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272813-C6D7-4650-B704-D27D8A497809}" type="datetimeFigureOut">
              <a:rPr lang="cs-CZ" smtClean="0"/>
              <a:pPr/>
              <a:t>18.8.2011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9E4598-68EC-4811-B853-FC60C9C2A0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54868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Zaokrouhlování přirozených čísel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5. ročník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4077072"/>
            <a:ext cx="6840760" cy="1371600"/>
          </a:xfrm>
        </p:spPr>
        <p:txBody>
          <a:bodyPr/>
          <a:lstStyle/>
          <a:p>
            <a:pPr algn="ctr"/>
            <a:r>
              <a:rPr lang="cs-CZ" dirty="0" smtClean="0"/>
              <a:t>Autorem materiálu je Ing. Eva Skalická</a:t>
            </a:r>
          </a:p>
          <a:p>
            <a:pPr algn="ctr"/>
            <a:r>
              <a:rPr lang="cs-CZ" dirty="0" smtClean="0"/>
              <a:t>ZŠ Dobříš, Komenského nám. 35, okres Příbram</a:t>
            </a:r>
          </a:p>
          <a:p>
            <a:pPr algn="ctr"/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476672"/>
            <a:ext cx="86409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5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</a:p>
        </p:txBody>
      </p:sp>
      <p:sp>
        <p:nvSpPr>
          <p:cNvPr id="5" name="Obdélník 4"/>
          <p:cNvSpPr/>
          <p:nvPr/>
        </p:nvSpPr>
        <p:spPr>
          <a:xfrm>
            <a:off x="1331640" y="476672"/>
            <a:ext cx="691276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Přirozená čísla můžeme zaokrouhlovat na desítky, stovky, tisíce…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Přitom se řídíme číslicí (cifrou) nejblíže nižšího řádu (např. zaokrouhlujeme-li na desítky, řídíme se číslicí 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na místě jednotek, zaokrouhlujeme-li na tisíce, řídíme se číslicí na místě stovek…)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2852936"/>
            <a:ext cx="78488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 Je-li tato číslice 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0, 1, 2, 3, 4  </a:t>
            </a:r>
            <a:r>
              <a:rPr lang="cs-CZ" sz="2400" dirty="0" smtClean="0"/>
              <a:t>zaokrouhlujeme </a:t>
            </a:r>
            <a:r>
              <a:rPr lang="cs-CZ" sz="2400" u="sng" dirty="0" smtClean="0"/>
              <a:t>dolů</a:t>
            </a:r>
            <a:r>
              <a:rPr lang="cs-CZ" sz="2400" dirty="0" smtClean="0"/>
              <a:t>, zaokrouhlovaná číslice se nezmění a všechny číslice vpravo od ní se nahradí nulami.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55776" y="4293096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8</a:t>
            </a:r>
            <a:r>
              <a:rPr lang="cs-CZ" sz="2800" u="sng" dirty="0" smtClean="0"/>
              <a:t>7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4</a:t>
            </a:r>
            <a:r>
              <a:rPr lang="cs-CZ" sz="2800" dirty="0" smtClean="0"/>
              <a:t>(D) = 870</a:t>
            </a:r>
          </a:p>
          <a:p>
            <a:r>
              <a:rPr lang="cs-CZ" sz="2800" dirty="0" smtClean="0"/>
              <a:t>9 </a:t>
            </a:r>
            <a:r>
              <a:rPr lang="cs-CZ" sz="2800" u="sng" dirty="0" smtClean="0"/>
              <a:t>5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cs-CZ" sz="2800" dirty="0" smtClean="0"/>
              <a:t>1(S) = 9 500</a:t>
            </a:r>
          </a:p>
          <a:p>
            <a:r>
              <a:rPr lang="cs-CZ" sz="2800" dirty="0" smtClean="0"/>
              <a:t>7</a:t>
            </a:r>
            <a:r>
              <a:rPr lang="cs-CZ" sz="2800" u="sng" dirty="0" smtClean="0"/>
              <a:t>4</a:t>
            </a:r>
            <a:r>
              <a:rPr lang="cs-CZ" sz="2800" dirty="0" smtClean="0"/>
              <a:t> 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cs-CZ" sz="2800" dirty="0" smtClean="0"/>
              <a:t>98(T) = 74 000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851920" y="414908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067944" y="4653136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283968" y="515719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052736"/>
            <a:ext cx="784887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 Je-li tato číslice </a:t>
            </a:r>
            <a:r>
              <a:rPr lang="cs-CZ" sz="2800" dirty="0" smtClean="0">
                <a:solidFill>
                  <a:schemeClr val="accent3">
                    <a:lumMod val="75000"/>
                  </a:schemeClr>
                </a:solidFill>
              </a:rPr>
              <a:t>5, 6, 7, 8, 9 </a:t>
            </a:r>
            <a:r>
              <a:rPr lang="cs-CZ" sz="2400" dirty="0" smtClean="0"/>
              <a:t>zaokrouhlujeme </a:t>
            </a:r>
            <a:r>
              <a:rPr lang="cs-CZ" sz="2400" u="sng" dirty="0" smtClean="0"/>
              <a:t>nahoru</a:t>
            </a:r>
            <a:r>
              <a:rPr lang="cs-CZ" sz="2400" dirty="0" smtClean="0"/>
              <a:t>, zaokrouhlovaná číslice se zvětší o 1 a všechny číslice vpravo od ní se nahradí nulami.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67744" y="2708920"/>
            <a:ext cx="4464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8</a:t>
            </a:r>
            <a:r>
              <a:rPr lang="cs-CZ" sz="2800" u="sng" dirty="0" smtClean="0"/>
              <a:t>7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5</a:t>
            </a:r>
            <a:r>
              <a:rPr lang="cs-CZ" sz="2800" dirty="0" smtClean="0"/>
              <a:t>(D) = 880</a:t>
            </a:r>
          </a:p>
          <a:p>
            <a:r>
              <a:rPr lang="cs-CZ" sz="2800" dirty="0" smtClean="0"/>
              <a:t>9 </a:t>
            </a:r>
            <a:r>
              <a:rPr lang="cs-CZ" sz="2800" u="sng" dirty="0" smtClean="0"/>
              <a:t>5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7</a:t>
            </a:r>
            <a:r>
              <a:rPr lang="cs-CZ" sz="2800" dirty="0" smtClean="0"/>
              <a:t>1(S) = 9 600</a:t>
            </a:r>
          </a:p>
          <a:p>
            <a:r>
              <a:rPr lang="cs-CZ" sz="2800" dirty="0" smtClean="0"/>
              <a:t>7</a:t>
            </a:r>
            <a:r>
              <a:rPr lang="cs-CZ" sz="2800" u="sng" dirty="0" smtClean="0"/>
              <a:t>4</a:t>
            </a:r>
            <a:r>
              <a:rPr lang="cs-CZ" sz="2800" dirty="0" smtClean="0"/>
              <a:t> </a:t>
            </a:r>
            <a:r>
              <a:rPr lang="cs-CZ" sz="3200" b="1" dirty="0" smtClean="0">
                <a:solidFill>
                  <a:schemeClr val="accent4">
                    <a:lumMod val="50000"/>
                  </a:schemeClr>
                </a:solidFill>
              </a:rPr>
              <a:t>9</a:t>
            </a:r>
            <a:r>
              <a:rPr lang="cs-CZ" sz="2800" dirty="0" smtClean="0"/>
              <a:t>98(T) = 75 000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79912" y="306896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95936" y="3573016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63888" y="2564904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51520" y="1412776"/>
          <a:ext cx="2327920" cy="491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960"/>
                <a:gridCol w="1163960"/>
              </a:tblGrid>
              <a:tr h="70176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desítky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2 745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2 750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1 399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1 400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672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670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37 287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37 290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48 953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48 950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8 206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8 210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51520" y="188640"/>
            <a:ext cx="10081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331640" y="188640"/>
            <a:ext cx="65527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Zaokrouhli na</a:t>
            </a:r>
            <a:endParaRPr lang="cs-CZ" sz="3600" dirty="0">
              <a:solidFill>
                <a:schemeClr val="tx1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915816" y="1412776"/>
          <a:ext cx="2327920" cy="4912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63960"/>
                <a:gridCol w="1163960"/>
              </a:tblGrid>
              <a:tr h="70176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stovky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2 745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</a:t>
                      </a:r>
                      <a:r>
                        <a:rPr lang="cs-CZ" sz="2000" baseline="0" dirty="0" smtClean="0"/>
                        <a:t> 700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1 399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1 400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672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700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37 287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37 300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48 953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49 000</a:t>
                      </a:r>
                      <a:endParaRPr lang="cs-CZ" sz="2000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8 206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8 200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580112" y="1412776"/>
          <a:ext cx="2327920" cy="4912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63960"/>
                <a:gridCol w="1163960"/>
              </a:tblGrid>
              <a:tr h="70176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tisíce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2 745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3 000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1 399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1 000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672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1 000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37 287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37 000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48 953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49 000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1760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8 206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8 000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475656" y="2132856"/>
            <a:ext cx="1080120" cy="41764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139952" y="2132856"/>
            <a:ext cx="1080120" cy="417646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804248" y="2132856"/>
            <a:ext cx="1080120" cy="417646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88640"/>
            <a:ext cx="10081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331640" y="188640"/>
            <a:ext cx="65527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Zaokrouhli na</a:t>
            </a:r>
            <a:endParaRPr lang="cs-CZ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51520" y="1397000"/>
          <a:ext cx="7632848" cy="23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212"/>
                <a:gridCol w="1908212"/>
                <a:gridCol w="1908212"/>
                <a:gridCol w="1908212"/>
              </a:tblGrid>
              <a:tr h="478408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desítky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stovky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tisíce</a:t>
                      </a:r>
                      <a:endParaRPr lang="cs-CZ" dirty="0"/>
                    </a:p>
                  </a:txBody>
                  <a:tcPr/>
                </a:tc>
              </a:tr>
              <a:tr h="478408">
                <a:tc>
                  <a:txBody>
                    <a:bodyPr/>
                    <a:lstStyle/>
                    <a:p>
                      <a:r>
                        <a:rPr lang="cs-CZ" dirty="0" smtClean="0"/>
                        <a:t>7 384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7 380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7 000</a:t>
                      </a:r>
                      <a:endParaRPr lang="cs-CZ" dirty="0"/>
                    </a:p>
                  </a:txBody>
                  <a:tcPr/>
                </a:tc>
              </a:tr>
              <a:tr h="478408">
                <a:tc>
                  <a:txBody>
                    <a:bodyPr/>
                    <a:lstStyle/>
                    <a:p>
                      <a:r>
                        <a:rPr lang="cs-CZ" dirty="0" smtClean="0"/>
                        <a:t>16 257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16 260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16 000</a:t>
                      </a:r>
                      <a:endParaRPr lang="cs-CZ" dirty="0"/>
                    </a:p>
                  </a:txBody>
                  <a:tcPr/>
                </a:tc>
              </a:tr>
              <a:tr h="478408">
                <a:tc>
                  <a:txBody>
                    <a:bodyPr/>
                    <a:lstStyle/>
                    <a:p>
                      <a:r>
                        <a:rPr lang="cs-CZ" dirty="0" smtClean="0"/>
                        <a:t>42 911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42 910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42 900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43 000</a:t>
                      </a:r>
                      <a:endParaRPr lang="cs-CZ" dirty="0"/>
                    </a:p>
                  </a:txBody>
                  <a:tcPr/>
                </a:tc>
              </a:tr>
              <a:tr h="478408">
                <a:tc>
                  <a:txBody>
                    <a:bodyPr/>
                    <a:lstStyle/>
                    <a:p>
                      <a:r>
                        <a:rPr lang="cs-CZ" dirty="0" smtClean="0"/>
                        <a:t>679 525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679 530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679 500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680 000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51520" y="4005064"/>
          <a:ext cx="7632850" cy="2304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612980"/>
                <a:gridCol w="1526570"/>
                <a:gridCol w="1396954"/>
                <a:gridCol w="1656186"/>
              </a:tblGrid>
              <a:tr h="576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desítky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stovky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tisíce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desetitisíce</a:t>
                      </a:r>
                      <a:endParaRPr lang="cs-CZ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dirty="0" smtClean="0"/>
                        <a:t>49 263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49 260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49 300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49 000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50 000</a:t>
                      </a:r>
                      <a:endParaRPr lang="cs-CZ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dirty="0" smtClean="0"/>
                        <a:t>34 090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34 090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34 100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r>
                        <a:rPr lang="cs-CZ" baseline="0" dirty="0" smtClean="0"/>
                        <a:t> 000</a:t>
                      </a:r>
                      <a:endParaRPr lang="cs-CZ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cs-CZ" dirty="0" smtClean="0"/>
                        <a:t>651 755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651 760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651 800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652 000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650 000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2195736" y="1916832"/>
            <a:ext cx="568863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691680" y="4628271"/>
            <a:ext cx="6192688" cy="16810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88640"/>
            <a:ext cx="10081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331640" y="188640"/>
            <a:ext cx="70567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Napiš čísla, která mohou být zaokrouhlena na číslo 50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3212976"/>
            <a:ext cx="10081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331640" y="3212976"/>
            <a:ext cx="705678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Napiš čísla, která mohou být zaokrouhlena na číslo 630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331640" y="1412776"/>
            <a:ext cx="70567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45, 46, 47, 48, 49, 51, 52, 53, 54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331640" y="4437112"/>
            <a:ext cx="70567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625, 626, 627, 628, 629, 631, 632, 633, 634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88640"/>
            <a:ext cx="100811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331640" y="188640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Zaokrouhli na </a:t>
            </a:r>
            <a:endParaRPr lang="cs-CZ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131840" y="1484784"/>
          <a:ext cx="2903984" cy="537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463824"/>
              </a:tblGrid>
              <a:tr h="5970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desetitisíce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11 974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37 615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128 324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130 000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69 802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587 915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590 000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42 200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998 713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1 000 </a:t>
                      </a:r>
                      <a:r>
                        <a:rPr lang="cs-CZ" sz="2000" dirty="0" err="1" smtClean="0"/>
                        <a:t>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1 236 123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1 240 000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0" y="1484784"/>
          <a:ext cx="2903984" cy="537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992"/>
                <a:gridCol w="1451992"/>
              </a:tblGrid>
              <a:tr h="5970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tisíce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864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2 437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2</a:t>
                      </a:r>
                      <a:r>
                        <a:rPr lang="cs-CZ" sz="2000" baseline="0" dirty="0" smtClean="0"/>
                        <a:t>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7 501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12 369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12 000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46 832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47 000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126 538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127 000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978 000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978 000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34 007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34 000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240016" y="1484784"/>
          <a:ext cx="2903984" cy="537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1992"/>
                <a:gridCol w="1451992"/>
              </a:tblGrid>
              <a:tr h="5970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statisíce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673 834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700 000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796</a:t>
                      </a:r>
                      <a:r>
                        <a:rPr lang="cs-CZ" sz="2000" baseline="0" dirty="0" smtClean="0"/>
                        <a:t> 500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800 000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1 204 000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1 200 000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1 485 337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1 500 000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993 996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1 000 </a:t>
                      </a:r>
                      <a:r>
                        <a:rPr lang="cs-CZ" sz="2000" dirty="0" err="1" smtClean="0"/>
                        <a:t>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402 302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400 000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935 550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900 000</a:t>
                      </a:r>
                      <a:endParaRPr lang="cs-CZ" sz="2000" dirty="0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1 405 700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1 400 000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1475656" y="2132856"/>
            <a:ext cx="1440160" cy="4725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4572000" y="2132856"/>
            <a:ext cx="1440160" cy="472514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703840" y="2132856"/>
            <a:ext cx="1440160" cy="472514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88640"/>
            <a:ext cx="1008112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cs-CZ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331640" y="188640"/>
            <a:ext cx="7056784" cy="2736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Maratonská trať měří 42 192 m. Zaokrouhli tuto délku na km </a:t>
            </a:r>
          </a:p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a vypočítej, za jak dlouho bys ji urazil na kole rychlostí 21 km/</a:t>
            </a:r>
            <a:r>
              <a:rPr lang="cs-CZ" sz="3200" dirty="0" err="1" smtClean="0">
                <a:solidFill>
                  <a:schemeClr val="tx1"/>
                </a:solidFill>
              </a:rPr>
              <a:t>h</a:t>
            </a:r>
            <a:r>
              <a:rPr lang="cs-CZ" sz="3200" dirty="0" smtClean="0">
                <a:solidFill>
                  <a:schemeClr val="tx1"/>
                </a:solidFill>
              </a:rPr>
              <a:t>.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51520" y="3212976"/>
            <a:ext cx="813690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Trať je dlouhá 42 kilometrů, na kole bych ji </a:t>
            </a:r>
            <a:r>
              <a:rPr lang="cs-CZ" sz="2400" smtClean="0">
                <a:solidFill>
                  <a:schemeClr val="tx1"/>
                </a:solidFill>
              </a:rPr>
              <a:t>urazil </a:t>
            </a:r>
          </a:p>
          <a:p>
            <a:pPr algn="ctr"/>
            <a:r>
              <a:rPr lang="cs-CZ" sz="2400" smtClean="0">
                <a:solidFill>
                  <a:schemeClr val="tx1"/>
                </a:solidFill>
              </a:rPr>
              <a:t>za </a:t>
            </a:r>
            <a:r>
              <a:rPr lang="cs-CZ" sz="2400" dirty="0" smtClean="0">
                <a:solidFill>
                  <a:schemeClr val="tx1"/>
                </a:solidFill>
              </a:rPr>
              <a:t>2 hodiny.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48680"/>
            <a:ext cx="79928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Molnár</a:t>
            </a:r>
            <a:r>
              <a:rPr lang="cs-CZ" dirty="0" smtClean="0"/>
              <a:t>, J., </a:t>
            </a:r>
            <a:r>
              <a:rPr lang="cs-CZ" dirty="0" err="1" smtClean="0"/>
              <a:t>Mikulenková</a:t>
            </a:r>
            <a:r>
              <a:rPr lang="cs-CZ" dirty="0" smtClean="0"/>
              <a:t>, H., Matematika 5. ročník 2. díl</a:t>
            </a:r>
          </a:p>
          <a:p>
            <a:r>
              <a:rPr lang="cs-CZ" dirty="0" smtClean="0"/>
              <a:t>Olomouc: </a:t>
            </a:r>
            <a:r>
              <a:rPr lang="cs-CZ" dirty="0" err="1" smtClean="0"/>
              <a:t>Prodos</a:t>
            </a:r>
            <a:r>
              <a:rPr lang="cs-CZ" dirty="0" smtClean="0"/>
              <a:t>, 1996. ISBN 80-85806-56-8</a:t>
            </a:r>
          </a:p>
          <a:p>
            <a:endParaRPr lang="cs-CZ" dirty="0"/>
          </a:p>
          <a:p>
            <a:r>
              <a:rPr lang="cs-CZ" dirty="0" err="1" smtClean="0"/>
              <a:t>Justová</a:t>
            </a:r>
            <a:r>
              <a:rPr lang="cs-CZ" dirty="0" smtClean="0"/>
              <a:t>, J., Pracovní sešit 2. díl k učebnici Matematika pro 5. ročník</a:t>
            </a:r>
          </a:p>
          <a:p>
            <a:r>
              <a:rPr lang="cs-CZ" dirty="0" smtClean="0"/>
              <a:t>Praha: Alter, 2005. ISBN 80-7245-071-9</a:t>
            </a:r>
          </a:p>
          <a:p>
            <a:endParaRPr lang="cs-CZ" dirty="0"/>
          </a:p>
          <a:p>
            <a:r>
              <a:rPr lang="cs-CZ" dirty="0" smtClean="0"/>
              <a:t>Frýzek, M., Matematika pracovní sešit pro 5. ročník ZŠ </a:t>
            </a:r>
          </a:p>
          <a:p>
            <a:r>
              <a:rPr lang="cs-CZ" dirty="0" smtClean="0"/>
              <a:t>Praha: Kvarta, 1993. ISBN: 80-85570-35-1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596</Words>
  <Application>Microsoft Office PowerPoint</Application>
  <PresentationFormat>Předvádění na obrazovce (4:3)</PresentationFormat>
  <Paragraphs>175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Arkýř</vt:lpstr>
      <vt:lpstr>Zaokrouhlování přirozených čísel  5. ročník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Zaokrouhlování přirozených čísel  5. ročník</dc:title>
  <dc:creator>JasLouie</dc:creator>
  <cp:lastModifiedBy>OEM</cp:lastModifiedBy>
  <cp:revision>13</cp:revision>
  <dcterms:created xsi:type="dcterms:W3CDTF">2011-07-24T09:01:53Z</dcterms:created>
  <dcterms:modified xsi:type="dcterms:W3CDTF">2011-08-18T05:57:16Z</dcterms:modified>
</cp:coreProperties>
</file>