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0" r:id="rId4"/>
    <p:sldId id="261" r:id="rId5"/>
    <p:sldId id="264" r:id="rId6"/>
    <p:sldId id="265" r:id="rId7"/>
    <p:sldId id="269" r:id="rId8"/>
    <p:sldId id="268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1709E-3456-49A5-A032-05E245BC5A2A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0CB-F449-4E23-A02A-9B5DA1BE8D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1709E-3456-49A5-A032-05E245BC5A2A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0CB-F449-4E23-A02A-9B5DA1BE8D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1709E-3456-49A5-A032-05E245BC5A2A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0CB-F449-4E23-A02A-9B5DA1BE8D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1709E-3456-49A5-A032-05E245BC5A2A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0CB-F449-4E23-A02A-9B5DA1BE8D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1709E-3456-49A5-A032-05E245BC5A2A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0CB-F449-4E23-A02A-9B5DA1BE8D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1709E-3456-49A5-A032-05E245BC5A2A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0CB-F449-4E23-A02A-9B5DA1BE8D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1709E-3456-49A5-A032-05E245BC5A2A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0CB-F449-4E23-A02A-9B5DA1BE8D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1709E-3456-49A5-A032-05E245BC5A2A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0CB-F449-4E23-A02A-9B5DA1BE8D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1709E-3456-49A5-A032-05E245BC5A2A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0CB-F449-4E23-A02A-9B5DA1BE8D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1709E-3456-49A5-A032-05E245BC5A2A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0CB-F449-4E23-A02A-9B5DA1BE8D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1709E-3456-49A5-A032-05E245BC5A2A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FE9A0CB-F449-4E23-A02A-9B5DA1BE8DB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20000"/>
                <a:lumOff val="80000"/>
              </a:schemeClr>
            </a:gs>
            <a:gs pos="50000">
              <a:schemeClr val="accent5">
                <a:lumMod val="60000"/>
                <a:lumOff val="4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331709E-3456-49A5-A032-05E245BC5A2A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FE9A0CB-F449-4E23-A02A-9B5DA1BE8DB5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Mnohoúhelník</a:t>
            </a:r>
            <a:br>
              <a:rPr lang="cs-CZ" dirty="0" smtClean="0"/>
            </a:br>
            <a:r>
              <a:rPr lang="cs-CZ" sz="4000" dirty="0" smtClean="0"/>
              <a:t>5.ročník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4221088"/>
            <a:ext cx="7854696" cy="1752600"/>
          </a:xfrm>
        </p:spPr>
        <p:txBody>
          <a:bodyPr/>
          <a:lstStyle/>
          <a:p>
            <a:pPr algn="ctr"/>
            <a:r>
              <a:rPr lang="cs-CZ" dirty="0" smtClean="0"/>
              <a:t>Autorem materiálu je Ing. Eva Skalická, </a:t>
            </a:r>
          </a:p>
          <a:p>
            <a:pPr algn="ctr"/>
            <a:r>
              <a:rPr lang="cs-CZ" dirty="0" smtClean="0"/>
              <a:t>ZŠ Dobříš, </a:t>
            </a:r>
            <a:r>
              <a:rPr lang="cs-CZ" smtClean="0"/>
              <a:t>Komenského nám. </a:t>
            </a:r>
            <a:r>
              <a:rPr lang="cs-CZ" dirty="0" smtClean="0"/>
              <a:t>35, okres Příbram</a:t>
            </a:r>
          </a:p>
          <a:p>
            <a:pPr algn="ctr"/>
            <a:r>
              <a:rPr lang="cs-CZ" dirty="0" smtClean="0"/>
              <a:t>Inovace školy – Dobříš, </a:t>
            </a:r>
            <a:r>
              <a:rPr lang="cs-CZ" dirty="0" err="1" smtClean="0"/>
              <a:t>EUpenizeskolam.cz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95536" y="836712"/>
            <a:ext cx="1224136" cy="2664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9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cs-CZ" sz="19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763688" y="836712"/>
            <a:ext cx="6552728" cy="26642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rgbClr val="002060"/>
                </a:solidFill>
              </a:rPr>
              <a:t>Mnohoúhelník je uzavřená část roviny, která je ohraničená uzavřenou lomenou čárou (hranicí mnohoúhelníku). Strany lomené čáry se nesmí vzájemně protínat.Lomenou čáru tvoří alespoň tři úsečky</a:t>
            </a:r>
            <a:r>
              <a:rPr lang="cs-CZ" dirty="0" smtClean="0">
                <a:solidFill>
                  <a:srgbClr val="002060"/>
                </a:solidFill>
              </a:rPr>
              <a:t>.</a:t>
            </a:r>
            <a:endParaRPr lang="cs-CZ" dirty="0">
              <a:solidFill>
                <a:srgbClr val="002060"/>
              </a:solidFill>
            </a:endParaRPr>
          </a:p>
        </p:txBody>
      </p:sp>
      <p:cxnSp>
        <p:nvCxnSpPr>
          <p:cNvPr id="7" name="Přímá spojovací čára 6"/>
          <p:cNvCxnSpPr/>
          <p:nvPr/>
        </p:nvCxnSpPr>
        <p:spPr>
          <a:xfrm rot="10800000" flipV="1">
            <a:off x="683568" y="3789040"/>
            <a:ext cx="1584176" cy="12241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6200000" flipH="1">
            <a:off x="1655676" y="4401108"/>
            <a:ext cx="2232248" cy="1008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rot="10800000">
            <a:off x="683568" y="5013176"/>
            <a:ext cx="2592288" cy="1008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>
            <a:off x="5220072" y="4149080"/>
            <a:ext cx="2808312" cy="20882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 flipV="1">
            <a:off x="5436096" y="4077072"/>
            <a:ext cx="3024336" cy="1800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 flipV="1">
            <a:off x="5220072" y="4076700"/>
            <a:ext cx="3238128" cy="7238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>
            <a:off x="5436096" y="5877272"/>
            <a:ext cx="2592288" cy="3600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7164288" y="4941168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není mnohoúhelník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23528" y="548680"/>
            <a:ext cx="86409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/>
              <a:t>!</a:t>
            </a:r>
            <a:endParaRPr lang="cs-CZ" sz="6600" b="1" dirty="0"/>
          </a:p>
        </p:txBody>
      </p:sp>
      <p:sp>
        <p:nvSpPr>
          <p:cNvPr id="4" name="Obdélník 3"/>
          <p:cNvSpPr/>
          <p:nvPr/>
        </p:nvSpPr>
        <p:spPr>
          <a:xfrm>
            <a:off x="1403648" y="548680"/>
            <a:ext cx="7128792" cy="11521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rgbClr val="002060"/>
                </a:solidFill>
              </a:rPr>
              <a:t>Obvod mnohoúhelníku vypočítáš sečtením délek všech jeho stran.</a:t>
            </a:r>
            <a:endParaRPr lang="cs-CZ" sz="2800" dirty="0">
              <a:solidFill>
                <a:srgbClr val="002060"/>
              </a:solidFill>
            </a:endParaRPr>
          </a:p>
        </p:txBody>
      </p:sp>
      <p:sp>
        <p:nvSpPr>
          <p:cNvPr id="18" name="Pravidelný pětiúhelník 17"/>
          <p:cNvSpPr/>
          <p:nvPr/>
        </p:nvSpPr>
        <p:spPr>
          <a:xfrm>
            <a:off x="5796136" y="2636912"/>
            <a:ext cx="2376264" cy="2160240"/>
          </a:xfrm>
          <a:prstGeom prst="pentag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7596336" y="270892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6876256" y="486916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8028384" y="407707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5940152" y="278092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5652120" y="386104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e</a:t>
            </a:r>
            <a:endParaRPr lang="cs-CZ" dirty="0"/>
          </a:p>
        </p:txBody>
      </p:sp>
      <p:sp>
        <p:nvSpPr>
          <p:cNvPr id="24" name="Obdélník 23"/>
          <p:cNvSpPr/>
          <p:nvPr/>
        </p:nvSpPr>
        <p:spPr>
          <a:xfrm>
            <a:off x="251520" y="3068960"/>
            <a:ext cx="4536504" cy="12241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</a:rPr>
              <a:t>o = a + b + c + d + e</a:t>
            </a:r>
            <a:endParaRPr lang="cs-CZ" sz="3600" dirty="0">
              <a:solidFill>
                <a:schemeClr val="tx1"/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6876256" y="220486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8172400" y="321297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7596336" y="47971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6156176" y="47971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5508104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Volný tvar 18"/>
          <p:cNvSpPr/>
          <p:nvPr/>
        </p:nvSpPr>
        <p:spPr>
          <a:xfrm>
            <a:off x="1475656" y="1556792"/>
            <a:ext cx="5950169" cy="3359866"/>
          </a:xfrm>
          <a:custGeom>
            <a:avLst/>
            <a:gdLst>
              <a:gd name="connsiteX0" fmla="*/ 604911 w 4586067"/>
              <a:gd name="connsiteY0" fmla="*/ 0 h 3137095"/>
              <a:gd name="connsiteX1" fmla="*/ 3151163 w 4586067"/>
              <a:gd name="connsiteY1" fmla="*/ 815926 h 3137095"/>
              <a:gd name="connsiteX2" fmla="*/ 4051495 w 4586067"/>
              <a:gd name="connsiteY2" fmla="*/ 309489 h 3137095"/>
              <a:gd name="connsiteX3" fmla="*/ 4586067 w 4586067"/>
              <a:gd name="connsiteY3" fmla="*/ 1927273 h 3137095"/>
              <a:gd name="connsiteX4" fmla="*/ 3123027 w 4586067"/>
              <a:gd name="connsiteY4" fmla="*/ 2813538 h 3137095"/>
              <a:gd name="connsiteX5" fmla="*/ 2461846 w 4586067"/>
              <a:gd name="connsiteY5" fmla="*/ 2349304 h 3137095"/>
              <a:gd name="connsiteX6" fmla="*/ 1125415 w 4586067"/>
              <a:gd name="connsiteY6" fmla="*/ 3137095 h 3137095"/>
              <a:gd name="connsiteX7" fmla="*/ 0 w 4586067"/>
              <a:gd name="connsiteY7" fmla="*/ 1871003 h 3137095"/>
              <a:gd name="connsiteX8" fmla="*/ 604911 w 4586067"/>
              <a:gd name="connsiteY8" fmla="*/ 0 h 3137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86067" h="3137095">
                <a:moveTo>
                  <a:pt x="604911" y="0"/>
                </a:moveTo>
                <a:lnTo>
                  <a:pt x="3151163" y="815926"/>
                </a:lnTo>
                <a:lnTo>
                  <a:pt x="4051495" y="309489"/>
                </a:lnTo>
                <a:lnTo>
                  <a:pt x="4586067" y="1927273"/>
                </a:lnTo>
                <a:lnTo>
                  <a:pt x="3123027" y="2813538"/>
                </a:lnTo>
                <a:lnTo>
                  <a:pt x="2461846" y="2349304"/>
                </a:lnTo>
                <a:lnTo>
                  <a:pt x="1125415" y="3137095"/>
                </a:lnTo>
                <a:lnTo>
                  <a:pt x="0" y="1871003"/>
                </a:lnTo>
                <a:lnTo>
                  <a:pt x="604911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 rot="1018758">
            <a:off x="3769742" y="1609536"/>
            <a:ext cx="1330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105 m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 rot="20125225">
            <a:off x="5603035" y="1671408"/>
            <a:ext cx="1330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29 m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 rot="155693">
            <a:off x="7100655" y="2522814"/>
            <a:ext cx="1330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33 m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6380575" y="4106991"/>
            <a:ext cx="1330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31 m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 rot="1903980">
            <a:off x="4649763" y="4469128"/>
            <a:ext cx="1330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13 m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 rot="19997455">
            <a:off x="3131840" y="4509120"/>
            <a:ext cx="1330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29 m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 rot="2572676">
            <a:off x="1331640" y="4077072"/>
            <a:ext cx="1330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32 m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899592" y="2276872"/>
            <a:ext cx="1330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30 m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539552" y="5229200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 o = 29 + 13 + 31 + 33 + 29 + 105 + 30 + 32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 o = 302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 o = 302 m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467544" y="620688"/>
            <a:ext cx="1224136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cs-CZ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835696" y="620688"/>
            <a:ext cx="6912768" cy="16561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Na plánku je znázorněna parcela pana Starého. Kolik m pletiva pan Starý potřebuje k oplocení parcely  a kolik korun zaplatí, pokud stojí 1 m pletiva 270 Kč?</a:t>
            </a:r>
            <a:endParaRPr lang="cs-CZ" sz="2800" dirty="0">
              <a:solidFill>
                <a:schemeClr val="tx1"/>
              </a:solidFill>
            </a:endParaRPr>
          </a:p>
        </p:txBody>
      </p:sp>
      <p:cxnSp>
        <p:nvCxnSpPr>
          <p:cNvPr id="7" name="Přímá spojovací čára 6"/>
          <p:cNvCxnSpPr/>
          <p:nvPr/>
        </p:nvCxnSpPr>
        <p:spPr>
          <a:xfrm rot="5400000">
            <a:off x="-504564" y="4905164"/>
            <a:ext cx="2808312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899592" y="3501008"/>
            <a:ext cx="1584176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899592" y="6309320"/>
            <a:ext cx="1584176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 rot="5400000" flipH="1" flipV="1">
            <a:off x="2015716" y="5841268"/>
            <a:ext cx="936104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5400000">
            <a:off x="1979712" y="4005064"/>
            <a:ext cx="1008112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>
            <a:off x="2483768" y="4509120"/>
            <a:ext cx="1368152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>
            <a:off x="2483768" y="5373216"/>
            <a:ext cx="1368152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 rot="5400000">
            <a:off x="3419872" y="4941168"/>
            <a:ext cx="864096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2843808" y="5301208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12 m</a:t>
            </a:r>
            <a:endParaRPr lang="cs-CZ" sz="2400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1259632" y="6309320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27 m</a:t>
            </a:r>
            <a:endParaRPr lang="cs-CZ" sz="2400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0" y="4437112"/>
            <a:ext cx="827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30 m</a:t>
            </a:r>
            <a:endParaRPr lang="cs-CZ" sz="2400" dirty="0"/>
          </a:p>
        </p:txBody>
      </p:sp>
      <p:sp>
        <p:nvSpPr>
          <p:cNvPr id="20" name="Obdélník 19"/>
          <p:cNvSpPr/>
          <p:nvPr/>
        </p:nvSpPr>
        <p:spPr>
          <a:xfrm>
            <a:off x="4644008" y="3501008"/>
            <a:ext cx="4032448" cy="25922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 o = 138 m</a:t>
            </a:r>
          </a:p>
          <a:p>
            <a:pPr algn="ctr"/>
            <a:endParaRPr lang="cs-CZ" sz="2400" dirty="0" smtClean="0">
              <a:solidFill>
                <a:schemeClr val="tx1"/>
              </a:solidFill>
            </a:endParaRP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Cena pletiva je 37 260 Kč.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620688"/>
            <a:ext cx="100811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cs-CZ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547664" y="620688"/>
            <a:ext cx="7272808" cy="13681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Na plánku jsou znázorněny tři pozemky pro stavbu rodinných domků. Vypočítej jejich obvody. V jakých jednotkách jsou udány rozměry?</a:t>
            </a:r>
            <a:endParaRPr lang="cs-CZ" sz="2400" dirty="0">
              <a:solidFill>
                <a:schemeClr val="tx1"/>
              </a:solidFill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539552" y="2420888"/>
            <a:ext cx="1656184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 rot="5400000">
            <a:off x="1907704" y="2708920"/>
            <a:ext cx="576064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2195736" y="2996952"/>
            <a:ext cx="2304256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 rot="5400000">
            <a:off x="3995936" y="3501008"/>
            <a:ext cx="1008112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10800000">
            <a:off x="1835696" y="4005064"/>
            <a:ext cx="2664296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rot="5400000" flipH="1" flipV="1">
            <a:off x="1619672" y="3789040"/>
            <a:ext cx="432048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 rot="5400000">
            <a:off x="-36512" y="2996952"/>
            <a:ext cx="1152128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>
            <a:off x="539552" y="3573016"/>
            <a:ext cx="1296144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>
            <a:off x="539552" y="4869160"/>
            <a:ext cx="539552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 flipV="1">
            <a:off x="1081883" y="4525963"/>
            <a:ext cx="177749" cy="34319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/>
          <p:nvPr/>
        </p:nvCxnSpPr>
        <p:spPr>
          <a:xfrm>
            <a:off x="1259632" y="4509120"/>
            <a:ext cx="3240360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1" name="Přímá spojovací čára 30"/>
          <p:cNvCxnSpPr/>
          <p:nvPr/>
        </p:nvCxnSpPr>
        <p:spPr>
          <a:xfrm rot="5400000">
            <a:off x="4031940" y="4977172"/>
            <a:ext cx="936104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/>
          <p:nvPr/>
        </p:nvCxnSpPr>
        <p:spPr>
          <a:xfrm rot="5400000">
            <a:off x="-252536" y="5661248"/>
            <a:ext cx="1584176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5" name="Přímá spojovací čára 34"/>
          <p:cNvCxnSpPr/>
          <p:nvPr/>
        </p:nvCxnSpPr>
        <p:spPr>
          <a:xfrm flipV="1">
            <a:off x="539552" y="5445224"/>
            <a:ext cx="3960440" cy="1008112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6" name="TextovéPole 35"/>
          <p:cNvSpPr txBox="1"/>
          <p:nvPr/>
        </p:nvSpPr>
        <p:spPr>
          <a:xfrm>
            <a:off x="827584" y="1988840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17</a:t>
            </a:r>
            <a:endParaRPr lang="cs-CZ" sz="2400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2267744" y="2492896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5</a:t>
            </a:r>
            <a:endParaRPr lang="cs-CZ" sz="2000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2987824" y="2636912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24</a:t>
            </a:r>
            <a:endParaRPr lang="cs-CZ" sz="2000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4572000" y="3284984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14</a:t>
            </a:r>
            <a:endParaRPr lang="cs-CZ" sz="2000" dirty="0"/>
          </a:p>
        </p:txBody>
      </p:sp>
      <p:sp>
        <p:nvSpPr>
          <p:cNvPr id="42" name="TextovéPole 41"/>
          <p:cNvSpPr txBox="1"/>
          <p:nvPr/>
        </p:nvSpPr>
        <p:spPr>
          <a:xfrm>
            <a:off x="611560" y="3645024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12</a:t>
            </a:r>
            <a:endParaRPr lang="cs-CZ" sz="2000" dirty="0"/>
          </a:p>
        </p:txBody>
      </p:sp>
      <p:sp>
        <p:nvSpPr>
          <p:cNvPr id="43" name="TextovéPole 42"/>
          <p:cNvSpPr txBox="1"/>
          <p:nvPr/>
        </p:nvSpPr>
        <p:spPr>
          <a:xfrm>
            <a:off x="179512" y="2708920"/>
            <a:ext cx="611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15</a:t>
            </a:r>
            <a:endParaRPr lang="cs-CZ" sz="2000" dirty="0"/>
          </a:p>
        </p:txBody>
      </p:sp>
      <p:sp>
        <p:nvSpPr>
          <p:cNvPr id="44" name="TextovéPole 43"/>
          <p:cNvSpPr txBox="1"/>
          <p:nvPr/>
        </p:nvSpPr>
        <p:spPr>
          <a:xfrm>
            <a:off x="4572000" y="4941168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12</a:t>
            </a:r>
            <a:endParaRPr lang="cs-CZ" sz="2000" dirty="0"/>
          </a:p>
        </p:txBody>
      </p:sp>
      <p:sp>
        <p:nvSpPr>
          <p:cNvPr id="45" name="TextovéPole 44"/>
          <p:cNvSpPr txBox="1"/>
          <p:nvPr/>
        </p:nvSpPr>
        <p:spPr>
          <a:xfrm rot="20809429">
            <a:off x="2506904" y="5892535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45</a:t>
            </a:r>
            <a:endParaRPr lang="cs-CZ" dirty="0"/>
          </a:p>
        </p:txBody>
      </p:sp>
      <p:sp>
        <p:nvSpPr>
          <p:cNvPr id="46" name="TextovéPole 45"/>
          <p:cNvSpPr txBox="1"/>
          <p:nvPr/>
        </p:nvSpPr>
        <p:spPr>
          <a:xfrm>
            <a:off x="3131840" y="4149080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38</a:t>
            </a:r>
            <a:endParaRPr lang="cs-CZ" sz="2000" dirty="0"/>
          </a:p>
        </p:txBody>
      </p:sp>
      <p:sp>
        <p:nvSpPr>
          <p:cNvPr id="47" name="TextovéPole 46"/>
          <p:cNvSpPr txBox="1"/>
          <p:nvPr/>
        </p:nvSpPr>
        <p:spPr>
          <a:xfrm>
            <a:off x="942009" y="4351969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7</a:t>
            </a:r>
            <a:endParaRPr lang="cs-CZ" sz="2000" dirty="0"/>
          </a:p>
        </p:txBody>
      </p:sp>
      <p:sp>
        <p:nvSpPr>
          <p:cNvPr id="49" name="TextovéPole 48"/>
          <p:cNvSpPr txBox="1"/>
          <p:nvPr/>
        </p:nvSpPr>
        <p:spPr>
          <a:xfrm>
            <a:off x="251520" y="5301208"/>
            <a:ext cx="8275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13</a:t>
            </a:r>
            <a:endParaRPr lang="cs-CZ" sz="2000" dirty="0"/>
          </a:p>
        </p:txBody>
      </p:sp>
      <p:sp>
        <p:nvSpPr>
          <p:cNvPr id="50" name="TextovéPole 49"/>
          <p:cNvSpPr txBox="1"/>
          <p:nvPr/>
        </p:nvSpPr>
        <p:spPr>
          <a:xfrm>
            <a:off x="5580112" y="3140968"/>
            <a:ext cx="30243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Obvod I. = 120 m </a:t>
            </a:r>
          </a:p>
          <a:p>
            <a:endParaRPr lang="cs-CZ" sz="2800" dirty="0"/>
          </a:p>
          <a:p>
            <a:r>
              <a:rPr lang="cs-CZ" sz="2800" dirty="0" smtClean="0"/>
              <a:t>Obvod II. = 123 m</a:t>
            </a:r>
            <a:endParaRPr lang="cs-CZ" sz="2800" dirty="0"/>
          </a:p>
        </p:txBody>
      </p:sp>
      <p:sp>
        <p:nvSpPr>
          <p:cNvPr id="53" name="TextovéPole 52"/>
          <p:cNvSpPr txBox="1"/>
          <p:nvPr/>
        </p:nvSpPr>
        <p:spPr>
          <a:xfrm>
            <a:off x="467544" y="4525963"/>
            <a:ext cx="4648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8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olný tvar 2"/>
          <p:cNvSpPr/>
          <p:nvPr/>
        </p:nvSpPr>
        <p:spPr>
          <a:xfrm>
            <a:off x="755576" y="2564904"/>
            <a:ext cx="4362450" cy="2447925"/>
          </a:xfrm>
          <a:custGeom>
            <a:avLst/>
            <a:gdLst>
              <a:gd name="connsiteX0" fmla="*/ 57150 w 4362450"/>
              <a:gd name="connsiteY0" fmla="*/ 533400 h 2447925"/>
              <a:gd name="connsiteX1" fmla="*/ 2438400 w 4362450"/>
              <a:gd name="connsiteY1" fmla="*/ 533400 h 2447925"/>
              <a:gd name="connsiteX2" fmla="*/ 2438400 w 4362450"/>
              <a:gd name="connsiteY2" fmla="*/ 0 h 2447925"/>
              <a:gd name="connsiteX3" fmla="*/ 4048125 w 4362450"/>
              <a:gd name="connsiteY3" fmla="*/ 0 h 2447925"/>
              <a:gd name="connsiteX4" fmla="*/ 4048125 w 4362450"/>
              <a:gd name="connsiteY4" fmla="*/ 1381125 h 2447925"/>
              <a:gd name="connsiteX5" fmla="*/ 4362450 w 4362450"/>
              <a:gd name="connsiteY5" fmla="*/ 1371600 h 2447925"/>
              <a:gd name="connsiteX6" fmla="*/ 4352925 w 4362450"/>
              <a:gd name="connsiteY6" fmla="*/ 2447925 h 2447925"/>
              <a:gd name="connsiteX7" fmla="*/ 3248025 w 4362450"/>
              <a:gd name="connsiteY7" fmla="*/ 2447925 h 2447925"/>
              <a:gd name="connsiteX8" fmla="*/ 3238500 w 4362450"/>
              <a:gd name="connsiteY8" fmla="*/ 1695450 h 2447925"/>
              <a:gd name="connsiteX9" fmla="*/ 9525 w 4362450"/>
              <a:gd name="connsiteY9" fmla="*/ 1695450 h 2447925"/>
              <a:gd name="connsiteX10" fmla="*/ 0 w 4362450"/>
              <a:gd name="connsiteY10" fmla="*/ 533400 h 2447925"/>
              <a:gd name="connsiteX11" fmla="*/ 171450 w 4362450"/>
              <a:gd name="connsiteY11" fmla="*/ 533400 h 2447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362450" h="2447925">
                <a:moveTo>
                  <a:pt x="57150" y="533400"/>
                </a:moveTo>
                <a:lnTo>
                  <a:pt x="2438400" y="533400"/>
                </a:lnTo>
                <a:lnTo>
                  <a:pt x="2438400" y="0"/>
                </a:lnTo>
                <a:lnTo>
                  <a:pt x="4048125" y="0"/>
                </a:lnTo>
                <a:lnTo>
                  <a:pt x="4048125" y="1381125"/>
                </a:lnTo>
                <a:lnTo>
                  <a:pt x="4362450" y="1371600"/>
                </a:lnTo>
                <a:lnTo>
                  <a:pt x="4352925" y="2447925"/>
                </a:lnTo>
                <a:lnTo>
                  <a:pt x="3248025" y="2447925"/>
                </a:lnTo>
                <a:lnTo>
                  <a:pt x="3238500" y="1695450"/>
                </a:lnTo>
                <a:lnTo>
                  <a:pt x="9525" y="1695450"/>
                </a:lnTo>
                <a:lnTo>
                  <a:pt x="0" y="533400"/>
                </a:lnTo>
                <a:lnTo>
                  <a:pt x="171450" y="533400"/>
                </a:lnTo>
              </a:path>
            </a:pathLst>
          </a:cu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635896" y="220486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16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475656" y="270892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25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860032" y="292494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17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788024" y="357301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3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220072" y="429309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14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5724128" y="2780928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 o = 150 m 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340768"/>
            <a:ext cx="82089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www.planimetrie.</a:t>
            </a:r>
            <a:r>
              <a:rPr lang="cs-CZ" dirty="0" err="1" smtClean="0"/>
              <a:t>kvalitne.cz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Justová</a:t>
            </a:r>
            <a:r>
              <a:rPr lang="cs-CZ" dirty="0" smtClean="0"/>
              <a:t>, M., Pracovní sešit 1. díl k učebnici Matematiky pro 5. ročník</a:t>
            </a:r>
          </a:p>
          <a:p>
            <a:r>
              <a:rPr lang="cs-CZ" dirty="0" smtClean="0"/>
              <a:t>Praha: Alter, 2005. ISBN 80-7245-070-0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387</TotalTime>
  <Words>263</Words>
  <Application>Microsoft Office PowerPoint</Application>
  <PresentationFormat>Předvádění na obrazovce (4:3)</PresentationFormat>
  <Paragraphs>66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Tok</vt:lpstr>
      <vt:lpstr>Mnohoúhelník 5.ročník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Mnohoúhelník 4.ročník</dc:title>
  <dc:creator>JasLouie</dc:creator>
  <cp:lastModifiedBy>mamadla</cp:lastModifiedBy>
  <cp:revision>42</cp:revision>
  <dcterms:created xsi:type="dcterms:W3CDTF">2011-07-19T18:25:59Z</dcterms:created>
  <dcterms:modified xsi:type="dcterms:W3CDTF">2012-06-27T05:18:56Z</dcterms:modified>
</cp:coreProperties>
</file>