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48" autoAdjust="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C67BE-D415-4B98-AC91-1303D35B538B}" type="datetimeFigureOut">
              <a:rPr lang="cs-CZ" smtClean="0"/>
              <a:pPr/>
              <a:t>12.6.2012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Autofit/>
          </a:bodyPr>
          <a:lstStyle/>
          <a:p>
            <a:r>
              <a:rPr lang="cs-CZ" sz="4800" dirty="0" smtClean="0">
                <a:solidFill>
                  <a:schemeClr val="accent5">
                    <a:lumMod val="75000"/>
                  </a:schemeClr>
                </a:solidFill>
              </a:rPr>
              <a:t>Úsečka, délka úsečky, </a:t>
            </a:r>
            <a:br>
              <a:rPr lang="cs-CZ" sz="4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4800" dirty="0" smtClean="0">
                <a:solidFill>
                  <a:schemeClr val="accent5">
                    <a:lumMod val="75000"/>
                  </a:schemeClr>
                </a:solidFill>
              </a:rPr>
              <a:t>součet a rozdíl úsečky</a:t>
            </a:r>
            <a:br>
              <a:rPr lang="cs-CZ" sz="4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48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sz="4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600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cs-CZ" sz="3600" dirty="0" smtClean="0">
                <a:solidFill>
                  <a:schemeClr val="accent5">
                    <a:lumMod val="75000"/>
                  </a:schemeClr>
                </a:solidFill>
              </a:rPr>
              <a:t>. ROČNÍK</a:t>
            </a:r>
            <a:endParaRPr lang="cs-CZ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509120"/>
            <a:ext cx="7704856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Autorem materiálu je Ing. Eva Skalická,</a:t>
            </a:r>
          </a:p>
          <a:p>
            <a:r>
              <a:rPr lang="cs-CZ" sz="2400" dirty="0" smtClean="0"/>
              <a:t>ZŠ Dobříš, Komenského nám. 35, okres Příbram</a:t>
            </a:r>
          </a:p>
          <a:p>
            <a:r>
              <a:rPr lang="cs-CZ" sz="2400" dirty="0" smtClean="0"/>
              <a:t>Inovace školy – Dobříš, </a:t>
            </a:r>
            <a:r>
              <a:rPr lang="cs-CZ" sz="2400" dirty="0" err="1" smtClean="0"/>
              <a:t>EUpenizeskolam.cz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64704"/>
            <a:ext cx="8064896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2. Od jednoho jejího krajního bodu nanes kratší úsečku.</a:t>
            </a: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2555776" y="1988840"/>
            <a:ext cx="324036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724128" y="1988840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>
            <a:off x="2483768" y="1988840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652120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L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411760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K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 flipV="1">
            <a:off x="2555553" y="2002135"/>
            <a:ext cx="949052" cy="238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3429397" y="1997695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252217" y="19907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X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67544" y="3501008"/>
            <a:ext cx="8064896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3. Překontroluj výpočtem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39552" y="4077072"/>
            <a:ext cx="6552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|XL| </a:t>
            </a:r>
            <a:r>
              <a:rPr lang="cs-CZ" sz="2000" dirty="0" smtClean="0">
                <a:solidFill>
                  <a:schemeClr val="bg1"/>
                </a:solidFill>
              </a:rPr>
              <a:t>=</a:t>
            </a:r>
            <a:r>
              <a:rPr lang="en-US" sz="2000" dirty="0" smtClean="0">
                <a:solidFill>
                  <a:schemeClr val="bg1"/>
                </a:solidFill>
              </a:rPr>
              <a:t> |KL| </a:t>
            </a:r>
            <a:r>
              <a:rPr lang="cs-CZ" sz="2000" dirty="0" smtClean="0">
                <a:solidFill>
                  <a:schemeClr val="bg1"/>
                </a:solidFill>
              </a:rPr>
              <a:t>- </a:t>
            </a:r>
            <a:r>
              <a:rPr lang="en-US" sz="2000" dirty="0" smtClean="0">
                <a:solidFill>
                  <a:schemeClr val="bg1"/>
                </a:solidFill>
              </a:rPr>
              <a:t>|MN|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|XL|</a:t>
            </a:r>
            <a:r>
              <a:rPr lang="cs-CZ" sz="2000" dirty="0" smtClean="0">
                <a:solidFill>
                  <a:schemeClr val="bg1"/>
                </a:solidFill>
              </a:rPr>
              <a:t> = 6 cm – 2 cm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|XL|</a:t>
            </a:r>
            <a:r>
              <a:rPr lang="cs-CZ" sz="2000" dirty="0" smtClean="0">
                <a:solidFill>
                  <a:schemeClr val="bg1"/>
                </a:solidFill>
              </a:rPr>
              <a:t> = 4 cm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Graficky odečti: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1520" y="1556792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EF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95 mm</a:t>
            </a:r>
          </a:p>
          <a:p>
            <a:pPr marL="342900" indent="-342900"/>
            <a:r>
              <a:rPr lang="cs-CZ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GH</a:t>
            </a:r>
            <a:r>
              <a:rPr lang="en-US" sz="2400" dirty="0" smtClean="0">
                <a:solidFill>
                  <a:schemeClr val="bg1"/>
                </a:solidFill>
              </a:rPr>
              <a:t>| </a:t>
            </a:r>
            <a:r>
              <a:rPr lang="cs-CZ" sz="2400" dirty="0" smtClean="0">
                <a:solidFill>
                  <a:schemeClr val="bg1"/>
                </a:solidFill>
              </a:rPr>
              <a:t>= 55 mm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11960" y="1556792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400" dirty="0" smtClean="0">
                <a:solidFill>
                  <a:schemeClr val="bg1"/>
                </a:solidFill>
              </a:rPr>
              <a:t>b) </a:t>
            </a:r>
            <a:r>
              <a:rPr lang="en-US" sz="2400" dirty="0" smtClean="0">
                <a:solidFill>
                  <a:schemeClr val="bg1"/>
                </a:solidFill>
              </a:rPr>
              <a:t>|T</a:t>
            </a:r>
            <a:r>
              <a:rPr lang="cs-CZ" sz="2400" dirty="0" smtClean="0">
                <a:solidFill>
                  <a:schemeClr val="bg1"/>
                </a:solidFill>
              </a:rPr>
              <a:t>U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</a:t>
            </a:r>
            <a:r>
              <a:rPr lang="en-US" sz="2400" dirty="0" smtClean="0">
                <a:solidFill>
                  <a:schemeClr val="bg1"/>
                </a:solidFill>
              </a:rPr>
              <a:t>8 cm</a:t>
            </a:r>
          </a:p>
          <a:p>
            <a:pPr marL="342900" indent="-342900"/>
            <a:r>
              <a:rPr lang="cs-CZ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 smtClean="0">
                <a:solidFill>
                  <a:schemeClr val="bg1"/>
                </a:solidFill>
              </a:rPr>
              <a:t>|VZ| </a:t>
            </a:r>
            <a:r>
              <a:rPr lang="cs-CZ" sz="2400" dirty="0" smtClean="0">
                <a:solidFill>
                  <a:schemeClr val="bg1"/>
                </a:solidFill>
              </a:rPr>
              <a:t>= </a:t>
            </a:r>
            <a:r>
              <a:rPr lang="en-US" sz="2400" dirty="0" smtClean="0">
                <a:solidFill>
                  <a:schemeClr val="bg1"/>
                </a:solidFill>
              </a:rPr>
              <a:t>6 cm</a:t>
            </a:r>
            <a:endParaRPr lang="cs-CZ" sz="2400" dirty="0" smtClean="0">
              <a:solidFill>
                <a:schemeClr val="bg1"/>
              </a:solidFill>
            </a:endParaRPr>
          </a:p>
          <a:p>
            <a:pPr marL="342900" indent="-342900"/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755576" y="2492896"/>
            <a:ext cx="24482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3131840" y="2492896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683568" y="2492896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059832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11560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E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5508104" y="3717032"/>
            <a:ext cx="24482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7884368" y="3717032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5436096" y="3717032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4860032" y="2996952"/>
            <a:ext cx="324036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8028384" y="2996952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4788024" y="2996952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7956376" y="30689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716016" y="29969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364088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74035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Z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3" name="Přímá spojovací čára 22"/>
          <p:cNvCxnSpPr/>
          <p:nvPr/>
        </p:nvCxnSpPr>
        <p:spPr>
          <a:xfrm>
            <a:off x="755576" y="3212976"/>
            <a:ext cx="1224136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1907704" y="3212976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683568" y="3212976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1763688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11560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9" name="Přímá spojovací čára 28"/>
          <p:cNvCxnSpPr/>
          <p:nvPr/>
        </p:nvCxnSpPr>
        <p:spPr>
          <a:xfrm>
            <a:off x="4865961" y="4738688"/>
            <a:ext cx="24482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4860032" y="4725144"/>
            <a:ext cx="324036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8028384" y="4725144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rot="5400000">
            <a:off x="4788024" y="4725144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7956376" y="47971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716016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7164288" y="47971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0" name="Přímá spojovací čára 39"/>
          <p:cNvCxnSpPr/>
          <p:nvPr/>
        </p:nvCxnSpPr>
        <p:spPr>
          <a:xfrm rot="5400000">
            <a:off x="7242468" y="4750708"/>
            <a:ext cx="14401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827584" y="4293096"/>
            <a:ext cx="24482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 rot="5400000">
            <a:off x="3203848" y="4293096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 rot="5400000">
            <a:off x="755576" y="4293096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3131840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45" name="Přímá spojovací čára 44"/>
          <p:cNvCxnSpPr/>
          <p:nvPr/>
        </p:nvCxnSpPr>
        <p:spPr>
          <a:xfrm>
            <a:off x="823094" y="4311650"/>
            <a:ext cx="1224136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683568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1763688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50" name="Přímá spojovací čára 49"/>
          <p:cNvCxnSpPr/>
          <p:nvPr/>
        </p:nvCxnSpPr>
        <p:spPr>
          <a:xfrm rot="5400000">
            <a:off x="1981076" y="4300984"/>
            <a:ext cx="14401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6478" y="260648"/>
            <a:ext cx="8784976" cy="12961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Maminka</a:t>
            </a:r>
            <a:r>
              <a:rPr lang="en-US" sz="2400" dirty="0" smtClean="0">
                <a:solidFill>
                  <a:schemeClr val="bg1"/>
                </a:solidFill>
              </a:rPr>
              <a:t> m</a:t>
            </a:r>
            <a:r>
              <a:rPr lang="cs-CZ" sz="2400" dirty="0" smtClean="0">
                <a:solidFill>
                  <a:schemeClr val="bg1"/>
                </a:solidFill>
              </a:rPr>
              <a:t>á řemínek ke kabelce dlouhý 120 cm (narýsujte úsečku dlouhou 120 mm). Chce ho zkrátit o 25 cm (narýsuj úsečku dlouhou 25 mm). Jak dlouhý chce mít řemínek? Řeš výpočtem i graficky.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70080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Délka řemínku…………….120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Zkrátit o……………………… 25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Stávající délka   ……………x 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120 – 25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95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95 cm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XB</a:t>
            </a:r>
            <a:r>
              <a:rPr lang="en-US" sz="2400" dirty="0" smtClean="0">
                <a:solidFill>
                  <a:schemeClr val="bg1"/>
                </a:solidFill>
              </a:rPr>
              <a:t>| </a:t>
            </a:r>
            <a:r>
              <a:rPr lang="cs-CZ" sz="2400" dirty="0" smtClean="0">
                <a:solidFill>
                  <a:schemeClr val="bg1"/>
                </a:solidFill>
              </a:rPr>
              <a:t>= </a:t>
            </a:r>
            <a:r>
              <a:rPr lang="en-US" sz="2400" dirty="0" smtClean="0">
                <a:solidFill>
                  <a:schemeClr val="bg1"/>
                </a:solidFill>
              </a:rPr>
              <a:t>|AB| </a:t>
            </a:r>
            <a:r>
              <a:rPr lang="cs-CZ" sz="2400" dirty="0" smtClean="0">
                <a:solidFill>
                  <a:schemeClr val="bg1"/>
                </a:solidFill>
              </a:rPr>
              <a:t>-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CD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endParaRPr lang="cs-CZ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XB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120 mm – 25 mm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XB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95 mm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Maminka chce mít řemínek dlouhý 95 cm.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395536" y="2852936"/>
            <a:ext cx="46085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4355976" y="3501008"/>
            <a:ext cx="38884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4159426" y="348153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8047859" y="348153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139952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A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028384" y="36450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B</a:t>
            </a:r>
            <a:endParaRPr lang="cs-CZ" sz="2000" dirty="0">
              <a:solidFill>
                <a:schemeClr val="bg1"/>
              </a:solidFill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4368552" y="3514725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4875659" y="349034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860032" y="371703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4932040" y="1916832"/>
            <a:ext cx="3888432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4735490" y="1897358"/>
            <a:ext cx="3931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8623923" y="1897358"/>
            <a:ext cx="3931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4716016" y="21328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A</a:t>
            </a:r>
            <a:endParaRPr lang="cs-CZ" sz="2000" dirty="0">
              <a:solidFill>
                <a:schemeClr val="bg1"/>
              </a:solidFill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6516216" y="2420888"/>
            <a:ext cx="6480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8676456" y="20608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6" name="Přímá spojovací čára 25"/>
          <p:cNvCxnSpPr/>
          <p:nvPr/>
        </p:nvCxnSpPr>
        <p:spPr>
          <a:xfrm rot="5400000">
            <a:off x="7092280" y="24208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>
            <a:off x="6444208" y="24208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6372200" y="249289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7092280" y="249289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3" grpId="1"/>
      <p:bldP spid="14" grpId="0"/>
      <p:bldP spid="19" grpId="0"/>
      <p:bldP spid="21" grpId="0"/>
      <p:bldP spid="21" grpId="1"/>
      <p:bldP spid="24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6478" y="260648"/>
            <a:ext cx="8784976" cy="12961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Dělníci pokládali telefonní kabel. Položili 80 m (úsečka 80 mm), z toho už 25 m (úsečka 25 mm) zasypali. Kolik metrů jim ještě zbývá zasypat? Řeš výpočtem i graficky.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70080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Položili ………………….80 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Zasypali…………………25 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Zbývá zasypat…………x  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80 – 25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55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55 m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XB</a:t>
            </a:r>
            <a:r>
              <a:rPr lang="en-US" sz="2400" dirty="0" smtClean="0">
                <a:solidFill>
                  <a:schemeClr val="bg1"/>
                </a:solidFill>
              </a:rPr>
              <a:t>| </a:t>
            </a:r>
            <a:r>
              <a:rPr lang="cs-CZ" sz="2400" dirty="0" smtClean="0">
                <a:solidFill>
                  <a:schemeClr val="bg1"/>
                </a:solidFill>
              </a:rPr>
              <a:t>= </a:t>
            </a:r>
            <a:r>
              <a:rPr lang="en-US" sz="2400" dirty="0" smtClean="0">
                <a:solidFill>
                  <a:schemeClr val="bg1"/>
                </a:solidFill>
              </a:rPr>
              <a:t>|AB| </a:t>
            </a:r>
            <a:r>
              <a:rPr lang="cs-CZ" sz="2400" dirty="0" smtClean="0">
                <a:solidFill>
                  <a:schemeClr val="bg1"/>
                </a:solidFill>
              </a:rPr>
              <a:t>-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CD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endParaRPr lang="cs-CZ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XB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80 m – 25 m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XB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55 m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Ještě musí zasypat 55 m kabelu.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395536" y="2852936"/>
            <a:ext cx="46085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4159426" y="348153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8047859" y="348153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139952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A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028384" y="36450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B</a:t>
            </a:r>
            <a:endParaRPr lang="cs-CZ" sz="2000" dirty="0">
              <a:solidFill>
                <a:schemeClr val="bg1"/>
              </a:solidFill>
            </a:endParaRPr>
          </a:p>
        </p:txBody>
      </p:sp>
      <p:cxnSp>
        <p:nvCxnSpPr>
          <p:cNvPr id="10" name="Přímá spojovací čára 9"/>
          <p:cNvCxnSpPr/>
          <p:nvPr/>
        </p:nvCxnSpPr>
        <p:spPr>
          <a:xfrm flipV="1">
            <a:off x="4368552" y="3501008"/>
            <a:ext cx="1427584" cy="137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5652120" y="350100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652120" y="36450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4932040" y="1916832"/>
            <a:ext cx="3888432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4735490" y="1897358"/>
            <a:ext cx="3931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8623923" y="1897358"/>
            <a:ext cx="393100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716016" y="21328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A</a:t>
            </a:r>
            <a:endParaRPr lang="cs-CZ" sz="2000" dirty="0">
              <a:solidFill>
                <a:schemeClr val="bg1"/>
              </a:solidFill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6516216" y="2420888"/>
            <a:ext cx="115212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8676456" y="20608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0" name="Přímá spojovací čára 19"/>
          <p:cNvCxnSpPr/>
          <p:nvPr/>
        </p:nvCxnSpPr>
        <p:spPr>
          <a:xfrm rot="5400000">
            <a:off x="7596336" y="24208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6444208" y="24208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372200" y="249289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7596336" y="249289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4355976" y="3501008"/>
            <a:ext cx="38884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8" grpId="1"/>
      <p:bldP spid="9" grpId="0"/>
      <p:bldP spid="12" grpId="0"/>
      <p:bldP spid="17" grpId="0"/>
      <p:bldP spid="17" grpId="1"/>
      <p:bldP spid="19" grpId="0"/>
      <p:bldP spid="22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80648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Na závěr: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119675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Narýsuj grafický součet úseček, které tvoří lomenou čáru AB 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a změř jeho délku.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" name="Volný tvar 3"/>
          <p:cNvSpPr/>
          <p:nvPr/>
        </p:nvSpPr>
        <p:spPr>
          <a:xfrm>
            <a:off x="1331640" y="2492896"/>
            <a:ext cx="6569612" cy="1519310"/>
          </a:xfrm>
          <a:custGeom>
            <a:avLst/>
            <a:gdLst>
              <a:gd name="connsiteX0" fmla="*/ 0 w 6569612"/>
              <a:gd name="connsiteY0" fmla="*/ 0 h 1519310"/>
              <a:gd name="connsiteX1" fmla="*/ 1012874 w 6569612"/>
              <a:gd name="connsiteY1" fmla="*/ 1181686 h 1519310"/>
              <a:gd name="connsiteX2" fmla="*/ 4642338 w 6569612"/>
              <a:gd name="connsiteY2" fmla="*/ 14067 h 1519310"/>
              <a:gd name="connsiteX3" fmla="*/ 6569612 w 6569612"/>
              <a:gd name="connsiteY3" fmla="*/ 1519310 h 151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69612" h="1519310">
                <a:moveTo>
                  <a:pt x="0" y="0"/>
                </a:moveTo>
                <a:lnTo>
                  <a:pt x="1012874" y="1181686"/>
                </a:lnTo>
                <a:lnTo>
                  <a:pt x="4642338" y="14067"/>
                </a:lnTo>
                <a:lnTo>
                  <a:pt x="6569612" y="1519310"/>
                </a:lnTo>
              </a:path>
            </a:pathLst>
          </a:cu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7823046" y="3935750"/>
            <a:ext cx="136024" cy="1306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1269806" y="2439546"/>
            <a:ext cx="136024" cy="1306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115616" y="2564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740352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548680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Blažková, R., Matoušková, K., </a:t>
            </a:r>
            <a:r>
              <a:rPr lang="cs-CZ" dirty="0" err="1" smtClean="0">
                <a:solidFill>
                  <a:schemeClr val="bg1"/>
                </a:solidFill>
              </a:rPr>
              <a:t>Vaňutová</a:t>
            </a:r>
            <a:r>
              <a:rPr lang="cs-CZ" dirty="0" smtClean="0">
                <a:solidFill>
                  <a:schemeClr val="bg1"/>
                </a:solidFill>
              </a:rPr>
              <a:t>, M. Matematika pro 4. ročník ZŠ III. Díl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Praha: Alter, 2006. ISBN: 80-85775-98-0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Kaslová</a:t>
            </a:r>
            <a:r>
              <a:rPr lang="cs-CZ" dirty="0" smtClean="0">
                <a:solidFill>
                  <a:schemeClr val="bg1"/>
                </a:solidFill>
              </a:rPr>
              <a:t>, M., Jarošová, J., </a:t>
            </a:r>
            <a:r>
              <a:rPr lang="cs-CZ" dirty="0" err="1" smtClean="0">
                <a:solidFill>
                  <a:schemeClr val="bg1"/>
                </a:solidFill>
              </a:rPr>
              <a:t>Nechanická</a:t>
            </a:r>
            <a:r>
              <a:rPr lang="cs-CZ" dirty="0" smtClean="0">
                <a:solidFill>
                  <a:schemeClr val="bg1"/>
                </a:solidFill>
              </a:rPr>
              <a:t>, R. Matematika pro 4. ročník ZŠ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Praha: SPN, 1999. ISBN: 80-7235-097-8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Justová</a:t>
            </a:r>
            <a:r>
              <a:rPr lang="cs-CZ" dirty="0" smtClean="0">
                <a:solidFill>
                  <a:schemeClr val="bg1"/>
                </a:solidFill>
              </a:rPr>
              <a:t>, J. Pracovní sešit k učebnici Matematika 5. ročník I. Díl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Praha: Alter, 2005. ISBN: 80-7245-070-0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Úsečka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124744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19671" y="1124744"/>
            <a:ext cx="7323567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000" dirty="0" smtClean="0">
                <a:solidFill>
                  <a:schemeClr val="bg1"/>
                </a:solidFill>
              </a:rPr>
              <a:t>skládá se z bodů, je to část přímky mezi dvěma zvolenými body, tedy krajními body úsečky (body ohraničující úsečku) </a:t>
            </a:r>
          </a:p>
          <a:p>
            <a:pPr>
              <a:buFontTx/>
              <a:buChar char="-"/>
            </a:pPr>
            <a:r>
              <a:rPr lang="cs-CZ" sz="2000" dirty="0" smtClean="0">
                <a:solidFill>
                  <a:schemeClr val="bg1"/>
                </a:solidFill>
              </a:rPr>
              <a:t>ostatní body jsou vnitřními body úsečky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547664" y="3501008"/>
            <a:ext cx="25922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1403648" y="3501008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3995936" y="3501008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851920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619672" y="2276872"/>
            <a:ext cx="2376264" cy="36004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Krajní body úsečky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3203848" y="2708920"/>
            <a:ext cx="86409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rot="10800000" flipV="1">
            <a:off x="1619672" y="2708920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4932040" y="2348880"/>
            <a:ext cx="3960440" cy="1224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 AB</a:t>
            </a: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Čteme: úsečka AB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23528" y="4077072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619672" y="4077072"/>
            <a:ext cx="73235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000" dirty="0" smtClean="0">
                <a:solidFill>
                  <a:schemeClr val="bg1"/>
                </a:solidFill>
              </a:rPr>
              <a:t>každá úsečka má svoji délku (vzdálenost bodu A od bodu B)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323528" y="4725144"/>
            <a:ext cx="3600400" cy="1224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 </a:t>
            </a:r>
            <a:r>
              <a:rPr lang="en-US" sz="2400" dirty="0" smtClean="0">
                <a:solidFill>
                  <a:schemeClr val="bg1"/>
                </a:solidFill>
              </a:rPr>
              <a:t>|AB|</a:t>
            </a: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 : délka úsečky AB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3995936" y="4725144"/>
            <a:ext cx="4944864" cy="1224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 </a:t>
            </a:r>
            <a:r>
              <a:rPr lang="en-US" sz="2400" dirty="0" smtClean="0">
                <a:solidFill>
                  <a:schemeClr val="bg1"/>
                </a:solidFill>
              </a:rPr>
              <a:t>|AB|</a:t>
            </a:r>
            <a:r>
              <a:rPr lang="cs-CZ" sz="2400" dirty="0" smtClean="0">
                <a:solidFill>
                  <a:schemeClr val="bg1"/>
                </a:solidFill>
              </a:rPr>
              <a:t> = 4 cm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 : délka úsečky AB je 4 cm, úsečka AB je dlouhá 4 cm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23528" y="6021288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619671" y="6021288"/>
            <a:ext cx="732356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cs-CZ" sz="2000" dirty="0" smtClean="0">
                <a:solidFill>
                  <a:schemeClr val="bg1"/>
                </a:solidFill>
              </a:rPr>
              <a:t>délku úsečky vyjadřujeme v jednotkách délky, nejčastěji v cm a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Součet úseček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1052736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Graficky sečti: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AB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4 cm, </a:t>
            </a:r>
            <a:r>
              <a:rPr lang="en-US" sz="2400" dirty="0" smtClean="0">
                <a:solidFill>
                  <a:schemeClr val="bg1"/>
                </a:solidFill>
              </a:rPr>
              <a:t>|BC| </a:t>
            </a:r>
            <a:r>
              <a:rPr lang="cs-CZ" sz="2400" dirty="0" smtClean="0">
                <a:solidFill>
                  <a:schemeClr val="bg1"/>
                </a:solidFill>
              </a:rPr>
              <a:t>= 2 cm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835696" y="5013176"/>
            <a:ext cx="56886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1639146" y="499370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7327778" y="499370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619672" y="51571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236296" y="51571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26" name="Picture 2" descr="E:\4506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700808"/>
            <a:ext cx="2960018" cy="3069153"/>
          </a:xfrm>
          <a:prstGeom prst="rect">
            <a:avLst/>
          </a:prstGeom>
          <a:noFill/>
        </p:spPr>
      </p:pic>
      <p:cxnSp>
        <p:nvCxnSpPr>
          <p:cNvPr id="10" name="Přímá spojovací čára 9"/>
          <p:cNvCxnSpPr/>
          <p:nvPr/>
        </p:nvCxnSpPr>
        <p:spPr>
          <a:xfrm>
            <a:off x="1835696" y="5661248"/>
            <a:ext cx="27363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1639146" y="564177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4377608" y="5655268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619672" y="58052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355976" y="58052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79512" y="476672"/>
            <a:ext cx="87849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Postup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196752"/>
            <a:ext cx="8784976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1. Narýsuj polopřímku AX.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835696" y="2420888"/>
            <a:ext cx="48965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1639146" y="240141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6463682" y="240141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619672" y="25649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16216" y="25649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79512" y="3068960"/>
            <a:ext cx="8784976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2. Kružítkem přenes délku úsečky AB na polopřímku AX. Označ bod B.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2195736" y="5733256"/>
            <a:ext cx="48965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999186" y="571378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6751714" y="571378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979712" y="58772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804248" y="58772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1" name="Oblouk 20"/>
          <p:cNvSpPr/>
          <p:nvPr/>
        </p:nvSpPr>
        <p:spPr>
          <a:xfrm rot="2895471">
            <a:off x="5026622" y="5401576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5436095" y="594927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B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89924" y="911200"/>
            <a:ext cx="8784976" cy="9321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3. Kružítkem přenes velikost úsečky BC na polopřímku, hrot kružítka zabodni do bodu B a označ bod C. 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2123728" y="3573016"/>
            <a:ext cx="58326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>
            <a:off x="1927178" y="355354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7039746" y="355354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907704" y="37170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092280" y="37170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Oblouk 11"/>
          <p:cNvSpPr/>
          <p:nvPr/>
        </p:nvSpPr>
        <p:spPr>
          <a:xfrm rot="2895471">
            <a:off x="5170639" y="3241337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 rot="2895471">
            <a:off x="6322767" y="3241338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660232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971600" y="4293096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Platí: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AC</a:t>
            </a:r>
            <a:r>
              <a:rPr lang="en-US" sz="2400" dirty="0" smtClean="0">
                <a:solidFill>
                  <a:schemeClr val="bg1"/>
                </a:solidFill>
              </a:rPr>
              <a:t>| </a:t>
            </a:r>
            <a:r>
              <a:rPr lang="cs-CZ" sz="2400" dirty="0" smtClean="0">
                <a:solidFill>
                  <a:schemeClr val="bg1"/>
                </a:solidFill>
              </a:rPr>
              <a:t>=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AB</a:t>
            </a:r>
            <a:r>
              <a:rPr lang="en-US" sz="2400" dirty="0" smtClean="0">
                <a:solidFill>
                  <a:schemeClr val="bg1"/>
                </a:solidFill>
              </a:rPr>
              <a:t>| </a:t>
            </a:r>
            <a:r>
              <a:rPr lang="cs-CZ" sz="2400" dirty="0" smtClean="0">
                <a:solidFill>
                  <a:schemeClr val="bg1"/>
                </a:solidFill>
              </a:rPr>
              <a:t>+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BC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97947" y="531755"/>
            <a:ext cx="8784976" cy="7370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Vyzkoušej sám: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graficky sečti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0" y="1556792"/>
            <a:ext cx="446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000" dirty="0" smtClean="0">
                <a:solidFill>
                  <a:schemeClr val="bg1"/>
                </a:solidFill>
              </a:rPr>
              <a:t>|</a:t>
            </a:r>
            <a:r>
              <a:rPr lang="cs-CZ" sz="2000" dirty="0" smtClean="0">
                <a:solidFill>
                  <a:schemeClr val="bg1"/>
                </a:solidFill>
              </a:rPr>
              <a:t>KL</a:t>
            </a:r>
            <a:r>
              <a:rPr lang="en-US" sz="2000" dirty="0" smtClean="0">
                <a:solidFill>
                  <a:schemeClr val="bg1"/>
                </a:solidFill>
              </a:rPr>
              <a:t>|</a:t>
            </a:r>
            <a:r>
              <a:rPr lang="cs-CZ" sz="2000" dirty="0" smtClean="0">
                <a:solidFill>
                  <a:schemeClr val="bg1"/>
                </a:solidFill>
              </a:rPr>
              <a:t> = 4 cm</a:t>
            </a:r>
          </a:p>
          <a:p>
            <a:pPr marL="342900" indent="-342900"/>
            <a:r>
              <a:rPr lang="cs-CZ" sz="2000" dirty="0" smtClean="0">
                <a:solidFill>
                  <a:schemeClr val="bg1"/>
                </a:solidFill>
              </a:rPr>
              <a:t>      </a:t>
            </a:r>
            <a:r>
              <a:rPr lang="en-US" sz="2000" dirty="0" smtClean="0">
                <a:solidFill>
                  <a:schemeClr val="bg1"/>
                </a:solidFill>
              </a:rPr>
              <a:t>|LM| </a:t>
            </a:r>
            <a:r>
              <a:rPr lang="cs-CZ" sz="2000" dirty="0" smtClean="0">
                <a:solidFill>
                  <a:schemeClr val="bg1"/>
                </a:solidFill>
              </a:rPr>
              <a:t>= 2 cm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83968" y="1556792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sz="2000" dirty="0" smtClean="0">
                <a:solidFill>
                  <a:schemeClr val="bg1"/>
                </a:solidFill>
              </a:rPr>
              <a:t>b) </a:t>
            </a:r>
            <a:r>
              <a:rPr lang="en-US" sz="2000" dirty="0" smtClean="0">
                <a:solidFill>
                  <a:schemeClr val="bg1"/>
                </a:solidFill>
              </a:rPr>
              <a:t>|</a:t>
            </a:r>
            <a:r>
              <a:rPr lang="cs-CZ" sz="2000" dirty="0" smtClean="0">
                <a:solidFill>
                  <a:schemeClr val="bg1"/>
                </a:solidFill>
              </a:rPr>
              <a:t>OP</a:t>
            </a:r>
            <a:r>
              <a:rPr lang="en-US" sz="2000" dirty="0" smtClean="0">
                <a:solidFill>
                  <a:schemeClr val="bg1"/>
                </a:solidFill>
              </a:rPr>
              <a:t>|</a:t>
            </a:r>
            <a:r>
              <a:rPr lang="cs-CZ" sz="2000" dirty="0" smtClean="0">
                <a:solidFill>
                  <a:schemeClr val="bg1"/>
                </a:solidFill>
              </a:rPr>
              <a:t> = 25 mm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/>
            <a:r>
              <a:rPr lang="cs-CZ" sz="2000" dirty="0" smtClean="0">
                <a:solidFill>
                  <a:schemeClr val="bg1"/>
                </a:solidFill>
              </a:rPr>
              <a:t>      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PR</a:t>
            </a:r>
            <a:r>
              <a:rPr lang="en-US" sz="2000" dirty="0" smtClean="0">
                <a:solidFill>
                  <a:schemeClr val="bg1"/>
                </a:solidFill>
              </a:rPr>
              <a:t>| </a:t>
            </a:r>
            <a:r>
              <a:rPr lang="cs-CZ" sz="2000" dirty="0" smtClean="0">
                <a:solidFill>
                  <a:schemeClr val="bg1"/>
                </a:solidFill>
              </a:rPr>
              <a:t>= 35 mm</a:t>
            </a:r>
          </a:p>
          <a:p>
            <a:pPr marL="342900" indent="-342900"/>
            <a:endParaRPr lang="cs-CZ" sz="2000" dirty="0">
              <a:solidFill>
                <a:schemeClr val="bg1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755576" y="2492896"/>
            <a:ext cx="24482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3131840" y="2492896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683568" y="2492896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395536" y="2924944"/>
            <a:ext cx="1224136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1547664" y="2924944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>
            <a:off x="323528" y="2924944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059832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L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11560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475656" y="2924944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bg1"/>
                </a:solidFill>
              </a:rPr>
              <a:t>M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51520" y="29249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L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3" name="Přímá spojovací čára 22"/>
          <p:cNvCxnSpPr/>
          <p:nvPr/>
        </p:nvCxnSpPr>
        <p:spPr>
          <a:xfrm>
            <a:off x="6228184" y="1988840"/>
            <a:ext cx="115212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7308304" y="1988840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6156176" y="1988840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7236296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084168" y="1988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O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4860032" y="2564904"/>
            <a:ext cx="216024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rot="5400000" flipH="1" flipV="1">
            <a:off x="6732240" y="2564904"/>
            <a:ext cx="0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5400000">
            <a:off x="4788024" y="2564904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6804248" y="2564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716016" y="2564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37" name="Přímá spojovací čára 36"/>
          <p:cNvCxnSpPr/>
          <p:nvPr/>
        </p:nvCxnSpPr>
        <p:spPr>
          <a:xfrm>
            <a:off x="467543" y="4293096"/>
            <a:ext cx="38884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rot="5400000">
            <a:off x="270993" y="427362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rot="5400000">
            <a:off x="4159426" y="427362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251519" y="44371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211960" y="4509120"/>
            <a:ext cx="28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2" name="Oblouk 41"/>
          <p:cNvSpPr/>
          <p:nvPr/>
        </p:nvSpPr>
        <p:spPr>
          <a:xfrm rot="2895471">
            <a:off x="3514454" y="3961417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louk 42"/>
          <p:cNvSpPr/>
          <p:nvPr/>
        </p:nvSpPr>
        <p:spPr>
          <a:xfrm rot="2895471">
            <a:off x="2290318" y="3961417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>
            <a:off x="2699792" y="4509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L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779912" y="45091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M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53" name="Přímá spojovací čára 52"/>
          <p:cNvCxnSpPr/>
          <p:nvPr/>
        </p:nvCxnSpPr>
        <p:spPr>
          <a:xfrm>
            <a:off x="4716016" y="5013176"/>
            <a:ext cx="38884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rot="5400000">
            <a:off x="4519466" y="499370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>
            <a:off x="8407899" y="4993702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4499992" y="51571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8460433" y="5229200"/>
            <a:ext cx="28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X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8" name="Oblouk 57"/>
          <p:cNvSpPr/>
          <p:nvPr/>
        </p:nvSpPr>
        <p:spPr>
          <a:xfrm rot="2895471">
            <a:off x="7258870" y="4681496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louk 58"/>
          <p:cNvSpPr/>
          <p:nvPr/>
        </p:nvSpPr>
        <p:spPr>
          <a:xfrm rot="2895471">
            <a:off x="6106741" y="4681497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6444208" y="52292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P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7524328" y="52292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R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71" name="Přímá spojovací čára 70"/>
          <p:cNvCxnSpPr/>
          <p:nvPr/>
        </p:nvCxnSpPr>
        <p:spPr>
          <a:xfrm rot="5400000">
            <a:off x="6948264" y="2564904"/>
            <a:ext cx="144016" cy="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V="1">
            <a:off x="4715402" y="1988840"/>
            <a:ext cx="0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6478" y="376724"/>
            <a:ext cx="8784976" cy="13130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Stažená anténa měří 45 cm (narýsuj úsečku 45 mm), vytažením můžeme anténu prodloužit o 40 cm (úsečka 40 mm). Kolik cm měří vytažená anténa? Řeš výpočtem i graficky.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1520" y="1700808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Stažená anténa…………….45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Prodloužení antény………40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Celková délka………………..x 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45 + 40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85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85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Vytvořená anténa měří 85 cm.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Stažená anténa: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AB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45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Prodloužení antény: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BC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40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Celková délka </a:t>
            </a:r>
            <a:r>
              <a:rPr lang="en-US" sz="2400" dirty="0" smtClean="0">
                <a:solidFill>
                  <a:schemeClr val="bg1"/>
                </a:solidFill>
              </a:rPr>
              <a:t>|AC| </a:t>
            </a:r>
            <a:r>
              <a:rPr lang="cs-CZ" sz="2400" dirty="0" smtClean="0">
                <a:solidFill>
                  <a:schemeClr val="bg1"/>
                </a:solidFill>
              </a:rPr>
              <a:t>= </a:t>
            </a:r>
            <a:r>
              <a:rPr lang="en-US" sz="2400" dirty="0" smtClean="0">
                <a:solidFill>
                  <a:schemeClr val="bg1"/>
                </a:solidFill>
              </a:rPr>
              <a:t>|AB| </a:t>
            </a:r>
            <a:r>
              <a:rPr lang="cs-CZ" sz="2400" dirty="0" smtClean="0">
                <a:solidFill>
                  <a:schemeClr val="bg1"/>
                </a:solidFill>
              </a:rPr>
              <a:t>+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BC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endParaRPr lang="cs-CZ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AC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45 cm + 40 cm     </a:t>
            </a:r>
            <a:r>
              <a:rPr lang="en-US" sz="2400" dirty="0" smtClean="0">
                <a:solidFill>
                  <a:schemeClr val="bg1"/>
                </a:solidFill>
              </a:rPr>
              <a:t>|AC| </a:t>
            </a:r>
            <a:r>
              <a:rPr lang="cs-CZ" sz="2400" dirty="0" smtClean="0">
                <a:solidFill>
                  <a:schemeClr val="bg1"/>
                </a:solidFill>
              </a:rPr>
              <a:t>= 85 cm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395536" y="2852936"/>
            <a:ext cx="3600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4355976" y="3501008"/>
            <a:ext cx="38884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4159426" y="348153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8047859" y="348153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blouk 8"/>
          <p:cNvSpPr/>
          <p:nvPr/>
        </p:nvSpPr>
        <p:spPr>
          <a:xfrm rot="2895471">
            <a:off x="6898830" y="3169328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0" name="Oblouk 9"/>
          <p:cNvSpPr/>
          <p:nvPr/>
        </p:nvSpPr>
        <p:spPr>
          <a:xfrm rot="2895471">
            <a:off x="5746701" y="3169329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B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164288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C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139952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A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028384" y="36450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X</a:t>
            </a:r>
            <a:endParaRPr lang="cs-CZ" sz="2000" dirty="0">
              <a:solidFill>
                <a:schemeClr val="bg1"/>
              </a:solidFill>
            </a:endParaRPr>
          </a:p>
        </p:txBody>
      </p:sp>
      <p:cxnSp>
        <p:nvCxnSpPr>
          <p:cNvPr id="16" name="Přímá spojovací čára 15"/>
          <p:cNvCxnSpPr/>
          <p:nvPr/>
        </p:nvCxnSpPr>
        <p:spPr>
          <a:xfrm>
            <a:off x="5292080" y="1916832"/>
            <a:ext cx="30963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5220072" y="191683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8316416" y="191683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148064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8172400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5292080" y="2348880"/>
            <a:ext cx="2736304" cy="0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20072" y="2348880"/>
            <a:ext cx="144016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7956376" y="2348880"/>
            <a:ext cx="144016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5148064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812360" y="23488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6478" y="376725"/>
            <a:ext cx="8784976" cy="11800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Otevřené pero je dlouhé 12 cm. Když nasadíme na jeho konec kryt, prodlouží se o 3 cm. Kolik cm pak měří? Řeš výpočtem i graficky.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3528" y="1700808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Délka otevřeného pera…………….12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Délka krytu………………………………..3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Celková délka……………………….…..x 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12 + 3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15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 x = 15 cm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Zavřené pero měří 15 cm.</a:t>
            </a: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Otevřené pero: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AB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12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Kryt :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BC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3 cm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Celková délka </a:t>
            </a:r>
            <a:r>
              <a:rPr lang="en-US" sz="2400" dirty="0" smtClean="0">
                <a:solidFill>
                  <a:schemeClr val="bg1"/>
                </a:solidFill>
              </a:rPr>
              <a:t>|AC| </a:t>
            </a:r>
            <a:r>
              <a:rPr lang="cs-CZ" sz="2400" dirty="0" smtClean="0">
                <a:solidFill>
                  <a:schemeClr val="bg1"/>
                </a:solidFill>
              </a:rPr>
              <a:t>= </a:t>
            </a:r>
            <a:r>
              <a:rPr lang="en-US" sz="2400" dirty="0" smtClean="0">
                <a:solidFill>
                  <a:schemeClr val="bg1"/>
                </a:solidFill>
              </a:rPr>
              <a:t>|AB| </a:t>
            </a:r>
            <a:r>
              <a:rPr lang="cs-CZ" sz="2400" dirty="0" smtClean="0">
                <a:solidFill>
                  <a:schemeClr val="bg1"/>
                </a:solidFill>
              </a:rPr>
              <a:t>+ 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BC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endParaRPr lang="cs-CZ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AC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12 cm + 3 cm    </a:t>
            </a:r>
            <a:r>
              <a:rPr lang="en-US" sz="2400" dirty="0" smtClean="0">
                <a:solidFill>
                  <a:schemeClr val="bg1"/>
                </a:solidFill>
              </a:rPr>
              <a:t>|AC| </a:t>
            </a:r>
            <a:r>
              <a:rPr lang="cs-CZ" sz="2400" dirty="0" smtClean="0">
                <a:solidFill>
                  <a:schemeClr val="bg1"/>
                </a:solidFill>
              </a:rPr>
              <a:t>= 15 cm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395536" y="2852936"/>
            <a:ext cx="460851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4355976" y="3501008"/>
            <a:ext cx="38884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4159426" y="348153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8047859" y="3481534"/>
            <a:ext cx="3931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blouk 8"/>
          <p:cNvSpPr/>
          <p:nvPr/>
        </p:nvSpPr>
        <p:spPr>
          <a:xfrm rot="2895471">
            <a:off x="6898830" y="3169328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0" name="Oblouk 9"/>
          <p:cNvSpPr/>
          <p:nvPr/>
        </p:nvSpPr>
        <p:spPr>
          <a:xfrm rot="2895471">
            <a:off x="5746701" y="3169329"/>
            <a:ext cx="720080" cy="576064"/>
          </a:xfrm>
          <a:prstGeom prst="arc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200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B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164288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C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139952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A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028384" y="36450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X</a:t>
            </a:r>
            <a:endParaRPr lang="cs-CZ" sz="2000" dirty="0">
              <a:solidFill>
                <a:schemeClr val="bg1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5436096" y="1916832"/>
            <a:ext cx="30963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5364088" y="191683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8460432" y="191683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292080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316416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0" name="Přímá spojovací čára 19"/>
          <p:cNvCxnSpPr/>
          <p:nvPr/>
        </p:nvCxnSpPr>
        <p:spPr>
          <a:xfrm>
            <a:off x="5436096" y="2348880"/>
            <a:ext cx="1224136" cy="0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5364088" y="2348880"/>
            <a:ext cx="144016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6588224" y="2348880"/>
            <a:ext cx="144016" cy="0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292080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444208" y="24208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80648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smtClean="0">
                <a:solidFill>
                  <a:schemeClr val="bg1"/>
                </a:solidFill>
              </a:rPr>
              <a:t>Rozdíl úseček</a:t>
            </a:r>
            <a:endParaRPr lang="cs-CZ" sz="2800" dirty="0" smtClean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196752"/>
            <a:ext cx="8064896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Graficky odečti: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170080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KL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6 cm, </a:t>
            </a:r>
            <a:r>
              <a:rPr lang="en-US" sz="2400" dirty="0" smtClean="0">
                <a:solidFill>
                  <a:schemeClr val="bg1"/>
                </a:solidFill>
              </a:rPr>
              <a:t> |</a:t>
            </a:r>
            <a:r>
              <a:rPr lang="cs-CZ" sz="2400" dirty="0" smtClean="0">
                <a:solidFill>
                  <a:schemeClr val="bg1"/>
                </a:solidFill>
              </a:rPr>
              <a:t>MN</a:t>
            </a:r>
            <a:r>
              <a:rPr lang="en-US" sz="2400" dirty="0" smtClean="0">
                <a:solidFill>
                  <a:schemeClr val="bg1"/>
                </a:solidFill>
              </a:rPr>
              <a:t>|</a:t>
            </a:r>
            <a:r>
              <a:rPr lang="cs-CZ" sz="2400" dirty="0" smtClean="0">
                <a:solidFill>
                  <a:schemeClr val="bg1"/>
                </a:solidFill>
              </a:rPr>
              <a:t> = 2 cm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5148064" y="1988840"/>
            <a:ext cx="12961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6372200" y="1988840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5076056" y="1988840"/>
            <a:ext cx="14401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6228184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04048" y="1988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M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3779912" y="2564904"/>
            <a:ext cx="324036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6948264" y="2564904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3707904" y="2564904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876256" y="26369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L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635896" y="2564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39552" y="3645024"/>
            <a:ext cx="8064896" cy="43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1. Narýsuj delší úsečku.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39552" y="2996952"/>
            <a:ext cx="80648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1"/>
                </a:solidFill>
              </a:rPr>
              <a:t>Postup:</a:t>
            </a:r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2627784" y="4869160"/>
            <a:ext cx="324036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5796136" y="4869160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2555776" y="4869160"/>
            <a:ext cx="144016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724128" y="49411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L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483768" y="48691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K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981</Words>
  <Application>Microsoft Office PowerPoint</Application>
  <PresentationFormat>Předvádění na obrazovce (4:3)</PresentationFormat>
  <Paragraphs>197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Úsečka, délka úsečky,  součet a rozdíl úsečky  5. ROČNÍK</vt:lpstr>
      <vt:lpstr>Úsečka</vt:lpstr>
      <vt:lpstr>Součet úseček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 – ÚSEČKA – PŘÍMKA – POLOPŘÍMKA  4. ROČNÍK</dc:title>
  <dc:creator>JasLouie</dc:creator>
  <cp:lastModifiedBy> Glozikov</cp:lastModifiedBy>
  <cp:revision>57</cp:revision>
  <dcterms:created xsi:type="dcterms:W3CDTF">2011-07-20T21:14:06Z</dcterms:created>
  <dcterms:modified xsi:type="dcterms:W3CDTF">2012-06-12T04:49:57Z</dcterms:modified>
</cp:coreProperties>
</file>