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7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84A75-9F65-4402-9D56-E10DA15DA430}" type="datetimeFigureOut">
              <a:rPr lang="cs-CZ" smtClean="0"/>
              <a:pPr/>
              <a:t>22.6.2012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4785-BEF6-4CCC-A16C-E6522F94E29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84A75-9F65-4402-9D56-E10DA15DA430}" type="datetimeFigureOut">
              <a:rPr lang="cs-CZ" smtClean="0"/>
              <a:pPr/>
              <a:t>22.6.2012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4785-BEF6-4CCC-A16C-E6522F94E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84A75-9F65-4402-9D56-E10DA15DA430}" type="datetimeFigureOut">
              <a:rPr lang="cs-CZ" smtClean="0"/>
              <a:pPr/>
              <a:t>22.6.2012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4785-BEF6-4CCC-A16C-E6522F94E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84A75-9F65-4402-9D56-E10DA15DA430}" type="datetimeFigureOut">
              <a:rPr lang="cs-CZ" smtClean="0"/>
              <a:pPr/>
              <a:t>22.6.2012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4785-BEF6-4CCC-A16C-E6522F94E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84A75-9F65-4402-9D56-E10DA15DA430}" type="datetimeFigureOut">
              <a:rPr lang="cs-CZ" smtClean="0"/>
              <a:pPr/>
              <a:t>22.6.2012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C754785-BEF6-4CCC-A16C-E6522F94E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84A75-9F65-4402-9D56-E10DA15DA430}" type="datetimeFigureOut">
              <a:rPr lang="cs-CZ" smtClean="0"/>
              <a:pPr/>
              <a:t>22.6.2012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4785-BEF6-4CCC-A16C-E6522F94E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84A75-9F65-4402-9D56-E10DA15DA430}" type="datetimeFigureOut">
              <a:rPr lang="cs-CZ" smtClean="0"/>
              <a:pPr/>
              <a:t>22.6.2012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4785-BEF6-4CCC-A16C-E6522F94E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84A75-9F65-4402-9D56-E10DA15DA430}" type="datetimeFigureOut">
              <a:rPr lang="cs-CZ" smtClean="0"/>
              <a:pPr/>
              <a:t>22.6.2012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4785-BEF6-4CCC-A16C-E6522F94E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84A75-9F65-4402-9D56-E10DA15DA430}" type="datetimeFigureOut">
              <a:rPr lang="cs-CZ" smtClean="0"/>
              <a:pPr/>
              <a:t>22.6.2012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4785-BEF6-4CCC-A16C-E6522F94E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84A75-9F65-4402-9D56-E10DA15DA430}" type="datetimeFigureOut">
              <a:rPr lang="cs-CZ" smtClean="0"/>
              <a:pPr/>
              <a:t>22.6.2012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4785-BEF6-4CCC-A16C-E6522F94E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84A75-9F65-4402-9D56-E10DA15DA430}" type="datetimeFigureOut">
              <a:rPr lang="cs-CZ" smtClean="0"/>
              <a:pPr/>
              <a:t>22.6.2012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4785-BEF6-4CCC-A16C-E6522F94E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4C84A75-9F65-4402-9D56-E10DA15DA430}" type="datetimeFigureOut">
              <a:rPr lang="cs-CZ" smtClean="0"/>
              <a:pPr/>
              <a:t>22.6.2012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C754785-BEF6-4CCC-A16C-E6522F94E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Sčítání přirozených čísel</a:t>
            </a:r>
            <a:br>
              <a:rPr lang="cs-CZ" dirty="0" smtClean="0"/>
            </a:b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 smtClean="0"/>
              <a:t>5. ročník</a:t>
            </a:r>
            <a:endParaRPr lang="cs-CZ" sz="31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3789040"/>
            <a:ext cx="8280920" cy="175260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Autorem materiálu je Ing. Eva Skalická,</a:t>
            </a:r>
          </a:p>
          <a:p>
            <a:r>
              <a:rPr lang="cs-CZ" sz="2400" dirty="0" smtClean="0"/>
              <a:t>ZŠ Dobříš, Komenského nám. 35, okres Příbram</a:t>
            </a:r>
          </a:p>
          <a:p>
            <a:r>
              <a:rPr lang="cs-CZ" sz="2400" dirty="0" smtClean="0"/>
              <a:t>Inovace školy – Dobříš, </a:t>
            </a:r>
            <a:r>
              <a:rPr lang="cs-CZ" sz="2400" dirty="0" err="1" smtClean="0"/>
              <a:t>EUpenizeskolam.cz</a:t>
            </a:r>
            <a:endParaRPr lang="cs-CZ" sz="2400" dirty="0" smtClean="0"/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332656"/>
            <a:ext cx="864096" cy="3600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3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cs-CZ" sz="13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331640" y="332656"/>
            <a:ext cx="7632848" cy="3600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Paní Nová si do kuchyně nakoupila nové spotřebiče: sporák 9 990 Kč, myčka 10 490 Kč,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 mikrovlnná trouba 2 800 Kč, 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chladnička 6 299 Kč, mrazák 5 999 Kč, opékač topinek 799 Kč, ponorný mixér 999, </a:t>
            </a:r>
            <a:r>
              <a:rPr lang="cs-CZ" sz="2400" dirty="0" err="1" smtClean="0">
                <a:solidFill>
                  <a:schemeClr val="tx1"/>
                </a:solidFill>
              </a:rPr>
              <a:t>hotdogovač</a:t>
            </a:r>
            <a:r>
              <a:rPr lang="cs-CZ" sz="2400" dirty="0" smtClean="0">
                <a:solidFill>
                  <a:schemeClr val="tx1"/>
                </a:solidFill>
              </a:rPr>
              <a:t> 651 Kč 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a kuchyňský robot 7 915 Kč.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Kolik korun zaplatila celkem?</a:t>
            </a:r>
          </a:p>
        </p:txBody>
      </p:sp>
      <p:sp>
        <p:nvSpPr>
          <p:cNvPr id="5" name="Obdélník 4"/>
          <p:cNvSpPr/>
          <p:nvPr/>
        </p:nvSpPr>
        <p:spPr>
          <a:xfrm>
            <a:off x="3059832" y="4509120"/>
            <a:ext cx="324036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45 942 Kč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915816" y="4365104"/>
            <a:ext cx="3528392" cy="129614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196752"/>
            <a:ext cx="76328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Justová</a:t>
            </a:r>
            <a:r>
              <a:rPr lang="cs-CZ" dirty="0" smtClean="0"/>
              <a:t>, J., Matematika pro 5. ročník základních škol 1. díl</a:t>
            </a:r>
          </a:p>
          <a:p>
            <a:r>
              <a:rPr lang="cs-CZ" dirty="0" smtClean="0"/>
              <a:t>Praha: Alter, 1996. ISBN 80-85775-70-0</a:t>
            </a:r>
          </a:p>
          <a:p>
            <a:endParaRPr lang="cs-CZ" dirty="0"/>
          </a:p>
          <a:p>
            <a:r>
              <a:rPr lang="cs-CZ" dirty="0" err="1" smtClean="0"/>
              <a:t>Justová</a:t>
            </a:r>
            <a:r>
              <a:rPr lang="cs-CZ" dirty="0" smtClean="0"/>
              <a:t>, J., Pracovní sešit 2. díl k učebnici Matematika pro 5. ročník </a:t>
            </a:r>
          </a:p>
          <a:p>
            <a:r>
              <a:rPr lang="cs-CZ" dirty="0" smtClean="0"/>
              <a:t>Praha: Alter, 2005. ISBN 80-7245-071-9</a:t>
            </a:r>
          </a:p>
          <a:p>
            <a:endParaRPr lang="cs-CZ" dirty="0"/>
          </a:p>
          <a:p>
            <a:r>
              <a:rPr lang="cs-CZ" dirty="0" err="1" smtClean="0"/>
              <a:t>Justová</a:t>
            </a:r>
            <a:r>
              <a:rPr lang="cs-CZ" dirty="0" smtClean="0"/>
              <a:t>, J., Pracovní sešit 1. díl k učebnici Matematika pro 5. ročník</a:t>
            </a:r>
          </a:p>
          <a:p>
            <a:r>
              <a:rPr lang="cs-CZ" dirty="0" smtClean="0"/>
              <a:t>Praha: Alter, 2005. ISBN 80-7245-070-0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Názvosloví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683568" y="2564904"/>
            <a:ext cx="223224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</a:rPr>
              <a:t>SČÍTANEC</a:t>
            </a:r>
            <a:endParaRPr lang="cs-CZ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563888" y="2564904"/>
            <a:ext cx="223224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</a:rPr>
              <a:t>SČÍTANEC</a:t>
            </a:r>
            <a:endParaRPr lang="cs-CZ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372200" y="2564904"/>
            <a:ext cx="223224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</a:rPr>
              <a:t>SOUČET</a:t>
            </a:r>
            <a:endParaRPr lang="cs-CZ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059832" y="2636912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+</a:t>
            </a:r>
            <a:endParaRPr lang="cs-CZ" sz="28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5868144" y="2636912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=</a:t>
            </a:r>
            <a:endParaRPr lang="cs-CZ" sz="28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1475656" y="3861048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50	        +		73 		=	123</a:t>
            </a:r>
            <a:endParaRPr lang="cs-CZ" sz="2400" dirty="0"/>
          </a:p>
        </p:txBody>
      </p:sp>
      <p:sp>
        <p:nvSpPr>
          <p:cNvPr id="11" name="Šipka nahoru 10"/>
          <p:cNvSpPr/>
          <p:nvPr/>
        </p:nvSpPr>
        <p:spPr>
          <a:xfrm>
            <a:off x="1403648" y="4437112"/>
            <a:ext cx="576064" cy="108012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nahoru 11"/>
          <p:cNvSpPr/>
          <p:nvPr/>
        </p:nvSpPr>
        <p:spPr>
          <a:xfrm>
            <a:off x="6948264" y="4437112"/>
            <a:ext cx="576064" cy="108012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nahoru 12"/>
          <p:cNvSpPr/>
          <p:nvPr/>
        </p:nvSpPr>
        <p:spPr>
          <a:xfrm>
            <a:off x="4139952" y="4437112"/>
            <a:ext cx="576064" cy="108012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3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15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3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15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30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150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3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1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30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150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99592" y="2132856"/>
          <a:ext cx="7620000" cy="273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  <a:gridCol w="1524000"/>
              </a:tblGrid>
              <a:tr h="864096">
                <a:tc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Sčítanec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330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cs-CZ" sz="2400" b="0" baseline="0" dirty="0" smtClean="0">
                          <a:solidFill>
                            <a:schemeClr val="tx1"/>
                          </a:solidFill>
                        </a:rPr>
                        <a:t> 600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8 060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4 015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Sčítanec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460</a:t>
                      </a:r>
                      <a:endParaRPr lang="cs-CZ" sz="2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4 500</a:t>
                      </a:r>
                      <a:endParaRPr lang="cs-CZ" sz="2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4 200</a:t>
                      </a:r>
                      <a:endParaRPr lang="cs-CZ" sz="2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38</a:t>
                      </a:r>
                      <a:r>
                        <a:rPr lang="cs-CZ" sz="2400" baseline="0" dirty="0" smtClean="0"/>
                        <a:t> 600</a:t>
                      </a:r>
                      <a:endParaRPr lang="cs-CZ" sz="2400" dirty="0"/>
                    </a:p>
                  </a:txBody>
                  <a:tcPr anchor="ctr" anchorCtr="1"/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Součet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790</a:t>
                      </a:r>
                      <a:endParaRPr lang="cs-CZ" sz="2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7 100</a:t>
                      </a:r>
                      <a:endParaRPr lang="cs-CZ" sz="2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12 260</a:t>
                      </a:r>
                      <a:endParaRPr lang="cs-CZ" sz="2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42 615</a:t>
                      </a:r>
                      <a:endParaRPr lang="cs-CZ" sz="2400" dirty="0"/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2411760" y="3933056"/>
            <a:ext cx="612068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395536" y="332656"/>
            <a:ext cx="1296144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cs-CZ" sz="7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Vlastnosti sčítání přirozených čísel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23528" y="1340768"/>
            <a:ext cx="1080120" cy="201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cs-CZ" sz="7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547664" y="1340768"/>
            <a:ext cx="7344816" cy="201622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Při sčítání můžeme sčítance zaměňovat, součet se nezmění. Toho využíváme 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i při provádění zkoušky správnosti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 při sčítání.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979712" y="4149080"/>
            <a:ext cx="5400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197 + 32 115 = 32 115 + 197</a:t>
            </a:r>
          </a:p>
          <a:p>
            <a:endParaRPr lang="cs-CZ" sz="2800" dirty="0" smtClean="0"/>
          </a:p>
          <a:p>
            <a:r>
              <a:rPr lang="cs-CZ" sz="2800" dirty="0" smtClean="0"/>
              <a:t>52 + 399 + 48 = 52 + 48 + 399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404664"/>
            <a:ext cx="108012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cs-CZ" sz="6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547664" y="404664"/>
            <a:ext cx="7344816" cy="7200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Vypočítej: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67544" y="1916832"/>
            <a:ext cx="352839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171 + 29 =      200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29 + 171 =      200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771800" y="2060848"/>
            <a:ext cx="1008112" cy="9361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499992" y="1916832"/>
            <a:ext cx="352839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256 + 640 =      896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640 + 256 =      896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6876256" y="2060848"/>
            <a:ext cx="1008112" cy="9361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979712" y="4005064"/>
            <a:ext cx="5616624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13 600 + 900 =            14 500</a:t>
            </a:r>
          </a:p>
          <a:p>
            <a:pPr algn="ctr"/>
            <a:r>
              <a:rPr lang="cs-CZ" sz="2800" dirty="0">
                <a:solidFill>
                  <a:schemeClr val="tx1"/>
                </a:solidFill>
              </a:rPr>
              <a:t>900 + 13 600 =            14 500</a:t>
            </a:r>
          </a:p>
        </p:txBody>
      </p:sp>
      <p:sp>
        <p:nvSpPr>
          <p:cNvPr id="9" name="Obdélník 8"/>
          <p:cNvSpPr/>
          <p:nvPr/>
        </p:nvSpPr>
        <p:spPr>
          <a:xfrm>
            <a:off x="5724128" y="4221088"/>
            <a:ext cx="1656184" cy="9361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7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332656"/>
            <a:ext cx="108012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cs-CZ" sz="7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475656" y="332656"/>
            <a:ext cx="7272808" cy="10081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Sčítance můžeme libovolně sdružovat 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do závorek, součet se nezmění.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23528" y="1556792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39 + 18 + 21 = (39 + 21) + 18 = (18 + 21) + 39</a:t>
            </a:r>
            <a:endParaRPr lang="cs-CZ" sz="2400" dirty="0"/>
          </a:p>
        </p:txBody>
      </p:sp>
      <p:sp>
        <p:nvSpPr>
          <p:cNvPr id="6" name="Obdélník 5"/>
          <p:cNvSpPr/>
          <p:nvPr/>
        </p:nvSpPr>
        <p:spPr>
          <a:xfrm>
            <a:off x="323528" y="2924944"/>
            <a:ext cx="108012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cs-CZ" sz="6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475656" y="2924944"/>
            <a:ext cx="7272808" cy="7200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Vypočítej: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23528" y="2132856"/>
            <a:ext cx="108012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cs-CZ" sz="4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1475656" y="2132856"/>
            <a:ext cx="7264424" cy="6564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Je-li v příkladu pouze sčítání, můžeme závorky vynechat.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395536" y="3789040"/>
            <a:ext cx="3240360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(21 + 36) + 24 =	81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(21 + 24) + 36 = 	81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(36 + 24) + 21 =	81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3707904" y="3789040"/>
            <a:ext cx="5040560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tx1"/>
                </a:solidFill>
              </a:rPr>
              <a:t> 26 + 34 + 35 + 45 =</a:t>
            </a:r>
            <a:r>
              <a:rPr lang="cs-CZ" sz="2400" dirty="0">
                <a:solidFill>
                  <a:schemeClr val="tx1"/>
                </a:solidFill>
              </a:rPr>
              <a:t>		</a:t>
            </a:r>
            <a:r>
              <a:rPr lang="cs-CZ" sz="2400" dirty="0" smtClean="0">
                <a:solidFill>
                  <a:schemeClr val="tx1"/>
                </a:solidFill>
              </a:rPr>
              <a:t>140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 26 + (34 + 35) + 45 =	140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 (26 + 34) + (35 + 45) =	140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2915816" y="3933056"/>
            <a:ext cx="648072" cy="19442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7380312" y="4005064"/>
            <a:ext cx="1224136" cy="19442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40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9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403648" y="332656"/>
            <a:ext cx="7344816" cy="10081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Využij vlastností sčítání a výhodně počítej: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1520" y="332656"/>
            <a:ext cx="108012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cs-CZ" sz="6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1412776"/>
            <a:ext cx="8496944" cy="52565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tx1"/>
                </a:solidFill>
              </a:rPr>
              <a:t>220 + 390 + 80 + 110 = (220 + 80) + (390 + 110) =	800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 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500 + 1 900 + 1 500 + 100 =				4 000</a:t>
            </a:r>
          </a:p>
          <a:p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1 300 + 2 600 + 1 700 + 3 400 = 			9 000</a:t>
            </a:r>
          </a:p>
          <a:p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387 + 460 + 313 =					 1 160</a:t>
            </a:r>
          </a:p>
          <a:p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67 + 48 + 33 + 62 =					210</a:t>
            </a:r>
          </a:p>
          <a:p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3 188 + 690 + 112 =					3 990</a:t>
            </a:r>
          </a:p>
          <a:p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43 582 + 400 + 18 =					44 000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 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300192" y="2132856"/>
            <a:ext cx="1656184" cy="5040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300192" y="2852936"/>
            <a:ext cx="1656184" cy="5040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6300192" y="3573016"/>
            <a:ext cx="1656184" cy="5040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6300192" y="4293096"/>
            <a:ext cx="1656184" cy="5040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6300192" y="5013176"/>
            <a:ext cx="1656184" cy="5040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6300192" y="5805264"/>
            <a:ext cx="1656184" cy="5040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332656"/>
            <a:ext cx="108012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cs-CZ" sz="7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475656" y="332656"/>
            <a:ext cx="7272808" cy="10081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Při písemném sčítání zapisuj pečlivě jednotky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 pod jednotky, desítky pod desítky…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275856" y="1484784"/>
            <a:ext cx="24482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 smtClean="0"/>
              <a:t>954</a:t>
            </a:r>
          </a:p>
          <a:p>
            <a:pPr algn="r"/>
            <a:r>
              <a:rPr lang="cs-CZ" sz="2400" dirty="0" smtClean="0"/>
              <a:t>1  318</a:t>
            </a:r>
          </a:p>
          <a:p>
            <a:pPr algn="r"/>
            <a:r>
              <a:rPr lang="cs-CZ" sz="2400" dirty="0" smtClean="0"/>
              <a:t>621</a:t>
            </a:r>
          </a:p>
          <a:p>
            <a:pPr algn="r"/>
            <a:r>
              <a:rPr lang="cs-CZ" sz="2400" dirty="0" smtClean="0"/>
              <a:t>12  519</a:t>
            </a:r>
          </a:p>
          <a:p>
            <a:pPr algn="r"/>
            <a:r>
              <a:rPr lang="cs-CZ" sz="2400" dirty="0" smtClean="0"/>
              <a:t>15  412</a:t>
            </a:r>
            <a:endParaRPr lang="cs-CZ" sz="2400" dirty="0"/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4644008" y="2996952"/>
            <a:ext cx="115212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251520" y="3429000"/>
            <a:ext cx="86409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cs-CZ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1187624" y="3429000"/>
            <a:ext cx="7560840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Zapiš pod sebe a vypočítej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1763688" y="4149080"/>
            <a:ext cx="6120680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15 486 + 93 + 617 + 25 200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39 + 1 084 + 376 + 46 000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473 + 130 180 + 19 + 7 615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999 + 14 381 + 37 + 250 000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763688" y="5805264"/>
            <a:ext cx="612068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41 396, 47 499, 138 287, 265 417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763688" y="5805264"/>
            <a:ext cx="6120680" cy="6480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332656"/>
            <a:ext cx="86409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cs-CZ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331640" y="332656"/>
            <a:ext cx="7560840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Vypočítej: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95536" y="1124744"/>
            <a:ext cx="8496944" cy="540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dirty="0" smtClean="0">
                <a:solidFill>
                  <a:schemeClr val="tx1"/>
                </a:solidFill>
              </a:rPr>
              <a:t>  170 + 360=</a:t>
            </a:r>
          </a:p>
          <a:p>
            <a:endParaRPr lang="cs-CZ" sz="2000" dirty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  1 398 + 516=</a:t>
            </a:r>
          </a:p>
          <a:p>
            <a:endParaRPr lang="cs-CZ" sz="2000" dirty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  994 + 58 619=</a:t>
            </a:r>
          </a:p>
          <a:p>
            <a:endParaRPr lang="cs-CZ" sz="2000" dirty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  1 764 + 354=</a:t>
            </a:r>
          </a:p>
          <a:p>
            <a:endParaRPr lang="cs-CZ" sz="2000" dirty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  9 950 + 7 400=</a:t>
            </a:r>
          </a:p>
          <a:p>
            <a:endParaRPr lang="cs-CZ" sz="2000" dirty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  2 900 + 6 800=</a:t>
            </a:r>
          </a:p>
          <a:p>
            <a:endParaRPr lang="cs-CZ" sz="2000" dirty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  3 840 + 600=</a:t>
            </a:r>
          </a:p>
          <a:p>
            <a:endParaRPr lang="cs-CZ" sz="2000" dirty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  3 420 + 2 220=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56176" y="1196752"/>
            <a:ext cx="259228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cs-CZ" sz="2000" dirty="0" smtClean="0"/>
              <a:t>1 914</a:t>
            </a:r>
          </a:p>
          <a:p>
            <a:pPr>
              <a:lnSpc>
                <a:spcPct val="200000"/>
              </a:lnSpc>
            </a:pPr>
            <a:r>
              <a:rPr lang="cs-CZ" sz="2000" dirty="0" smtClean="0"/>
              <a:t>2 118</a:t>
            </a:r>
          </a:p>
          <a:p>
            <a:pPr>
              <a:lnSpc>
                <a:spcPct val="200000"/>
              </a:lnSpc>
            </a:pPr>
            <a:r>
              <a:rPr lang="cs-CZ" sz="2000" dirty="0" smtClean="0"/>
              <a:t>9 700</a:t>
            </a:r>
          </a:p>
          <a:p>
            <a:pPr>
              <a:lnSpc>
                <a:spcPct val="200000"/>
              </a:lnSpc>
            </a:pPr>
            <a:r>
              <a:rPr lang="cs-CZ" sz="2000" dirty="0" smtClean="0"/>
              <a:t>530</a:t>
            </a:r>
          </a:p>
          <a:p>
            <a:pPr>
              <a:lnSpc>
                <a:spcPct val="200000"/>
              </a:lnSpc>
            </a:pPr>
            <a:r>
              <a:rPr lang="cs-CZ" sz="2000" dirty="0" smtClean="0"/>
              <a:t>4 </a:t>
            </a:r>
            <a:r>
              <a:rPr lang="cs-CZ" sz="2000" dirty="0" smtClean="0"/>
              <a:t>440</a:t>
            </a:r>
            <a:endParaRPr lang="cs-CZ" sz="2000" dirty="0" smtClean="0"/>
          </a:p>
          <a:p>
            <a:pPr>
              <a:lnSpc>
                <a:spcPct val="200000"/>
              </a:lnSpc>
            </a:pPr>
            <a:r>
              <a:rPr lang="cs-CZ" sz="2000" dirty="0" smtClean="0"/>
              <a:t>17 350</a:t>
            </a:r>
          </a:p>
          <a:p>
            <a:pPr>
              <a:lnSpc>
                <a:spcPct val="200000"/>
              </a:lnSpc>
            </a:pPr>
            <a:r>
              <a:rPr lang="cs-CZ" sz="2000" dirty="0" smtClean="0"/>
              <a:t>5 640</a:t>
            </a:r>
          </a:p>
          <a:p>
            <a:pPr>
              <a:lnSpc>
                <a:spcPct val="200000"/>
              </a:lnSpc>
            </a:pPr>
            <a:r>
              <a:rPr lang="cs-CZ" sz="2000" dirty="0" smtClean="0"/>
              <a:t>59 613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166</TotalTime>
  <Words>512</Words>
  <Application>Microsoft Office PowerPoint</Application>
  <PresentationFormat>Předvádění na obrazovce (4:3)</PresentationFormat>
  <Paragraphs>128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Vrchol</vt:lpstr>
      <vt:lpstr>Sčítání přirozených čísel  5. ročník</vt:lpstr>
      <vt:lpstr>Názvosloví</vt:lpstr>
      <vt:lpstr>Prezentace aplikace PowerPoint</vt:lpstr>
      <vt:lpstr>Vlastnosti sčítání přirozených čísel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Sčítání přirozených čísel  5. ročník</dc:title>
  <dc:creator>JasLouie</dc:creator>
  <cp:lastModifiedBy> Glozikov</cp:lastModifiedBy>
  <cp:revision>14</cp:revision>
  <dcterms:created xsi:type="dcterms:W3CDTF">2011-07-20T13:15:34Z</dcterms:created>
  <dcterms:modified xsi:type="dcterms:W3CDTF">2012-06-22T08:40:56Z</dcterms:modified>
</cp:coreProperties>
</file>