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9" r:id="rId14"/>
    <p:sldId id="270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>
        <p:scale>
          <a:sx n="75" d="100"/>
          <a:sy n="75" d="100"/>
        </p:scale>
        <p:origin x="-142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0">
              <a:schemeClr val="accent1">
                <a:lumMod val="40000"/>
                <a:lumOff val="60000"/>
              </a:schemeClr>
            </a:gs>
            <a:gs pos="0">
              <a:schemeClr val="accent1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C0C029-7CC7-4C1B-93D7-66205EDAEB72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B7ECD5-EEB0-456F-8B34-ACF46175DA5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Přirozená čísla – zápis, porovnávání čísel, číselná osa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5. ročník</a:t>
            </a:r>
            <a:endParaRPr lang="cs-CZ" dirty="0"/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1691680" y="3861048"/>
            <a:ext cx="7236296" cy="1752600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Autorem materiálu je Ing. Eva Skalická,</a:t>
            </a:r>
          </a:p>
          <a:p>
            <a:pPr algn="ctr"/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ZŠ Dobříš, Komenského nám. 35, okres Příbram</a:t>
            </a:r>
          </a:p>
          <a:p>
            <a:pPr algn="ctr"/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Inovace školy – Dobříš,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EUpenizeskolam.cz</a:t>
            </a: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endParaRPr lang="cs-CZ" sz="20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 rot="21025904">
            <a:off x="611560" y="1124744"/>
            <a:ext cx="259228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5 307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Elipsa 2"/>
          <p:cNvSpPr/>
          <p:nvPr/>
        </p:nvSpPr>
        <p:spPr>
          <a:xfrm rot="770960">
            <a:off x="6099805" y="1183442"/>
            <a:ext cx="2592288" cy="10801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5 376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Elipsa 3"/>
          <p:cNvSpPr/>
          <p:nvPr/>
        </p:nvSpPr>
        <p:spPr>
          <a:xfrm rot="857605">
            <a:off x="632762" y="4020316"/>
            <a:ext cx="2592288" cy="10801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5 730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 rot="20572129">
            <a:off x="5537670" y="3858841"/>
            <a:ext cx="2592288" cy="108012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5 703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2483768" y="3212976"/>
            <a:ext cx="259228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5 073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4932040" y="2420888"/>
            <a:ext cx="2592288" cy="10801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537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3203848" y="1340768"/>
            <a:ext cx="2592288" cy="10801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5 370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539552" y="2348880"/>
            <a:ext cx="2592288" cy="10801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5 037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5805264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537, 5 037, 5 073, 5 307, 5 370, 5 376, 5 703, 5 730</a:t>
            </a:r>
            <a:endParaRPr lang="cs-CZ" sz="2000" dirty="0"/>
          </a:p>
        </p:txBody>
      </p:sp>
      <p:sp>
        <p:nvSpPr>
          <p:cNvPr id="11" name="Obdélník 10"/>
          <p:cNvSpPr/>
          <p:nvPr/>
        </p:nvSpPr>
        <p:spPr>
          <a:xfrm>
            <a:off x="467544" y="476672"/>
            <a:ext cx="7920880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Seřaď vzestupně: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6672"/>
            <a:ext cx="7920880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Porovnej čísla (použij znaky </a:t>
            </a:r>
            <a:r>
              <a:rPr lang="en-US" sz="2400" dirty="0" smtClean="0">
                <a:solidFill>
                  <a:schemeClr val="tx1"/>
                </a:solidFill>
              </a:rPr>
              <a:t>&gt; &lt;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556792"/>
            <a:ext cx="1512168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3 528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7 514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9 600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10 000</a:t>
            </a:r>
          </a:p>
        </p:txBody>
      </p:sp>
      <p:sp>
        <p:nvSpPr>
          <p:cNvPr id="4" name="Obdélník 3"/>
          <p:cNvSpPr/>
          <p:nvPr/>
        </p:nvSpPr>
        <p:spPr>
          <a:xfrm>
            <a:off x="2771800" y="1556792"/>
            <a:ext cx="1512168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3 529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7 524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9 300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20 000</a:t>
            </a:r>
          </a:p>
        </p:txBody>
      </p:sp>
      <p:sp>
        <p:nvSpPr>
          <p:cNvPr id="5" name="Obdélník 4"/>
          <p:cNvSpPr/>
          <p:nvPr/>
        </p:nvSpPr>
        <p:spPr>
          <a:xfrm>
            <a:off x="4355976" y="1556792"/>
            <a:ext cx="1512168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5 297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6 354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13 763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8 323</a:t>
            </a:r>
          </a:p>
        </p:txBody>
      </p:sp>
      <p:sp>
        <p:nvSpPr>
          <p:cNvPr id="6" name="Obdélník 5"/>
          <p:cNvSpPr/>
          <p:nvPr/>
        </p:nvSpPr>
        <p:spPr>
          <a:xfrm>
            <a:off x="6588224" y="1556792"/>
            <a:ext cx="1512168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5 304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63 540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13 673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smtClean="0">
                <a:solidFill>
                  <a:schemeClr val="tx1"/>
                </a:solidFill>
              </a:rPr>
              <a:t>8 303</a:t>
            </a:r>
            <a:endParaRPr lang="cs-CZ" sz="2400" dirty="0" smtClean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051720" y="1844824"/>
            <a:ext cx="720080" cy="432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&lt;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051720" y="2564904"/>
            <a:ext cx="720080" cy="432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&lt;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051720" y="3284984"/>
            <a:ext cx="720080" cy="432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&gt;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051720" y="4077072"/>
            <a:ext cx="720080" cy="432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&lt;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868144" y="1844824"/>
            <a:ext cx="720080" cy="432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&lt;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868144" y="2564904"/>
            <a:ext cx="720080" cy="432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&lt;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5868144" y="3284984"/>
            <a:ext cx="720080" cy="432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&gt;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868144" y="4077072"/>
            <a:ext cx="720080" cy="4320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&gt;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6672"/>
            <a:ext cx="7920880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Přirozená čísla můžeme znázorňovat na číselné ose.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03648" y="1124744"/>
            <a:ext cx="6984776" cy="10801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Ze dvou různých přirozených čísel je větší to, jehož obraz leží na číselné ose </a:t>
            </a:r>
            <a:r>
              <a:rPr lang="cs-CZ" sz="2400" u="sng" dirty="0" smtClean="0">
                <a:solidFill>
                  <a:schemeClr val="tx1"/>
                </a:solidFill>
              </a:rPr>
              <a:t>vpravo</a:t>
            </a:r>
            <a:r>
              <a:rPr lang="cs-CZ" sz="2400" dirty="0" smtClean="0">
                <a:solidFill>
                  <a:schemeClr val="tx1"/>
                </a:solidFill>
              </a:rPr>
              <a:t> od čísla menšího.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1124744"/>
            <a:ext cx="8640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solidFill>
                  <a:schemeClr val="tx1"/>
                </a:solidFill>
              </a:rPr>
              <a:t>!</a:t>
            </a:r>
            <a:endParaRPr lang="cs-CZ" sz="72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403648" y="2348880"/>
            <a:ext cx="6984776" cy="9361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Obraz menšího přirozeného čísla leží vlevo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od čísla většího.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7544" y="2348880"/>
            <a:ext cx="86409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solidFill>
                  <a:schemeClr val="tx1"/>
                </a:solidFill>
              </a:rPr>
              <a:t>!</a:t>
            </a:r>
            <a:endParaRPr lang="cs-CZ" sz="7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cisos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8487668" cy="5544616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251520" y="188640"/>
            <a:ext cx="84969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Napiš, která čísla jsou na číselné ose vyznačena barevnými kroužky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483768" y="14127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44008" y="14127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14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00192" y="14127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64288" y="141277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23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87624" y="25649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100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13156" y="25534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700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156176" y="25649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1 000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308304" y="25649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1 200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02372" y="36659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1 980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44200" y="368428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2 030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643072" y="36027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2 090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347272" y="47568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200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184024" y="47472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215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886106" y="46924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245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409214" y="471152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290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835696" y="58052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50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586238" y="58279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175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732190" y="581454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225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409632" y="583845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300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cisosy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946" y="774700"/>
            <a:ext cx="8548478" cy="5714256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160512" y="56604"/>
            <a:ext cx="84969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Na číselné ose vyznač barevnými kroužky a popiš čísla: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20688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Justová</a:t>
            </a:r>
            <a:r>
              <a:rPr lang="cs-CZ" dirty="0" smtClean="0"/>
              <a:t>, J., Pracovní sešit 1. díl k učebnici Matematika pro 5. ročník</a:t>
            </a:r>
          </a:p>
          <a:p>
            <a:r>
              <a:rPr lang="cs-CZ" dirty="0" smtClean="0"/>
              <a:t>Praha: Alter, 2005. ISBN: 80-7245-070-0</a:t>
            </a:r>
          </a:p>
          <a:p>
            <a:endParaRPr lang="cs-CZ" dirty="0" smtClean="0"/>
          </a:p>
          <a:p>
            <a:r>
              <a:rPr lang="cs-CZ" dirty="0" smtClean="0"/>
              <a:t>Frýzek, M., Matematika Pracovní sešit pro 5. ročník ZŠ</a:t>
            </a:r>
          </a:p>
          <a:p>
            <a:r>
              <a:rPr lang="cs-CZ" dirty="0" smtClean="0"/>
              <a:t>Praha: Kvarta, 1993. </a:t>
            </a:r>
            <a:r>
              <a:rPr lang="cs-CZ" smtClean="0"/>
              <a:t>ISBN: 80-85570-35-1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404664"/>
            <a:ext cx="777686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Přirozená čísla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– jsou čísla 1, 2, 3, 4. … 20, 21, 22, …11 200, 11 201, … atd.</a:t>
            </a:r>
          </a:p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Vyjadřují obvykle počet osob, předmětů, zvířat, korun apod.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2420888"/>
            <a:ext cx="7776864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K zapisování čísel používáme 10 znaků: 0, 1, 2, 3, 4, 5, 6, 7, 8</a:t>
            </a:r>
            <a:r>
              <a:rPr lang="cs-CZ" sz="240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cs-CZ" sz="2400" smtClean="0">
                <a:solidFill>
                  <a:schemeClr val="bg2">
                    <a:lumMod val="10000"/>
                  </a:schemeClr>
                </a:solidFill>
              </a:rPr>
              <a:t>9,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kterým říkáme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ČÍSLICE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(arabské číslice) nebo 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CIFRY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404664"/>
            <a:ext cx="82809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2">
                    <a:lumMod val="10000"/>
                  </a:schemeClr>
                </a:solidFill>
              </a:rPr>
              <a:t>Zapiš číslicemi:</a:t>
            </a:r>
            <a:endParaRPr lang="cs-CZ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1340768"/>
            <a:ext cx="63367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čtyřicet osm tisíc sedm</a:t>
            </a:r>
          </a:p>
          <a:p>
            <a:endParaRPr lang="cs-CZ" sz="2400" dirty="0" smtClean="0"/>
          </a:p>
          <a:p>
            <a:r>
              <a:rPr lang="cs-CZ" sz="2400" dirty="0" smtClean="0"/>
              <a:t> padesát tisíc osmdesát</a:t>
            </a:r>
          </a:p>
          <a:p>
            <a:endParaRPr lang="cs-CZ" sz="2400" dirty="0" smtClean="0"/>
          </a:p>
          <a:p>
            <a:r>
              <a:rPr lang="cs-CZ" sz="2400" dirty="0" smtClean="0"/>
              <a:t> dvě stě devět tisíc dvě stě devadesát</a:t>
            </a:r>
          </a:p>
          <a:p>
            <a:endParaRPr lang="cs-CZ" sz="2400" dirty="0" smtClean="0"/>
          </a:p>
          <a:p>
            <a:r>
              <a:rPr lang="cs-CZ" sz="2400" dirty="0" smtClean="0"/>
              <a:t> šest tisíc šest</a:t>
            </a:r>
          </a:p>
          <a:p>
            <a:endParaRPr lang="cs-CZ" sz="2400" dirty="0" smtClean="0"/>
          </a:p>
          <a:p>
            <a:r>
              <a:rPr lang="cs-CZ" sz="2400" dirty="0" smtClean="0"/>
              <a:t> dva miliony sedm set čtyřicet osm</a:t>
            </a:r>
          </a:p>
          <a:p>
            <a:endParaRPr lang="cs-CZ" sz="2400" dirty="0" smtClean="0"/>
          </a:p>
          <a:p>
            <a:r>
              <a:rPr lang="cs-CZ" sz="2400" dirty="0" smtClean="0"/>
              <a:t> padesát čtyři tisíce šedesát pět</a:t>
            </a:r>
          </a:p>
          <a:p>
            <a:endParaRPr lang="cs-CZ" sz="2400" dirty="0" smtClean="0"/>
          </a:p>
          <a:p>
            <a:r>
              <a:rPr lang="cs-CZ" sz="2400" dirty="0" smtClean="0"/>
              <a:t> dvě stě pět tisíc devadesát devět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516216" y="134076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48 007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516216" y="206084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50 080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516216" y="278092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209 290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516216" y="350100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6 006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16216" y="4293096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2 000 748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516216" y="5013176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54 065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516216" y="566124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205 099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404664"/>
            <a:ext cx="82809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2">
                    <a:lumMod val="10000"/>
                  </a:schemeClr>
                </a:solidFill>
              </a:rPr>
              <a:t>Napiš ve zkráceném tvaru:</a:t>
            </a:r>
            <a:endParaRPr lang="cs-CZ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3528" y="1628800"/>
            <a:ext cx="669674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7.10 000 + 6. 1 000 + 7 . 100 + 0 . 10 + 5 . 1 =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23528" y="2276872"/>
            <a:ext cx="669674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6.100 000 + 4.10 000 + 2 . 100 + 8 . 10 =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23528" y="3212976"/>
            <a:ext cx="669674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3.100 000 + 9 . 1 000 + 5.100 + 4 . 10 + 8 . 1 =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51520" y="4653136"/>
            <a:ext cx="669674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3.100 000 + 5. 1 000 + 0 . 100 + 8 . 10 + 6 . 1 =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23528" y="3933056"/>
            <a:ext cx="669674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1 000 </a:t>
            </a:r>
            <a:r>
              <a:rPr lang="cs-CZ" sz="2400" dirty="0" err="1" smtClean="0">
                <a:solidFill>
                  <a:schemeClr val="bg2">
                    <a:lumMod val="10000"/>
                  </a:schemeClr>
                </a:solidFill>
              </a:rPr>
              <a:t>000</a:t>
            </a:r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+ 8.100 000 + 7. 1 000 + 2 . 1 =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020272" y="1700808"/>
            <a:ext cx="151216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76 705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7092280" y="2276872"/>
            <a:ext cx="151216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640 280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092280" y="3212976"/>
            <a:ext cx="151216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309 548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948264" y="3933056"/>
            <a:ext cx="180020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1 807 002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7020272" y="4653136"/>
            <a:ext cx="151216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bg2">
                    <a:lumMod val="10000"/>
                  </a:schemeClr>
                </a:solidFill>
              </a:rPr>
              <a:t> 305 086</a:t>
            </a:r>
            <a:endParaRPr lang="cs-CZ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79208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2">
                    <a:lumMod val="10000"/>
                  </a:schemeClr>
                </a:solidFill>
              </a:rPr>
              <a:t>Zapisuj čísla:</a:t>
            </a:r>
            <a:endParaRPr lang="cs-CZ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1340768"/>
            <a:ext cx="792088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u="sng" dirty="0" smtClean="0">
                <a:solidFill>
                  <a:schemeClr val="bg2">
                    <a:lumMod val="10000"/>
                  </a:schemeClr>
                </a:solidFill>
              </a:rPr>
              <a:t>a) </a:t>
            </a:r>
            <a:r>
              <a:rPr lang="cs-CZ" sz="2800" u="sng" dirty="0">
                <a:solidFill>
                  <a:schemeClr val="bg2">
                    <a:lumMod val="10000"/>
                  </a:schemeClr>
                </a:solidFill>
              </a:rPr>
              <a:t>p</a:t>
            </a:r>
            <a:r>
              <a:rPr lang="cs-CZ" sz="2800" u="sng" dirty="0" smtClean="0">
                <a:solidFill>
                  <a:schemeClr val="bg2">
                    <a:lumMod val="10000"/>
                  </a:schemeClr>
                </a:solidFill>
              </a:rPr>
              <a:t>o stovkách od 5 700 do 6 600</a:t>
            </a:r>
            <a:endParaRPr lang="cs-CZ" sz="2800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198884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5 800, 5 900, 6 000, 6 100, 6 200, 6 300, 6 400, 6 500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539552" y="3068960"/>
            <a:ext cx="792088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u="sng" dirty="0" smtClean="0">
                <a:solidFill>
                  <a:schemeClr val="bg2">
                    <a:lumMod val="10000"/>
                  </a:schemeClr>
                </a:solidFill>
              </a:rPr>
              <a:t>b) po desetitisících od 120 000 do 180 000</a:t>
            </a:r>
            <a:endParaRPr lang="cs-CZ" sz="2800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39552" y="3717032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130 000, 140 000, 150 000, 160 000, 170 000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539552" y="4653136"/>
            <a:ext cx="792088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u="sng" dirty="0" smtClean="0">
                <a:solidFill>
                  <a:schemeClr val="bg2">
                    <a:lumMod val="10000"/>
                  </a:schemeClr>
                </a:solidFill>
              </a:rPr>
              <a:t>c) po 50 od čísla 750 do 1 150</a:t>
            </a:r>
            <a:endParaRPr lang="cs-CZ" sz="2800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9552" y="530120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800, 850, 900, 950, 1 000, 1 050, 1 100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404664"/>
            <a:ext cx="82809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2">
                    <a:lumMod val="10000"/>
                  </a:schemeClr>
                </a:solidFill>
              </a:rPr>
              <a:t>Doplň tabulky:</a:t>
            </a:r>
            <a:endParaRPr lang="cs-CZ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251520" y="1052737"/>
          <a:ext cx="4032450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50"/>
                <a:gridCol w="1344150"/>
                <a:gridCol w="1344150"/>
              </a:tblGrid>
              <a:tr h="602255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- 1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+ 1</a:t>
                      </a:r>
                      <a:endParaRPr lang="cs-CZ" sz="2800" dirty="0"/>
                    </a:p>
                  </a:txBody>
                  <a:tcPr/>
                </a:tc>
              </a:tr>
              <a:tr h="615339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3 899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3 900</a:t>
                      </a:r>
                      <a:endParaRPr lang="cs-CZ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3 901</a:t>
                      </a:r>
                      <a:endParaRPr lang="cs-CZ" sz="2000" dirty="0"/>
                    </a:p>
                  </a:txBody>
                  <a:tcPr/>
                </a:tc>
              </a:tr>
              <a:tr h="615339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9 999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10 000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10 001</a:t>
                      </a:r>
                      <a:endParaRPr lang="cs-CZ" sz="2000" dirty="0"/>
                    </a:p>
                  </a:txBody>
                  <a:tcPr/>
                </a:tc>
              </a:tr>
              <a:tr h="615339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9 998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9 999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10 000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572000" y="1052736"/>
          <a:ext cx="3960441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147"/>
                <a:gridCol w="1320147"/>
                <a:gridCol w="1320147"/>
              </a:tblGrid>
              <a:tr h="612068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- 10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+ 10</a:t>
                      </a:r>
                      <a:endParaRPr lang="cs-CZ" sz="2800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2 990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3 000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3 010</a:t>
                      </a:r>
                      <a:endParaRPr lang="cs-CZ" sz="2000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19 980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19 990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20 000</a:t>
                      </a:r>
                      <a:endParaRPr lang="cs-CZ" sz="2000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120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130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140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51519" y="3717033"/>
          <a:ext cx="4032450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50"/>
                <a:gridCol w="1344150"/>
                <a:gridCol w="1344150"/>
              </a:tblGrid>
              <a:tr h="602255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- 100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+ 100</a:t>
                      </a:r>
                      <a:endParaRPr lang="cs-CZ" sz="2800" dirty="0"/>
                    </a:p>
                  </a:txBody>
                  <a:tcPr/>
                </a:tc>
              </a:tr>
              <a:tr h="61533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900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1 100</a:t>
                      </a:r>
                      <a:endParaRPr lang="cs-CZ" sz="2000" dirty="0"/>
                    </a:p>
                  </a:txBody>
                  <a:tcPr/>
                </a:tc>
              </a:tr>
              <a:tr h="61533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58 900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59 000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59 100</a:t>
                      </a:r>
                      <a:endParaRPr lang="cs-CZ" sz="2000" dirty="0"/>
                    </a:p>
                  </a:txBody>
                  <a:tcPr/>
                </a:tc>
              </a:tr>
              <a:tr h="61533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7 800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7 900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8 000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571999" y="3717032"/>
          <a:ext cx="3960441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147"/>
                <a:gridCol w="1320147"/>
                <a:gridCol w="1320147"/>
              </a:tblGrid>
              <a:tr h="612068"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- 1 000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+ 1 000</a:t>
                      </a:r>
                      <a:endParaRPr lang="cs-CZ" sz="2400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398 000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399 000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400 000</a:t>
                      </a:r>
                      <a:endParaRPr lang="cs-CZ" sz="2000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159 000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160 000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161 000</a:t>
                      </a:r>
                      <a:endParaRPr lang="cs-CZ" sz="2000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2 000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256311" y="1679775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49698" y="2289444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60427" y="2910092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997195" y="1680907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998865" y="2297258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989341" y="2930127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4583970" y="1699025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577357" y="2308694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588086" y="2929342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7261129" y="1712669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254516" y="2322338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7265245" y="2942986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261385" y="4344997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254772" y="4954666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265501" y="5575314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001957" y="4357395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2995344" y="4967064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3006073" y="5587712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4602335" y="4371462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4595722" y="4981131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4606451" y="5601779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7252070" y="4369793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7245457" y="4979462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7256186" y="5600110"/>
            <a:ext cx="1296144" cy="5760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51520" y="1628800"/>
          <a:ext cx="8424936" cy="66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7 970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7 980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7 990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8 000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8 010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8 020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8 030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040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51520" y="476672"/>
          <a:ext cx="8424936" cy="66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7 998</a:t>
                      </a:r>
                      <a:endParaRPr lang="cs-CZ" sz="24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7 999</a:t>
                      </a:r>
                      <a:endParaRPr lang="cs-CZ" sz="24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8 000</a:t>
                      </a:r>
                      <a:endParaRPr lang="cs-CZ" sz="24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8 001</a:t>
                      </a:r>
                      <a:endParaRPr lang="cs-CZ" sz="24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8 002</a:t>
                      </a:r>
                      <a:endParaRPr lang="cs-CZ" sz="24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8 003</a:t>
                      </a:r>
                      <a:endParaRPr lang="cs-CZ" sz="24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8 004</a:t>
                      </a:r>
                      <a:endParaRPr lang="cs-CZ" sz="24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8 005</a:t>
                      </a:r>
                      <a:endParaRPr lang="cs-CZ" sz="24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251520" y="2924944"/>
          <a:ext cx="8424936" cy="66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3 300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3 400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3 500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3 600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3 700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3 800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3 900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4 000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51520" y="4221088"/>
          <a:ext cx="8424936" cy="66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94 000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95 000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96 000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97 000</a:t>
                      </a:r>
                      <a:endParaRPr kumimoji="0" lang="cs-CZ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98 000</a:t>
                      </a:r>
                      <a:endParaRPr kumimoji="0" lang="cs-CZ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99 000</a:t>
                      </a:r>
                      <a:endParaRPr kumimoji="0" lang="cs-CZ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100 000</a:t>
                      </a:r>
                      <a:endParaRPr kumimoji="0" lang="cs-CZ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110 000</a:t>
                      </a:r>
                      <a:endParaRPr kumimoji="0" lang="cs-CZ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51520" y="5445224"/>
          <a:ext cx="8424936" cy="66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  <a:gridCol w="1053117"/>
              </a:tblGrid>
              <a:tr h="663848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80 000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90 000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100 000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110 000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120 000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130 000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140 000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tx1"/>
                          </a:solidFill>
                        </a:rPr>
                        <a:t>150 000</a:t>
                      </a:r>
                      <a:endParaRPr lang="cs-CZ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Obdélník 8"/>
          <p:cNvSpPr/>
          <p:nvPr/>
        </p:nvSpPr>
        <p:spPr>
          <a:xfrm>
            <a:off x="294463" y="513826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328859" y="515492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492421" y="526220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545581" y="519503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598524" y="513822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398004" y="1667373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451411" y="1667373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485031" y="1669043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604244" y="1667373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651931" y="1669043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275452" y="2977338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2403013" y="2963270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4499034" y="2988071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5543382" y="2975673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6598459" y="2975673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7651931" y="2964940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1341511" y="4262010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3442606" y="4262010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4485285" y="4274408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5549421" y="4274408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6592100" y="4276077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7644091" y="4276077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281680" y="5495884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1352495" y="5494214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3446911" y="5492545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4486251" y="5481816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5544667" y="5495884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6587346" y="5497553"/>
            <a:ext cx="1008112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32656"/>
            <a:ext cx="79208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bg2">
                    <a:lumMod val="10000"/>
                  </a:schemeClr>
                </a:solidFill>
              </a:rPr>
              <a:t>Přirozená čísla můžeme mezi sebou porovnávat</a:t>
            </a:r>
            <a:endParaRPr lang="cs-CZ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7544" y="1268760"/>
            <a:ext cx="7920880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Seřaď sestupně: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Elipsa 3"/>
          <p:cNvSpPr/>
          <p:nvPr/>
        </p:nvSpPr>
        <p:spPr>
          <a:xfrm rot="21025904">
            <a:off x="539552" y="1988840"/>
            <a:ext cx="259228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7 960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 rot="770960">
            <a:off x="6027797" y="2047538"/>
            <a:ext cx="2592288" cy="10801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79 480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 rot="857605">
            <a:off x="93210" y="4452364"/>
            <a:ext cx="2592288" cy="10801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94 216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 rot="20572129">
            <a:off x="6105906" y="4232447"/>
            <a:ext cx="2592288" cy="108012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83 346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2411760" y="4077072"/>
            <a:ext cx="259228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79 611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860032" y="3284984"/>
            <a:ext cx="2592288" cy="10801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64 836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3131840" y="2204864"/>
            <a:ext cx="2592288" cy="10801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83 756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67544" y="3212976"/>
            <a:ext cx="2592288" cy="10801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82 347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95536" y="5805264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94 216, 83 756, 83 346, 82 347, 79 611, 79 480, 64 836, 7 960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6672"/>
            <a:ext cx="7920880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Seřaď sestupně: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Elipsa 2"/>
          <p:cNvSpPr/>
          <p:nvPr/>
        </p:nvSpPr>
        <p:spPr>
          <a:xfrm rot="21025904">
            <a:off x="539553" y="1412776"/>
            <a:ext cx="259228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23 415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Elipsa 3"/>
          <p:cNvSpPr/>
          <p:nvPr/>
        </p:nvSpPr>
        <p:spPr>
          <a:xfrm rot="770960">
            <a:off x="6027798" y="1471474"/>
            <a:ext cx="2592288" cy="108012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9 960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 rot="857605">
            <a:off x="560755" y="4308348"/>
            <a:ext cx="2592288" cy="10801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23 417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 rot="20572129">
            <a:off x="4601566" y="4002856"/>
            <a:ext cx="2592288" cy="108012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23 400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2411761" y="3501008"/>
            <a:ext cx="259228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9 899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4860033" y="2708920"/>
            <a:ext cx="2592288" cy="10801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26 415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3131841" y="1628800"/>
            <a:ext cx="2592288" cy="10801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31 726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67545" y="2636912"/>
            <a:ext cx="2592288" cy="108012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32 700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5805264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32 700, 31 726, 26 415, 23 417, 23 415, 23 400, 9 960, 9 899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277</TotalTime>
  <Words>843</Words>
  <Application>Microsoft Office PowerPoint</Application>
  <PresentationFormat>Předvádění na obrazovce (4:3)</PresentationFormat>
  <Paragraphs>231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Přirozená čísla – zápis, porovnávání čísel, číselná osa  5. ročník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Přirozená čísla – zápis, porovnávání čísel, číselná osa  5. ročník</dc:title>
  <dc:creator>JasLouie</dc:creator>
  <cp:lastModifiedBy>mamadla</cp:lastModifiedBy>
  <cp:revision>44</cp:revision>
  <dcterms:created xsi:type="dcterms:W3CDTF">2011-08-10T14:30:37Z</dcterms:created>
  <dcterms:modified xsi:type="dcterms:W3CDTF">2012-06-27T05:11:34Z</dcterms:modified>
</cp:coreProperties>
</file>