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A03B1-3106-465C-855E-88D6A297E897}" type="datetimeFigureOut">
              <a:rPr lang="cs-CZ" smtClean="0"/>
              <a:pPr/>
              <a:t>25.1.2013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E51C5-90BF-45D7-B047-B22327174F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918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3E51C5-90BF-45D7-B047-B22327174F3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ED7A-C04B-49FD-B6F0-E63E59B03DEF}" type="datetimeFigureOut">
              <a:rPr lang="cs-CZ" smtClean="0"/>
              <a:pPr/>
              <a:t>25.1.2013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2DFD9-AD59-49BC-B372-F378D72D83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ED7A-C04B-49FD-B6F0-E63E59B03DEF}" type="datetimeFigureOut">
              <a:rPr lang="cs-CZ" smtClean="0"/>
              <a:pPr/>
              <a:t>25.1.2013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2DFD9-AD59-49BC-B372-F378D72D83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ED7A-C04B-49FD-B6F0-E63E59B03DEF}" type="datetimeFigureOut">
              <a:rPr lang="cs-CZ" smtClean="0"/>
              <a:pPr/>
              <a:t>25.1.2013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2DFD9-AD59-49BC-B372-F378D72D83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ED7A-C04B-49FD-B6F0-E63E59B03DEF}" type="datetimeFigureOut">
              <a:rPr lang="cs-CZ" smtClean="0"/>
              <a:pPr/>
              <a:t>25.1.2013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2DFD9-AD59-49BC-B372-F378D72D83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ED7A-C04B-49FD-B6F0-E63E59B03DEF}" type="datetimeFigureOut">
              <a:rPr lang="cs-CZ" smtClean="0"/>
              <a:pPr/>
              <a:t>25.1.2013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2DFD9-AD59-49BC-B372-F378D72D83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ED7A-C04B-49FD-B6F0-E63E59B03DEF}" type="datetimeFigureOut">
              <a:rPr lang="cs-CZ" smtClean="0"/>
              <a:pPr/>
              <a:t>25.1.2013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2DFD9-AD59-49BC-B372-F378D72D83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ED7A-C04B-49FD-B6F0-E63E59B03DEF}" type="datetimeFigureOut">
              <a:rPr lang="cs-CZ" smtClean="0"/>
              <a:pPr/>
              <a:t>25.1.2013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2DFD9-AD59-49BC-B372-F378D72D83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ED7A-C04B-49FD-B6F0-E63E59B03DEF}" type="datetimeFigureOut">
              <a:rPr lang="cs-CZ" smtClean="0"/>
              <a:pPr/>
              <a:t>25.1.2013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2DFD9-AD59-49BC-B372-F378D72D83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ED7A-C04B-49FD-B6F0-E63E59B03DEF}" type="datetimeFigureOut">
              <a:rPr lang="cs-CZ" smtClean="0"/>
              <a:pPr/>
              <a:t>25.1.2013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2DFD9-AD59-49BC-B372-F378D72D83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ED7A-C04B-49FD-B6F0-E63E59B03DEF}" type="datetimeFigureOut">
              <a:rPr lang="cs-CZ" smtClean="0"/>
              <a:pPr/>
              <a:t>25.1.2013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2DFD9-AD59-49BC-B372-F378D72D83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ED7A-C04B-49FD-B6F0-E63E59B03DEF}" type="datetimeFigureOut">
              <a:rPr lang="cs-CZ" smtClean="0"/>
              <a:pPr/>
              <a:t>25.1.2013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2DFD9-AD59-49BC-B372-F378D72D83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3ED7A-C04B-49FD-B6F0-E63E59B03DEF}" type="datetimeFigureOut">
              <a:rPr lang="cs-CZ" smtClean="0"/>
              <a:pPr/>
              <a:t>25.1.2013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2DFD9-AD59-49BC-B372-F378D72D834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accent6">
                    <a:lumMod val="75000"/>
                  </a:schemeClr>
                </a:solidFill>
              </a:rPr>
              <a:t>Povrch kvádru a krychle</a:t>
            </a:r>
            <a:endParaRPr lang="cs-CZ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827584" y="4005064"/>
            <a:ext cx="7704856" cy="1752600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Autorem materiálu je Ing. Eva Skalická,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ZŠ Dobříš, Komenského nám. 35, okres Příbram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Inovace školy – Dobříš, </a:t>
            </a:r>
            <a:r>
              <a:rPr lang="cs-CZ" sz="2000" dirty="0" err="1" smtClean="0">
                <a:solidFill>
                  <a:schemeClr val="tx1"/>
                </a:solidFill>
              </a:rPr>
              <a:t>EUpenizeskolam.cz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8280920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tx1"/>
                </a:solidFill>
              </a:rPr>
              <a:t>Vypočítej povrch kvádru, který má rozměry 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a = 4 cm, b = 6 cm, c = 10 cm.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268760"/>
            <a:ext cx="84249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S = 2 . a. b + 2 . </a:t>
            </a:r>
            <a:r>
              <a:rPr lang="cs-CZ" sz="2800" dirty="0" err="1" smtClean="0"/>
              <a:t>b</a:t>
            </a:r>
            <a:r>
              <a:rPr lang="cs-CZ" sz="2800" dirty="0" smtClean="0"/>
              <a:t>. c + 2 . a . c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S = 2 . 4 . 6  + 2 . 6 . 10 + 2 . 4 . 10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S = 48 + 120 + 80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S = 248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S = 248 cm </a:t>
            </a:r>
          </a:p>
          <a:p>
            <a:pPr>
              <a:lnSpc>
                <a:spcPct val="150000"/>
              </a:lnSpc>
            </a:pPr>
            <a:endParaRPr lang="cs-CZ" sz="2800" dirty="0" smtClean="0"/>
          </a:p>
          <a:p>
            <a:pPr>
              <a:lnSpc>
                <a:spcPct val="150000"/>
              </a:lnSpc>
            </a:pPr>
            <a:r>
              <a:rPr lang="cs-CZ" sz="2800" dirty="0" smtClean="0"/>
              <a:t>Povrch kvádru je 248 cm.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979712" y="3933056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923928" y="5229200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8280920" cy="27363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tx1"/>
                </a:solidFill>
              </a:rPr>
              <a:t>Vláďa s Kristýnou měli krabici tvaru kvádru. Na dvě stěny nalepili žlutý papír, každý o obsahu 40 cm, na další dvě stěny nalepili dva červené obdélníky, každý 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o obsahu 15 cm a na zbylé stěny dva obdélníky, každý 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o obsahu 24 cm. Vypočítej povrch kvádru.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164288" y="105273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627784" y="1916832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627784" y="2348880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876256" y="602128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158 cm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884368" y="5949280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8280920" cy="2592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tx1"/>
                </a:solidFill>
              </a:rPr>
              <a:t>Tatínek chce natřít dvě bedny: jedna má tvar </a:t>
            </a:r>
            <a:r>
              <a:rPr lang="cs-CZ" sz="2800" smtClean="0">
                <a:solidFill>
                  <a:schemeClr val="tx1"/>
                </a:solidFill>
              </a:rPr>
              <a:t>krychle </a:t>
            </a:r>
          </a:p>
          <a:p>
            <a:r>
              <a:rPr lang="cs-CZ" sz="2800" smtClean="0">
                <a:solidFill>
                  <a:schemeClr val="tx1"/>
                </a:solidFill>
              </a:rPr>
              <a:t>s </a:t>
            </a:r>
            <a:r>
              <a:rPr lang="cs-CZ" sz="2800" dirty="0" smtClean="0">
                <a:solidFill>
                  <a:schemeClr val="tx1"/>
                </a:solidFill>
              </a:rPr>
              <a:t>hranou 55 cm a druhá má tvar kvádru s rozměry 8 dm</a:t>
            </a:r>
            <a:r>
              <a:rPr lang="cs-CZ" sz="2800" smtClean="0">
                <a:solidFill>
                  <a:schemeClr val="tx1"/>
                </a:solidFill>
              </a:rPr>
              <a:t>, 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6 dm a 3 dm. 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Vypočítej a porovnej povrch obou beden. Na kterou spotřebuje více barvy?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0" name="Krychle 9"/>
          <p:cNvSpPr/>
          <p:nvPr/>
        </p:nvSpPr>
        <p:spPr>
          <a:xfrm>
            <a:off x="755576" y="4797152"/>
            <a:ext cx="1296144" cy="129614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Krychle 10"/>
          <p:cNvSpPr/>
          <p:nvPr/>
        </p:nvSpPr>
        <p:spPr>
          <a:xfrm>
            <a:off x="2051720" y="3284984"/>
            <a:ext cx="2736304" cy="122413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5364088" y="458112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 krychle = 18 150 cm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028384" y="4581128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2</a:t>
            </a:r>
            <a:endParaRPr lang="cs-CZ" sz="11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364088" y="530120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 kvádru =  18 000 cm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028384" y="5301208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2</a:t>
            </a:r>
            <a:endParaRPr lang="cs-CZ" sz="11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364088" y="594928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 bednu tvaru krychle.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8280920" cy="15841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tx1"/>
                </a:solidFill>
              </a:rPr>
              <a:t>Kolik cm tapety je  potřeba na polepení krabice tvaru krychle s délkou hrany 25 cm?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0" name="Krychle 9"/>
          <p:cNvSpPr/>
          <p:nvPr/>
        </p:nvSpPr>
        <p:spPr>
          <a:xfrm>
            <a:off x="755576" y="2564904"/>
            <a:ext cx="2232248" cy="216024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5292080" y="566124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                3 750 cm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956376" y="5661248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2</a:t>
            </a:r>
            <a:endParaRPr lang="cs-CZ" sz="11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547664" y="692696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8280920" cy="1944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tx1"/>
                </a:solidFill>
              </a:rPr>
              <a:t>Kolik cm plechu je třeba na výrobu nádoby tvaru krychle, která je nahoře otevřená (má pouze 5 stěn)?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Délka hrany nádoby je 7 dm.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0" name="Krychle 9"/>
          <p:cNvSpPr/>
          <p:nvPr/>
        </p:nvSpPr>
        <p:spPr>
          <a:xfrm>
            <a:off x="2267744" y="2852936"/>
            <a:ext cx="2232248" cy="216024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5292080" y="566124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                   245 dm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956376" y="5661248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2</a:t>
            </a:r>
            <a:endParaRPr lang="cs-CZ" sz="11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547664" y="692696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8280920" cy="1944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tx1"/>
                </a:solidFill>
              </a:rPr>
              <a:t>Kolik  m dlaždic potřebuje pan Nový na vydláždění svého bazénu? Bazén má rozměry: 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délka – 10 m, šířka – 3 m, hloubka – 2 m.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0" name="Krychle 9"/>
          <p:cNvSpPr/>
          <p:nvPr/>
        </p:nvSpPr>
        <p:spPr>
          <a:xfrm>
            <a:off x="611560" y="2996952"/>
            <a:ext cx="5112568" cy="1368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5292080" y="566124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                      82  m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956376" y="5661248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2</a:t>
            </a:r>
            <a:endParaRPr lang="cs-CZ" sz="11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547664" y="692696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980728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Blažková, R. a kolektiv Matematika pro 4. ročník základních škol 3. díl</a:t>
            </a:r>
          </a:p>
          <a:p>
            <a:r>
              <a:rPr lang="cs-CZ" dirty="0" smtClean="0"/>
              <a:t>Praha: Alter, 2006. ISBN: 80-85775-98-0</a:t>
            </a:r>
          </a:p>
          <a:p>
            <a:endParaRPr lang="cs-CZ" dirty="0" smtClean="0"/>
          </a:p>
          <a:p>
            <a:r>
              <a:rPr lang="cs-CZ" dirty="0" err="1" smtClean="0"/>
              <a:t>Kaslová</a:t>
            </a:r>
            <a:r>
              <a:rPr lang="cs-CZ" dirty="0" smtClean="0"/>
              <a:t>, M., Jarošová, J., </a:t>
            </a:r>
            <a:r>
              <a:rPr lang="cs-CZ" dirty="0" err="1" smtClean="0"/>
              <a:t>Nechanická</a:t>
            </a:r>
            <a:r>
              <a:rPr lang="cs-CZ" dirty="0" smtClean="0"/>
              <a:t>, R. Matematika 4</a:t>
            </a:r>
          </a:p>
          <a:p>
            <a:r>
              <a:rPr lang="cs-CZ" dirty="0" smtClean="0"/>
              <a:t>Praha: SPN, 1999. </a:t>
            </a:r>
            <a:r>
              <a:rPr lang="cs-CZ" smtClean="0"/>
              <a:t>ISBN: 80-7235-097-8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827584" y="2852936"/>
            <a:ext cx="7488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cs-CZ" dirty="0" err="1"/>
              <a:t>termocon</a:t>
            </a:r>
            <a:r>
              <a:rPr lang="cs-CZ" dirty="0"/>
              <a:t> </a:t>
            </a:r>
            <a:r>
              <a:rPr lang="en-US" dirty="0"/>
              <a:t>[online]. [</a:t>
            </a:r>
            <a:r>
              <a:rPr lang="cs-CZ" dirty="0"/>
              <a:t>cit. 19. ledna 2013</a:t>
            </a:r>
            <a:r>
              <a:rPr lang="en-US" dirty="0"/>
              <a:t>].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cs-CZ" dirty="0"/>
              <a:t>:</a:t>
            </a:r>
            <a:r>
              <a:rPr lang="en-US" dirty="0"/>
              <a:t> &lt; http://www.termocon.cz/panelak-roku-2008.html&gt;</a:t>
            </a:r>
            <a:endParaRPr lang="cs-CZ" dirty="0"/>
          </a:p>
          <a:p>
            <a:r>
              <a:rPr lang="cs-CZ" dirty="0" err="1"/>
              <a:t>novadoba-estranky</a:t>
            </a:r>
            <a:r>
              <a:rPr lang="cs-CZ" dirty="0"/>
              <a:t> </a:t>
            </a:r>
            <a:r>
              <a:rPr lang="en-US" dirty="0"/>
              <a:t>[online]. [</a:t>
            </a:r>
            <a:r>
              <a:rPr lang="cs-CZ" dirty="0"/>
              <a:t>cit. 19. ledna 2013</a:t>
            </a:r>
            <a:r>
              <a:rPr lang="en-US" dirty="0"/>
              <a:t>].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cs-CZ" dirty="0"/>
              <a:t>:</a:t>
            </a:r>
            <a:r>
              <a:rPr lang="en-US" dirty="0"/>
              <a:t> &lt; http://www.novadoba.estranky.cz/clanky/vse-okolo-roku-2012_/1_3_-chufuova-pyramida-v-gize.html &gt;</a:t>
            </a:r>
            <a:endParaRPr lang="cs-CZ" dirty="0"/>
          </a:p>
          <a:p>
            <a:r>
              <a:rPr lang="cs-CZ" dirty="0" err="1"/>
              <a:t>pemi</a:t>
            </a:r>
            <a:r>
              <a:rPr lang="cs-CZ" dirty="0"/>
              <a:t> </a:t>
            </a:r>
            <a:r>
              <a:rPr lang="en-US" dirty="0"/>
              <a:t>[online]. [</a:t>
            </a:r>
            <a:r>
              <a:rPr lang="cs-CZ" dirty="0"/>
              <a:t>cit. 19. ledna 2013</a:t>
            </a:r>
            <a:r>
              <a:rPr lang="en-US" dirty="0"/>
              <a:t>].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cs-CZ" dirty="0"/>
              <a:t>:</a:t>
            </a:r>
            <a:r>
              <a:rPr lang="en-US" dirty="0"/>
              <a:t> &lt; http://pemi.cz/cs/detail-zbozi/skolni-potreby-1304:1:1/sesit-524-economy-23508.html&gt;</a:t>
            </a:r>
            <a:endParaRPr lang="cs-CZ" dirty="0"/>
          </a:p>
          <a:p>
            <a:r>
              <a:rPr lang="cs-CZ" dirty="0" err="1"/>
              <a:t>solidworks</a:t>
            </a:r>
            <a:r>
              <a:rPr lang="cs-CZ" dirty="0"/>
              <a:t> </a:t>
            </a:r>
            <a:r>
              <a:rPr lang="en-US" dirty="0"/>
              <a:t>[online]. [</a:t>
            </a:r>
            <a:r>
              <a:rPr lang="cs-CZ" dirty="0"/>
              <a:t>cit. 19. ledna 2013</a:t>
            </a:r>
            <a:r>
              <a:rPr lang="en-US" dirty="0"/>
              <a:t>].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cs-CZ" dirty="0"/>
              <a:t>:</a:t>
            </a:r>
            <a:r>
              <a:rPr lang="en-US" dirty="0"/>
              <a:t> &lt; http://solidworks.caxmix.cz/tuzka-2/&gt;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31640" y="1052736"/>
            <a:ext cx="67687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obalcentrum</a:t>
            </a:r>
            <a:r>
              <a:rPr lang="cs-CZ" dirty="0"/>
              <a:t> </a:t>
            </a:r>
            <a:r>
              <a:rPr lang="en-US" dirty="0"/>
              <a:t>[online]. [</a:t>
            </a:r>
            <a:r>
              <a:rPr lang="cs-CZ" dirty="0"/>
              <a:t>cit. 19. ledna 2013</a:t>
            </a:r>
            <a:r>
              <a:rPr lang="en-US" dirty="0"/>
              <a:t>].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cs-CZ" dirty="0"/>
              <a:t>:</a:t>
            </a:r>
            <a:r>
              <a:rPr lang="en-US" dirty="0"/>
              <a:t> &lt; </a:t>
            </a:r>
            <a:r>
              <a:rPr lang="cs-CZ" dirty="0"/>
              <a:t>http://www.obalcentrum.cz/obaly/plechovky/plechovka-na-barvy-s-vickem-pd-3l-valcova-%5BHU%20029%5D?ItemIdx=7</a:t>
            </a:r>
            <a:r>
              <a:rPr lang="en-US" dirty="0"/>
              <a:t>&gt;</a:t>
            </a:r>
            <a:endParaRPr lang="cs-CZ" dirty="0"/>
          </a:p>
          <a:p>
            <a:r>
              <a:rPr lang="cs-CZ" dirty="0" err="1"/>
              <a:t>bazeny-heureka</a:t>
            </a:r>
            <a:r>
              <a:rPr lang="cs-CZ" dirty="0"/>
              <a:t> </a:t>
            </a:r>
            <a:r>
              <a:rPr lang="en-US" dirty="0"/>
              <a:t>[online]. [</a:t>
            </a:r>
            <a:r>
              <a:rPr lang="cs-CZ" dirty="0"/>
              <a:t>cit. 19. ledna 2013</a:t>
            </a:r>
            <a:r>
              <a:rPr lang="en-US" dirty="0"/>
              <a:t>].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cs-CZ" dirty="0"/>
              <a:t>:</a:t>
            </a:r>
            <a:r>
              <a:rPr lang="en-US" dirty="0"/>
              <a:t> &lt; http://bazeny.heureka.cz/poradna/jak-vybrat-bazen/&gt;</a:t>
            </a:r>
            <a:endParaRPr lang="cs-CZ" dirty="0"/>
          </a:p>
          <a:p>
            <a:r>
              <a:rPr lang="cs-CZ" dirty="0" err="1"/>
              <a:t>diteti</a:t>
            </a:r>
            <a:r>
              <a:rPr lang="cs-CZ" dirty="0"/>
              <a:t> </a:t>
            </a:r>
            <a:r>
              <a:rPr lang="en-US" dirty="0"/>
              <a:t>[online]. [</a:t>
            </a:r>
            <a:r>
              <a:rPr lang="cs-CZ" dirty="0"/>
              <a:t>cit. 19. ledna 2013</a:t>
            </a:r>
            <a:r>
              <a:rPr lang="en-US" dirty="0"/>
              <a:t>].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cs-CZ" dirty="0"/>
              <a:t>:</a:t>
            </a:r>
            <a:r>
              <a:rPr lang="en-US" dirty="0"/>
              <a:t> &lt; http://www.diteti.cz/do-pokojicku-skoly-skolky-c10/detska-molitanova-kostka-s-cisly-i81/&gt;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04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488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88640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Vyber ty předměty, které by mohly mít tvar kvádru nebo krychle:</a:t>
            </a:r>
            <a:endParaRPr lang="cs-CZ" sz="2400" dirty="0"/>
          </a:p>
        </p:txBody>
      </p:sp>
      <p:pic>
        <p:nvPicPr>
          <p:cNvPr id="1031" name="Picture 7" descr="E:\ses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8496" y="3790950"/>
            <a:ext cx="2984574" cy="2984574"/>
          </a:xfrm>
          <a:prstGeom prst="rect">
            <a:avLst/>
          </a:prstGeom>
          <a:noFill/>
        </p:spPr>
      </p:pic>
      <p:pic>
        <p:nvPicPr>
          <p:cNvPr id="3" name="Picture 2" descr="C:\Documents and Settings\glozikova.SKOLA\Plocha\panelá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" y="728663"/>
            <a:ext cx="2171700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Documents and Settings\glozikova.SKOLA\Plocha\nová kostk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3790950"/>
            <a:ext cx="2066925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Documents and Settings\glozikova.SKOLA\Plocha\pyramid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849" y="154585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Documents and Settings\glozikova.SKOLA\Plocha\bazének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062" y="4653136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Documents and Settings\glozikova.SKOLA\Plocha\nová plechovka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412" y="234889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Documents and Settings\glozikova.SKOLA\Plocha\tužka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82015"/>
            <a:ext cx="27432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82809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Krychle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1124744"/>
            <a:ext cx="8280920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Krychle je těleso, které má 6 stěn, 8 vrcholů a 12 stran.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Krychle 3"/>
          <p:cNvSpPr/>
          <p:nvPr/>
        </p:nvSpPr>
        <p:spPr>
          <a:xfrm>
            <a:off x="827584" y="2060848"/>
            <a:ext cx="2376264" cy="223224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355976" y="256490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Síť krychle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4860032" y="4653136"/>
            <a:ext cx="108012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860032" y="3645024"/>
            <a:ext cx="1080120" cy="1008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779912" y="4653136"/>
            <a:ext cx="1080120" cy="1008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860032" y="5661248"/>
            <a:ext cx="1080120" cy="1008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940152" y="4653136"/>
            <a:ext cx="1080120" cy="1008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7020272" y="4653136"/>
            <a:ext cx="1080120" cy="100811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548680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Povrch krychle vypočítáme, když sečteme obsahy všech jejich stěn. Povrch značíme písmenem S.</a:t>
            </a:r>
            <a:endParaRPr lang="cs-CZ" sz="2400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251520" y="1484784"/>
            <a:ext cx="864096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395536" y="162880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Stěna krychle má tvar čtverce.</a:t>
            </a:r>
          </a:p>
          <a:p>
            <a:r>
              <a:rPr lang="cs-CZ" sz="2400" dirty="0" smtClean="0"/>
              <a:t>Obsah čtverce (obsah jedné stěny) vypočítáme: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483768" y="2708920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</a:rPr>
              <a:t>S =</a:t>
            </a:r>
            <a:endParaRPr lang="cs-CZ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75856" y="2708920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</a:rPr>
              <a:t>a . a</a:t>
            </a:r>
            <a:endParaRPr lang="cs-CZ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3356992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ovrch krychle = obsah 6 čtverců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5536" y="3933056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</a:rPr>
              <a:t>S = a.a + a.a + a.a + a.a + a.a + a.a</a:t>
            </a:r>
          </a:p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</a:rPr>
              <a:t>S = 6.a.a</a:t>
            </a:r>
            <a:endParaRPr lang="cs-CZ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76672"/>
            <a:ext cx="8280920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Vypočítej povrch krychle o hraně délky 4 cm.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268760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Zápis:	a = 4 cm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	S = x cm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286356" y="160204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2348880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Výpočet  - obsah stěny krychle: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16016" y="2348880"/>
            <a:ext cx="3600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S</a:t>
            </a:r>
            <a:r>
              <a:rPr lang="cs-CZ" sz="2000" dirty="0" err="1" smtClean="0"/>
              <a:t>s</a:t>
            </a:r>
            <a:r>
              <a:rPr lang="cs-CZ" sz="2000" dirty="0" smtClean="0"/>
              <a:t> = </a:t>
            </a:r>
            <a:r>
              <a:rPr lang="cs-CZ" sz="2400" dirty="0" smtClean="0"/>
              <a:t>a . a</a:t>
            </a:r>
            <a:endParaRPr lang="cs-CZ" sz="2000" dirty="0" smtClean="0"/>
          </a:p>
          <a:p>
            <a:r>
              <a:rPr lang="cs-CZ" sz="2800" dirty="0" err="1" smtClean="0"/>
              <a:t>S</a:t>
            </a:r>
            <a:r>
              <a:rPr lang="cs-CZ" sz="2000" dirty="0" err="1" smtClean="0"/>
              <a:t>s</a:t>
            </a:r>
            <a:r>
              <a:rPr lang="cs-CZ" sz="2000" dirty="0" smtClean="0"/>
              <a:t> = </a:t>
            </a:r>
            <a:r>
              <a:rPr lang="cs-CZ" sz="2400" dirty="0" smtClean="0"/>
              <a:t>4 . 4</a:t>
            </a:r>
            <a:endParaRPr lang="cs-CZ" sz="2000" dirty="0" smtClean="0"/>
          </a:p>
          <a:p>
            <a:r>
              <a:rPr lang="cs-CZ" sz="2800" dirty="0" err="1" smtClean="0"/>
              <a:t>S</a:t>
            </a:r>
            <a:r>
              <a:rPr lang="cs-CZ" sz="2400" dirty="0" err="1" smtClean="0"/>
              <a:t>s</a:t>
            </a:r>
            <a:r>
              <a:rPr lang="cs-CZ" sz="2400" dirty="0" smtClean="0"/>
              <a:t> = 16</a:t>
            </a:r>
          </a:p>
          <a:p>
            <a:r>
              <a:rPr lang="cs-CZ" sz="2800" dirty="0" err="1" smtClean="0"/>
              <a:t>S</a:t>
            </a:r>
            <a:r>
              <a:rPr lang="cs-CZ" sz="2400" dirty="0" err="1" smtClean="0"/>
              <a:t>s</a:t>
            </a:r>
            <a:r>
              <a:rPr lang="cs-CZ" sz="2400" dirty="0" smtClean="0"/>
              <a:t> = 16 cm</a:t>
            </a:r>
          </a:p>
          <a:p>
            <a:endParaRPr lang="cs-CZ" sz="2400" dirty="0" smtClean="0"/>
          </a:p>
          <a:p>
            <a:endParaRPr lang="cs-CZ" sz="2000" dirty="0" smtClean="0"/>
          </a:p>
          <a:p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940152" y="364502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5536" y="3861048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Povrch krychle: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627784" y="3933056"/>
            <a:ext cx="187220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 = 6 . a . a</a:t>
            </a:r>
          </a:p>
          <a:p>
            <a:r>
              <a:rPr lang="cs-CZ" sz="2400" dirty="0" smtClean="0"/>
              <a:t>S = </a:t>
            </a:r>
            <a:r>
              <a:rPr lang="cs-CZ" sz="2400" b="1" dirty="0" smtClean="0">
                <a:solidFill>
                  <a:srgbClr val="FF0000"/>
                </a:solidFill>
              </a:rPr>
              <a:t>6</a:t>
            </a:r>
            <a:r>
              <a:rPr lang="cs-CZ" sz="2400" dirty="0" smtClean="0"/>
              <a:t> . 4 . 4</a:t>
            </a:r>
          </a:p>
          <a:p>
            <a:r>
              <a:rPr lang="cs-CZ" sz="2400" dirty="0" smtClean="0"/>
              <a:t>S = 96</a:t>
            </a:r>
          </a:p>
          <a:p>
            <a:r>
              <a:rPr lang="cs-CZ" sz="2400" dirty="0" smtClean="0"/>
              <a:t>S = 96 cm</a:t>
            </a:r>
            <a:endParaRPr lang="cs-CZ" sz="2000" dirty="0" smtClean="0"/>
          </a:p>
          <a:p>
            <a:endParaRPr lang="cs-CZ" sz="2000" dirty="0" smtClean="0"/>
          </a:p>
          <a:p>
            <a:endParaRPr lang="cs-CZ" dirty="0" smtClean="0"/>
          </a:p>
          <a:p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779912" y="4941168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cxnSp>
        <p:nvCxnSpPr>
          <p:cNvPr id="12" name="Přímá spojovací šipka 11"/>
          <p:cNvCxnSpPr/>
          <p:nvPr/>
        </p:nvCxnSpPr>
        <p:spPr>
          <a:xfrm flipV="1">
            <a:off x="1331640" y="4653136"/>
            <a:ext cx="1800200" cy="28803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79512" y="4869160"/>
            <a:ext cx="2555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 krychle má 6 stěn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76672"/>
            <a:ext cx="8280920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Doplň tabulku:</a:t>
            </a:r>
            <a:endParaRPr lang="cs-CZ" sz="2400" dirty="0">
              <a:solidFill>
                <a:schemeClr val="tx1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74305"/>
              </p:ext>
            </p:extLst>
          </p:nvPr>
        </p:nvGraphicFramePr>
        <p:xfrm>
          <a:off x="395536" y="1196752"/>
          <a:ext cx="8280920" cy="4768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656184"/>
                <a:gridCol w="1656184"/>
              </a:tblGrid>
              <a:tr h="953661">
                <a:tc>
                  <a:txBody>
                    <a:bodyPr/>
                    <a:lstStyle/>
                    <a:p>
                      <a:pPr algn="ctr"/>
                      <a:r>
                        <a:rPr lang="cs-CZ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délka hrany krychle</a:t>
                      </a:r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výpočet obsahu jedné stěny</a:t>
                      </a:r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obsah stěny</a:t>
                      </a:r>
                    </a:p>
                    <a:p>
                      <a:pPr algn="ctr"/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výpočet povrchu krychle</a:t>
                      </a:r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povrch </a:t>
                      </a:r>
                    </a:p>
                    <a:p>
                      <a:pPr algn="ctr"/>
                      <a:r>
                        <a:rPr lang="cs-CZ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krychle S </a:t>
                      </a:r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95366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smtClean="0">
                          <a:solidFill>
                            <a:schemeClr val="tx1"/>
                          </a:solidFill>
                        </a:rPr>
                        <a:t>8 . 8 = 64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64 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6 . 64 = 384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384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95366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16 mm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lang="cs-CZ" sz="2000" baseline="0" dirty="0" smtClean="0">
                          <a:solidFill>
                            <a:schemeClr val="tx1"/>
                          </a:solidFill>
                        </a:rPr>
                        <a:t> . 16 = 256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256 mm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6 . 256 = 1 536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1 536 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95366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12 dm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12 . 12 = 144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144 dm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6 . 144 = 864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864 dm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95366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 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 . 2 = 4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4 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6 . 4 = 24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24 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2044350" y="4097733"/>
            <a:ext cx="66247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57602" y="3112359"/>
            <a:ext cx="6624736" cy="9853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051720" y="5058472"/>
            <a:ext cx="6624736" cy="9361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818146" y="2274187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183016" y="2274187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887213" y="3172326"/>
            <a:ext cx="293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291028" y="3176127"/>
            <a:ext cx="328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877545" y="4180438"/>
            <a:ext cx="293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233558" y="4180438"/>
            <a:ext cx="272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716016" y="5157192"/>
            <a:ext cx="210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100392" y="5157192"/>
            <a:ext cx="269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82809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Kvádr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1124744"/>
            <a:ext cx="8280920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Kvádr je těleso, které má 6 stěn, 8 vrcholů a 12 hran.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Krychle 3"/>
          <p:cNvSpPr/>
          <p:nvPr/>
        </p:nvSpPr>
        <p:spPr>
          <a:xfrm>
            <a:off x="395536" y="2708920"/>
            <a:ext cx="2376264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Krychle 4"/>
          <p:cNvSpPr/>
          <p:nvPr/>
        </p:nvSpPr>
        <p:spPr>
          <a:xfrm rot="2184695">
            <a:off x="3927476" y="2181401"/>
            <a:ext cx="1944216" cy="144016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Krychle 5"/>
          <p:cNvSpPr/>
          <p:nvPr/>
        </p:nvSpPr>
        <p:spPr>
          <a:xfrm>
            <a:off x="6804248" y="1916832"/>
            <a:ext cx="1584176" cy="244827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Krychle 6"/>
          <p:cNvSpPr/>
          <p:nvPr/>
        </p:nvSpPr>
        <p:spPr>
          <a:xfrm>
            <a:off x="827584" y="4005064"/>
            <a:ext cx="3888432" cy="23762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Krychle 7"/>
          <p:cNvSpPr/>
          <p:nvPr/>
        </p:nvSpPr>
        <p:spPr>
          <a:xfrm rot="1754891">
            <a:off x="6313169" y="5403237"/>
            <a:ext cx="1728192" cy="50405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1412776"/>
            <a:ext cx="1368152" cy="23042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843808" y="1412776"/>
            <a:ext cx="1368152" cy="23042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907704" y="1412776"/>
            <a:ext cx="936104" cy="2304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211960" y="1412776"/>
            <a:ext cx="936104" cy="2304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907704" y="188640"/>
            <a:ext cx="936104" cy="121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907704" y="3717032"/>
            <a:ext cx="936104" cy="121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395536" y="90872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Síť kvádru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99584" y="188640"/>
            <a:ext cx="37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Co pozoruješ?</a:t>
            </a:r>
          </a:p>
          <a:p>
            <a:endParaRPr lang="cs-CZ" sz="2400" dirty="0" smtClean="0"/>
          </a:p>
          <a:p>
            <a:r>
              <a:rPr lang="cs-CZ" sz="2400" dirty="0" smtClean="0"/>
              <a:t> - tři dvojice shodných obdélníků</a:t>
            </a:r>
          </a:p>
          <a:p>
            <a:endParaRPr lang="cs-CZ" sz="2400" dirty="0" smtClean="0"/>
          </a:p>
        </p:txBody>
      </p:sp>
      <p:sp>
        <p:nvSpPr>
          <p:cNvPr id="11" name="Obdélník 10"/>
          <p:cNvSpPr/>
          <p:nvPr/>
        </p:nvSpPr>
        <p:spPr>
          <a:xfrm>
            <a:off x="5215993" y="1845249"/>
            <a:ext cx="382545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Obsah obdélníku vypočítáme: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940152" y="3068960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</a:rPr>
              <a:t>S =</a:t>
            </a:r>
            <a:endParaRPr lang="cs-CZ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588224" y="3068960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</a:rPr>
              <a:t>a . b</a:t>
            </a:r>
            <a:endParaRPr lang="cs-CZ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927721" y="4009223"/>
            <a:ext cx="611564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Povrch kvádru vypočítáme když sečteme obsahy všech jeho stěn.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195736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547664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220072" y="292494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51520" y="2420888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c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23528" y="5301208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1. Obsah červeného obdélníku: S = a . b</a:t>
            </a:r>
          </a:p>
          <a:p>
            <a:r>
              <a:rPr lang="cs-CZ" sz="2400" dirty="0" smtClean="0"/>
              <a:t>2. Obsah modrého obdélníku: S = </a:t>
            </a:r>
            <a:r>
              <a:rPr lang="cs-CZ" sz="2400" dirty="0"/>
              <a:t>a</a:t>
            </a:r>
            <a:r>
              <a:rPr lang="cs-CZ" sz="2400" dirty="0" smtClean="0"/>
              <a:t>. c</a:t>
            </a:r>
          </a:p>
          <a:p>
            <a:r>
              <a:rPr lang="cs-CZ" sz="2400" dirty="0" smtClean="0"/>
              <a:t>3. Obsah žlutého obdélníku: S = b .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83671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</a:rPr>
              <a:t>S = a . b + a . b + </a:t>
            </a:r>
            <a:r>
              <a:rPr lang="cs-CZ" sz="4000" b="1" dirty="0" err="1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cs-CZ" sz="4000" b="1" dirty="0" smtClean="0">
                <a:solidFill>
                  <a:schemeClr val="accent1">
                    <a:lumMod val="50000"/>
                  </a:schemeClr>
                </a:solidFill>
              </a:rPr>
              <a:t> . c + b . c + a . c + a . c</a:t>
            </a:r>
            <a:endParaRPr lang="cs-CZ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1187624" y="1412776"/>
            <a:ext cx="7920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>
            <a:off x="2483768" y="1412776"/>
            <a:ext cx="864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403648" y="14847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43808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3923928" y="1412776"/>
            <a:ext cx="79208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5220072" y="1412776"/>
            <a:ext cx="86409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067944" y="14127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508104" y="14127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6516216" y="1412776"/>
            <a:ext cx="792088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7812360" y="1412776"/>
            <a:ext cx="864096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6660232" y="14127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8100392" y="14127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95536" y="2564904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můžeš zjednodušit:</a:t>
            </a:r>
            <a:endParaRPr lang="cs-CZ" sz="2400" dirty="0"/>
          </a:p>
        </p:txBody>
      </p:sp>
      <p:sp>
        <p:nvSpPr>
          <p:cNvPr id="18" name="Obdélník 17"/>
          <p:cNvSpPr/>
          <p:nvPr/>
        </p:nvSpPr>
        <p:spPr>
          <a:xfrm>
            <a:off x="467544" y="3284984"/>
            <a:ext cx="81369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S = 2 . a . b + 2 . </a:t>
            </a:r>
            <a:r>
              <a:rPr lang="cs-CZ" sz="3200" dirty="0" err="1" smtClean="0">
                <a:solidFill>
                  <a:schemeClr val="tx1"/>
                </a:solidFill>
              </a:rPr>
              <a:t>b</a:t>
            </a:r>
            <a:r>
              <a:rPr lang="cs-CZ" sz="3200" dirty="0" smtClean="0">
                <a:solidFill>
                  <a:schemeClr val="tx1"/>
                </a:solidFill>
              </a:rPr>
              <a:t>. </a:t>
            </a:r>
            <a:r>
              <a:rPr lang="cs-CZ" sz="3200" dirty="0" err="1" smtClean="0">
                <a:solidFill>
                  <a:schemeClr val="tx1"/>
                </a:solidFill>
              </a:rPr>
              <a:t>c</a:t>
            </a:r>
            <a:r>
              <a:rPr lang="cs-CZ" sz="3200" dirty="0" smtClean="0">
                <a:solidFill>
                  <a:schemeClr val="tx1"/>
                </a:solidFill>
              </a:rPr>
              <a:t>. + 2 . a . c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910</Words>
  <Application>Microsoft Office PowerPoint</Application>
  <PresentationFormat>Předvádění na obrazovce (4:3)</PresentationFormat>
  <Paragraphs>152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Povrch kvádru a krychle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Povrch kvádru a krychle</dc:title>
  <dc:creator>JasLouie</dc:creator>
  <cp:lastModifiedBy>Gloziková</cp:lastModifiedBy>
  <cp:revision>30</cp:revision>
  <dcterms:created xsi:type="dcterms:W3CDTF">2011-08-19T19:07:33Z</dcterms:created>
  <dcterms:modified xsi:type="dcterms:W3CDTF">2013-01-25T06:34:40Z</dcterms:modified>
</cp:coreProperties>
</file>