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7" r:id="rId3"/>
    <p:sldId id="257" r:id="rId4"/>
    <p:sldId id="268" r:id="rId5"/>
    <p:sldId id="269" r:id="rId6"/>
    <p:sldId id="270" r:id="rId7"/>
    <p:sldId id="272" r:id="rId8"/>
    <p:sldId id="273" r:id="rId9"/>
    <p:sldId id="274" r:id="rId10"/>
    <p:sldId id="275" r:id="rId11"/>
    <p:sldId id="276" r:id="rId12"/>
    <p:sldId id="277" r:id="rId13"/>
    <p:sldId id="278" r:id="rId14"/>
    <p:sldId id="279" r:id="rId15"/>
    <p:sldId id="266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07" autoAdjust="0"/>
    <p:restoredTop sz="94660"/>
  </p:normalViewPr>
  <p:slideViewPr>
    <p:cSldViewPr>
      <p:cViewPr>
        <p:scale>
          <a:sx n="66" d="100"/>
          <a:sy n="66" d="100"/>
        </p:scale>
        <p:origin x="-102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84A75-9F65-4402-9D56-E10DA15DA430}" type="datetimeFigureOut">
              <a:rPr lang="cs-CZ" smtClean="0"/>
              <a:pPr/>
              <a:t>18.8.2011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54785-BEF6-4CCC-A16C-E6522F94E29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84A75-9F65-4402-9D56-E10DA15DA430}" type="datetimeFigureOut">
              <a:rPr lang="cs-CZ" smtClean="0"/>
              <a:pPr/>
              <a:t>18.8.2011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54785-BEF6-4CCC-A16C-E6522F94E29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84A75-9F65-4402-9D56-E10DA15DA430}" type="datetimeFigureOut">
              <a:rPr lang="cs-CZ" smtClean="0"/>
              <a:pPr/>
              <a:t>18.8.2011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54785-BEF6-4CCC-A16C-E6522F94E29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84A75-9F65-4402-9D56-E10DA15DA430}" type="datetimeFigureOut">
              <a:rPr lang="cs-CZ" smtClean="0"/>
              <a:pPr/>
              <a:t>18.8.2011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54785-BEF6-4CCC-A16C-E6522F94E29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84A75-9F65-4402-9D56-E10DA15DA430}" type="datetimeFigureOut">
              <a:rPr lang="cs-CZ" smtClean="0"/>
              <a:pPr/>
              <a:t>18.8.2011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9C754785-BEF6-4CCC-A16C-E6522F94E29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84A75-9F65-4402-9D56-E10DA15DA430}" type="datetimeFigureOut">
              <a:rPr lang="cs-CZ" smtClean="0"/>
              <a:pPr/>
              <a:t>18.8.2011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54785-BEF6-4CCC-A16C-E6522F94E29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84A75-9F65-4402-9D56-E10DA15DA430}" type="datetimeFigureOut">
              <a:rPr lang="cs-CZ" smtClean="0"/>
              <a:pPr/>
              <a:t>18.8.2011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54785-BEF6-4CCC-A16C-E6522F94E29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84A75-9F65-4402-9D56-E10DA15DA430}" type="datetimeFigureOut">
              <a:rPr lang="cs-CZ" smtClean="0"/>
              <a:pPr/>
              <a:t>18.8.2011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54785-BEF6-4CCC-A16C-E6522F94E29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84A75-9F65-4402-9D56-E10DA15DA430}" type="datetimeFigureOut">
              <a:rPr lang="cs-CZ" smtClean="0"/>
              <a:pPr/>
              <a:t>18.8.2011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54785-BEF6-4CCC-A16C-E6522F94E29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84A75-9F65-4402-9D56-E10DA15DA430}" type="datetimeFigureOut">
              <a:rPr lang="cs-CZ" smtClean="0"/>
              <a:pPr/>
              <a:t>18.8.2011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54785-BEF6-4CCC-A16C-E6522F94E29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cs-CZ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Klepnutím na ikonu přidáte obrázek.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84A75-9F65-4402-9D56-E10DA15DA430}" type="datetimeFigureOut">
              <a:rPr lang="cs-CZ" smtClean="0"/>
              <a:pPr/>
              <a:t>18.8.2011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54785-BEF6-4CCC-A16C-E6522F94E29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F4C84A75-9F65-4402-9D56-E10DA15DA430}" type="datetimeFigureOut">
              <a:rPr lang="cs-CZ" smtClean="0"/>
              <a:pPr/>
              <a:t>18.8.2011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9C754785-BEF6-4CCC-A16C-E6522F94E29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sz="4400" dirty="0" err="1" smtClean="0">
                <a:latin typeface="Arial" pitchFamily="34" charset="0"/>
                <a:cs typeface="Arial" pitchFamily="34" charset="0"/>
              </a:rPr>
              <a:t>ODčítání</a:t>
            </a:r>
            <a:r>
              <a:rPr lang="cs-CZ" sz="4400" dirty="0" smtClean="0">
                <a:latin typeface="Arial" pitchFamily="34" charset="0"/>
                <a:cs typeface="Arial" pitchFamily="34" charset="0"/>
              </a:rPr>
              <a:t> přirozených čísel</a:t>
            </a:r>
            <a:br>
              <a:rPr lang="cs-CZ" sz="4400" dirty="0" smtClean="0">
                <a:latin typeface="Arial" pitchFamily="34" charset="0"/>
                <a:cs typeface="Arial" pitchFamily="34" charset="0"/>
              </a:rPr>
            </a:br>
            <a:r>
              <a:rPr lang="cs-CZ" sz="4400" dirty="0" smtClean="0">
                <a:latin typeface="Arial" pitchFamily="34" charset="0"/>
                <a:cs typeface="Arial" pitchFamily="34" charset="0"/>
              </a:rPr>
              <a:t>Procvičování sčítání a odčítání</a:t>
            </a:r>
            <a:br>
              <a:rPr lang="cs-CZ" sz="4400" dirty="0" smtClean="0">
                <a:latin typeface="Arial" pitchFamily="34" charset="0"/>
                <a:cs typeface="Arial" pitchFamily="34" charset="0"/>
              </a:rPr>
            </a:br>
            <a:r>
              <a:rPr lang="cs-CZ" sz="3100" dirty="0" smtClean="0"/>
              <a:t/>
            </a:r>
            <a:br>
              <a:rPr lang="cs-CZ" sz="3100" dirty="0" smtClean="0"/>
            </a:br>
            <a:r>
              <a:rPr lang="cs-CZ" sz="3100" dirty="0" smtClean="0"/>
              <a:t>5. ročník</a:t>
            </a:r>
            <a:endParaRPr lang="cs-CZ" sz="31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39552" y="3789040"/>
            <a:ext cx="8280920" cy="1752600"/>
          </a:xfrm>
        </p:spPr>
        <p:txBody>
          <a:bodyPr>
            <a:normAutofit/>
          </a:bodyPr>
          <a:lstStyle/>
          <a:p>
            <a:r>
              <a:rPr lang="cs-CZ" sz="2400" dirty="0" smtClean="0"/>
              <a:t>Autorem materiálu je Ing. Eva Skalická,</a:t>
            </a:r>
          </a:p>
          <a:p>
            <a:r>
              <a:rPr lang="cs-CZ" sz="2400" dirty="0" smtClean="0"/>
              <a:t>ZŠ Dobříš, Komenského nám. 35, okres Příbram</a:t>
            </a:r>
          </a:p>
          <a:p>
            <a:r>
              <a:rPr lang="cs-CZ" sz="2400" dirty="0" smtClean="0"/>
              <a:t>Inovace školy – Dobříš, </a:t>
            </a:r>
            <a:r>
              <a:rPr lang="cs-CZ" sz="2400" dirty="0" err="1" smtClean="0"/>
              <a:t>EUpenizeskolam.cz</a:t>
            </a:r>
            <a:endParaRPr lang="cs-CZ" sz="2400" dirty="0" smtClean="0"/>
          </a:p>
          <a:p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>
          <a:xfrm>
            <a:off x="251520" y="332656"/>
            <a:ext cx="1080120" cy="14401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6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  <a:endParaRPr lang="cs-CZ" sz="6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1403648" y="332656"/>
            <a:ext cx="7344816" cy="144016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Doplň magický čtverec. Magické číslo je 105.</a:t>
            </a:r>
          </a:p>
          <a:p>
            <a:pPr algn="ctr"/>
            <a:r>
              <a:rPr lang="cs-CZ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(součet čísel v řádcích, sloupcích i hlavních úhlopříčkách je 105)</a:t>
            </a:r>
          </a:p>
        </p:txBody>
      </p:sp>
      <p:graphicFrame>
        <p:nvGraphicFramePr>
          <p:cNvPr id="12" name="Tabulka 11"/>
          <p:cNvGraphicFramePr>
            <a:graphicFrameLocks noGrp="1"/>
          </p:cNvGraphicFramePr>
          <p:nvPr/>
        </p:nvGraphicFramePr>
        <p:xfrm>
          <a:off x="539552" y="2492896"/>
          <a:ext cx="3655824" cy="27363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8608"/>
                <a:gridCol w="1218608"/>
                <a:gridCol w="1218608"/>
              </a:tblGrid>
              <a:tr h="864096">
                <a:tc>
                  <a:txBody>
                    <a:bodyPr/>
                    <a:lstStyle/>
                    <a:p>
                      <a:endParaRPr lang="cs-CZ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36104"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latin typeface="Arial" pitchFamily="34" charset="0"/>
                          <a:cs typeface="Arial" pitchFamily="34" charset="0"/>
                        </a:rPr>
                        <a:t>25</a:t>
                      </a:r>
                      <a:endParaRPr lang="cs-CZ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36104"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latin typeface="Arial" pitchFamily="34" charset="0"/>
                          <a:cs typeface="Arial" pitchFamily="34" charset="0"/>
                        </a:rPr>
                        <a:t>30</a:t>
                      </a:r>
                      <a:endParaRPr lang="cs-CZ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latin typeface="Arial" pitchFamily="34" charset="0"/>
                          <a:cs typeface="Arial" pitchFamily="34" charset="0"/>
                        </a:rPr>
                        <a:t>40</a:t>
                      </a:r>
                      <a:endParaRPr lang="cs-CZ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3" name="Tabulka 12"/>
          <p:cNvGraphicFramePr>
            <a:graphicFrameLocks noGrp="1"/>
          </p:cNvGraphicFramePr>
          <p:nvPr/>
        </p:nvGraphicFramePr>
        <p:xfrm>
          <a:off x="4860032" y="2492896"/>
          <a:ext cx="3655824" cy="27363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8608"/>
                <a:gridCol w="1218608"/>
                <a:gridCol w="1218608"/>
              </a:tblGrid>
              <a:tr h="864096">
                <a:tc>
                  <a:txBody>
                    <a:bodyPr/>
                    <a:lstStyle/>
                    <a:p>
                      <a:r>
                        <a:rPr lang="cs-CZ" sz="2400" b="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50</a:t>
                      </a:r>
                      <a:endParaRPr lang="cs-CZ" sz="2400" b="0" dirty="0">
                        <a:solidFill>
                          <a:schemeClr val="accent4">
                            <a:lumMod val="7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400" b="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45</a:t>
                      </a:r>
                      <a:endParaRPr lang="cs-CZ" sz="2400" b="0" dirty="0">
                        <a:solidFill>
                          <a:schemeClr val="accent4">
                            <a:lumMod val="7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400" b="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lang="cs-CZ" sz="2400" b="0" dirty="0">
                        <a:solidFill>
                          <a:schemeClr val="accent4">
                            <a:lumMod val="7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36104"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latin typeface="Arial" pitchFamily="34" charset="0"/>
                          <a:cs typeface="Arial" pitchFamily="34" charset="0"/>
                        </a:rPr>
                        <a:t>25</a:t>
                      </a:r>
                      <a:endParaRPr lang="cs-CZ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20</a:t>
                      </a:r>
                      <a:endParaRPr lang="cs-CZ" sz="2400" dirty="0">
                        <a:solidFill>
                          <a:schemeClr val="accent4">
                            <a:lumMod val="7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60</a:t>
                      </a:r>
                      <a:endParaRPr lang="cs-CZ" sz="2400" dirty="0">
                        <a:solidFill>
                          <a:schemeClr val="accent4">
                            <a:lumMod val="7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36104"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latin typeface="Arial" pitchFamily="34" charset="0"/>
                          <a:cs typeface="Arial" pitchFamily="34" charset="0"/>
                        </a:rPr>
                        <a:t>30</a:t>
                      </a:r>
                      <a:endParaRPr lang="cs-CZ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latin typeface="Arial" pitchFamily="34" charset="0"/>
                          <a:cs typeface="Arial" pitchFamily="34" charset="0"/>
                        </a:rPr>
                        <a:t>40</a:t>
                      </a:r>
                      <a:endParaRPr lang="cs-CZ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35</a:t>
                      </a:r>
                      <a:endParaRPr lang="cs-CZ" sz="2400" dirty="0">
                        <a:solidFill>
                          <a:schemeClr val="accent4">
                            <a:lumMod val="7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1412776"/>
            <a:ext cx="8496944" cy="51125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>
              <a:buAutoNum type="alphaLcParenR"/>
            </a:pPr>
            <a:r>
              <a:rPr lang="cs-CZ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zapiš nejdříve pod sebe</a:t>
            </a:r>
          </a:p>
          <a:p>
            <a:pPr marL="457200" indent="-457200"/>
            <a:endParaRPr lang="cs-CZ" sz="2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cs-CZ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5 497 + 37 + 321 + 98 514 + 681 =		</a:t>
            </a:r>
            <a:r>
              <a:rPr lang="cs-CZ" sz="2400" dirty="0" smtClean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105 050</a:t>
            </a:r>
          </a:p>
          <a:p>
            <a:endParaRPr lang="cs-CZ" sz="2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cs-CZ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89 + 7 642 + 158 681 + 134 = 			</a:t>
            </a:r>
            <a:r>
              <a:rPr lang="cs-CZ" sz="2400" dirty="0" smtClean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166 546</a:t>
            </a:r>
          </a:p>
          <a:p>
            <a:endParaRPr lang="cs-CZ" sz="2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cs-CZ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23 008 + 14 520 + 67 + 11 328 =  		 </a:t>
            </a:r>
            <a:r>
              <a:rPr lang="cs-CZ" sz="2400" dirty="0" smtClean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48 923</a:t>
            </a:r>
          </a:p>
          <a:p>
            <a:endParaRPr lang="cs-CZ" sz="2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>
              <a:buAutoNum type="alphaLcParenR" startAt="2"/>
            </a:pPr>
            <a:r>
              <a:rPr lang="cs-CZ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184 613		200 900	65 841</a:t>
            </a:r>
          </a:p>
          <a:p>
            <a:pPr marL="457200" indent="-457200"/>
            <a:r>
              <a:rPr lang="cs-CZ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	</a:t>
            </a:r>
            <a:r>
              <a:rPr lang="cs-CZ" sz="2400" u="sng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- 21 099</a:t>
            </a:r>
            <a:r>
              <a:rPr lang="cs-CZ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	         </a:t>
            </a:r>
            <a:r>
              <a:rPr lang="cs-CZ" sz="2400" u="sng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	187 648</a:t>
            </a:r>
            <a:r>
              <a:rPr lang="cs-CZ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</a:t>
            </a:r>
            <a:r>
              <a:rPr lang="cs-CZ" sz="2400" u="sng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	64 999</a:t>
            </a:r>
          </a:p>
          <a:p>
            <a:pPr marL="457200" indent="-457200"/>
            <a:r>
              <a:rPr lang="cs-CZ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cs-CZ" sz="2400" dirty="0" smtClean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163 514</a:t>
            </a:r>
            <a:r>
              <a:rPr lang="cs-CZ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		</a:t>
            </a:r>
            <a:r>
              <a:rPr lang="cs-CZ" sz="2400" dirty="0" smtClean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 13 252</a:t>
            </a:r>
            <a:r>
              <a:rPr lang="cs-CZ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cs-CZ" sz="2400" dirty="0" smtClean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    842</a:t>
            </a:r>
          </a:p>
          <a:p>
            <a:pPr marL="457200" indent="-457200"/>
            <a:endParaRPr lang="cs-CZ" sz="2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/>
            <a:endParaRPr lang="cs-CZ" sz="2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cs-CZ" sz="2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251520" y="332656"/>
            <a:ext cx="1080120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6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  <a:endParaRPr lang="cs-CZ" sz="6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1403648" y="332656"/>
            <a:ext cx="7344816" cy="6480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Vypočítej a nezapomeň na zkoušku!</a:t>
            </a:r>
          </a:p>
        </p:txBody>
      </p:sp>
      <p:sp>
        <p:nvSpPr>
          <p:cNvPr id="13" name="Obdélník 12"/>
          <p:cNvSpPr/>
          <p:nvPr/>
        </p:nvSpPr>
        <p:spPr>
          <a:xfrm>
            <a:off x="6444208" y="2132856"/>
            <a:ext cx="1656184" cy="50405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bdélník 13"/>
          <p:cNvSpPr/>
          <p:nvPr/>
        </p:nvSpPr>
        <p:spPr>
          <a:xfrm>
            <a:off x="6444208" y="2852936"/>
            <a:ext cx="1656184" cy="50405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Obdélník 14"/>
          <p:cNvSpPr/>
          <p:nvPr/>
        </p:nvSpPr>
        <p:spPr>
          <a:xfrm>
            <a:off x="6444208" y="3573016"/>
            <a:ext cx="1656184" cy="50405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Obdélník 15"/>
          <p:cNvSpPr/>
          <p:nvPr/>
        </p:nvSpPr>
        <p:spPr>
          <a:xfrm>
            <a:off x="683568" y="5085184"/>
            <a:ext cx="1368152" cy="43204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Obdélník 16"/>
          <p:cNvSpPr/>
          <p:nvPr/>
        </p:nvSpPr>
        <p:spPr>
          <a:xfrm>
            <a:off x="2915816" y="5085184"/>
            <a:ext cx="1368152" cy="43204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Obdélník 17"/>
          <p:cNvSpPr/>
          <p:nvPr/>
        </p:nvSpPr>
        <p:spPr>
          <a:xfrm>
            <a:off x="4716016" y="5085184"/>
            <a:ext cx="1368152" cy="43204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2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2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2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2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2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2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0" dur="2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2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" dur="2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2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95536" y="260648"/>
            <a:ext cx="1080120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7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!</a:t>
            </a:r>
            <a:endParaRPr lang="cs-CZ" sz="7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1619672" y="260648"/>
            <a:ext cx="7344816" cy="72008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Nejdříve provádíme výpočet v závorce.</a:t>
            </a:r>
            <a:endParaRPr lang="cs-CZ" sz="2800" dirty="0">
              <a:solidFill>
                <a:schemeClr val="tx1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395536" y="1052736"/>
            <a:ext cx="1080120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6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  <a:endParaRPr lang="cs-CZ" sz="6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1619672" y="1052736"/>
            <a:ext cx="7344816" cy="6480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Zapiš za pomocí závorek a vypočítej.</a:t>
            </a:r>
          </a:p>
        </p:txBody>
      </p:sp>
      <p:sp>
        <p:nvSpPr>
          <p:cNvPr id="6" name="Obdélník 5"/>
          <p:cNvSpPr/>
          <p:nvPr/>
        </p:nvSpPr>
        <p:spPr>
          <a:xfrm>
            <a:off x="395536" y="1844824"/>
            <a:ext cx="8496944" cy="48245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/>
            <a:r>
              <a:rPr lang="cs-CZ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a) k součtu čísel 750 a 230 přičti rozdíl čísel 910 a 480</a:t>
            </a:r>
          </a:p>
          <a:p>
            <a:pPr marL="457200" indent="-457200"/>
            <a:endParaRPr lang="cs-CZ" sz="2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cs-CZ" sz="2400" dirty="0" smtClean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(750 + 230) + (910 – 480) = 980 + 430 = 1 410</a:t>
            </a:r>
          </a:p>
          <a:p>
            <a:endParaRPr lang="cs-CZ" sz="2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/>
            <a:r>
              <a:rPr lang="cs-CZ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b) od součtu čísel 1500 a 981 odečti součet čísel 300 a 888</a:t>
            </a:r>
          </a:p>
          <a:p>
            <a:pPr marL="457200" indent="-457200"/>
            <a:endParaRPr lang="cs-CZ" sz="2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/>
            <a:r>
              <a:rPr lang="cs-CZ" sz="2400" dirty="0" smtClean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(1500 + 981) – (300 + 888) = 2481 – 1 188 = 1 293</a:t>
            </a:r>
          </a:p>
          <a:p>
            <a:pPr marL="457200" indent="-457200"/>
            <a:endParaRPr lang="cs-CZ" sz="2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/>
            <a:r>
              <a:rPr lang="cs-CZ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c) k rozdílu čísel 1 850 a 976 přičti rozdíl čísel 1 200 a 678</a:t>
            </a:r>
          </a:p>
          <a:p>
            <a:pPr marL="457200" indent="-457200"/>
            <a:endParaRPr lang="cs-CZ" sz="2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/>
            <a:r>
              <a:rPr lang="cs-CZ" sz="2400" dirty="0" smtClean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(1850 – 976) + (1 200 – 678) =  874 + 522 = 1 396</a:t>
            </a:r>
          </a:p>
          <a:p>
            <a:pPr marL="457200" indent="-457200"/>
            <a:endParaRPr lang="cs-CZ" sz="2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cs-CZ" sz="2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467544" y="2564904"/>
            <a:ext cx="8352928" cy="50405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467544" y="4005064"/>
            <a:ext cx="8352928" cy="50405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/>
          <p:cNvSpPr/>
          <p:nvPr/>
        </p:nvSpPr>
        <p:spPr>
          <a:xfrm>
            <a:off x="467544" y="5445224"/>
            <a:ext cx="8352928" cy="50405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2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2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2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2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2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23528" y="332656"/>
            <a:ext cx="8496944" cy="16561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/>
            <a:endParaRPr lang="cs-CZ" sz="2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/>
            <a:r>
              <a:rPr lang="cs-CZ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d) od rozdílu čísel 1 740 a 1 520 odečti součet čísel 180 a 39</a:t>
            </a:r>
          </a:p>
          <a:p>
            <a:endParaRPr lang="cs-CZ" sz="2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cs-CZ" sz="2400" dirty="0" smtClean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(1740 - 1520) - (180 + 39) = 220 - 219 = 1</a:t>
            </a:r>
          </a:p>
          <a:p>
            <a:endParaRPr lang="cs-CZ" sz="2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cs-CZ" sz="2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395536" y="1124744"/>
            <a:ext cx="8352928" cy="50405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Obdélník 3"/>
          <p:cNvSpPr/>
          <p:nvPr/>
        </p:nvSpPr>
        <p:spPr>
          <a:xfrm>
            <a:off x="323528" y="3356992"/>
            <a:ext cx="8568952" cy="24482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/>
            <a:endParaRPr lang="cs-CZ" sz="2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/>
            <a:r>
              <a:rPr lang="cs-CZ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940 – (830 – 590) = </a:t>
            </a:r>
            <a:r>
              <a:rPr lang="cs-CZ" sz="2400" dirty="0" smtClean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940 – 240 = 700</a:t>
            </a:r>
          </a:p>
          <a:p>
            <a:endParaRPr lang="cs-CZ" sz="2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cs-CZ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(1 140 + 180) – 122 = </a:t>
            </a:r>
            <a:r>
              <a:rPr lang="cs-CZ" sz="2400" dirty="0" smtClean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1 320 – 122 = 1 198</a:t>
            </a:r>
          </a:p>
          <a:p>
            <a:endParaRPr lang="cs-CZ" sz="2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cs-CZ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(580 – 120) – (204 + 56) = </a:t>
            </a:r>
            <a:r>
              <a:rPr lang="cs-CZ" sz="2400" dirty="0" smtClean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460 – 260 = 200</a:t>
            </a:r>
          </a:p>
          <a:p>
            <a:endParaRPr lang="cs-CZ" sz="2400" dirty="0" smtClean="0">
              <a:solidFill>
                <a:schemeClr val="accent4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323528" y="2564904"/>
            <a:ext cx="1080120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6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  <a:endParaRPr lang="cs-CZ" sz="6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1547664" y="2564904"/>
            <a:ext cx="7344816" cy="6480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Vypočítej.</a:t>
            </a:r>
          </a:p>
        </p:txBody>
      </p:sp>
      <p:sp>
        <p:nvSpPr>
          <p:cNvPr id="7" name="Obdélník 6"/>
          <p:cNvSpPr/>
          <p:nvPr/>
        </p:nvSpPr>
        <p:spPr>
          <a:xfrm>
            <a:off x="3131840" y="3573016"/>
            <a:ext cx="5688632" cy="50405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3419872" y="4293096"/>
            <a:ext cx="5472608" cy="50405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/>
          <p:cNvSpPr/>
          <p:nvPr/>
        </p:nvSpPr>
        <p:spPr>
          <a:xfrm>
            <a:off x="3995936" y="5013176"/>
            <a:ext cx="4824536" cy="50405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2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2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2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2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2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2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7" grpId="0" animBg="1"/>
      <p:bldP spid="8" grpId="0" animBg="1"/>
      <p:bldP spid="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1196752"/>
            <a:ext cx="8568952" cy="30963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/>
            <a:endParaRPr lang="cs-CZ" sz="2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/>
            <a:r>
              <a:rPr lang="cs-CZ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7 + 5 + 19 + 3 + 1 + 25				  </a:t>
            </a:r>
            <a:r>
              <a:rPr lang="cs-CZ" sz="2400" dirty="0" smtClean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60</a:t>
            </a:r>
          </a:p>
          <a:p>
            <a:endParaRPr lang="cs-CZ" sz="2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cs-CZ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8 + 9 + 12 + 6 + 11 + 14				  </a:t>
            </a:r>
            <a:r>
              <a:rPr lang="cs-CZ" sz="2400" dirty="0" smtClean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60</a:t>
            </a:r>
          </a:p>
          <a:p>
            <a:endParaRPr lang="cs-CZ" sz="2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cs-CZ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37 + 140 + 15 + 45 + 60 + 103			</a:t>
            </a:r>
            <a:r>
              <a:rPr lang="cs-CZ" sz="2400" dirty="0" smtClean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400</a:t>
            </a:r>
          </a:p>
          <a:p>
            <a:endParaRPr lang="cs-CZ" sz="2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cs-CZ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120 + 330 + 210 + 280 + 190 + 70 	        </a:t>
            </a:r>
            <a:r>
              <a:rPr lang="cs-CZ" sz="2400" dirty="0" smtClean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1 200</a:t>
            </a:r>
          </a:p>
          <a:p>
            <a:endParaRPr lang="cs-CZ" sz="2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251520" y="404664"/>
            <a:ext cx="1080120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6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  <a:endParaRPr lang="cs-CZ" sz="6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1475656" y="404664"/>
            <a:ext cx="7344816" cy="6480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Vypočítej s výhodou :</a:t>
            </a:r>
          </a:p>
        </p:txBody>
      </p:sp>
      <p:sp>
        <p:nvSpPr>
          <p:cNvPr id="5" name="Obdélník 4"/>
          <p:cNvSpPr/>
          <p:nvPr/>
        </p:nvSpPr>
        <p:spPr>
          <a:xfrm>
            <a:off x="6300192" y="1412776"/>
            <a:ext cx="1296144" cy="50405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6300192" y="2060848"/>
            <a:ext cx="1296144" cy="50405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/>
          <p:cNvSpPr/>
          <p:nvPr/>
        </p:nvSpPr>
        <p:spPr>
          <a:xfrm>
            <a:off x="6300192" y="2852936"/>
            <a:ext cx="1296144" cy="50405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bdélník 9"/>
          <p:cNvSpPr/>
          <p:nvPr/>
        </p:nvSpPr>
        <p:spPr>
          <a:xfrm>
            <a:off x="6300192" y="3573016"/>
            <a:ext cx="1296144" cy="50405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2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2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2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2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2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2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9" grpId="0" animBg="1"/>
      <p:bldP spid="10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83568" y="1196752"/>
            <a:ext cx="7632848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>
                <a:latin typeface="Arial" pitchFamily="34" charset="0"/>
                <a:cs typeface="Arial" pitchFamily="34" charset="0"/>
              </a:rPr>
              <a:t>Justová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, J., Matematika pro 5. ročník základních škol 1. díl</a:t>
            </a: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Praha: Alter, 1996. ISBN 80-85775-70-0</a:t>
            </a:r>
          </a:p>
          <a:p>
            <a:endParaRPr lang="cs-CZ" dirty="0">
              <a:latin typeface="Arial" pitchFamily="34" charset="0"/>
              <a:cs typeface="Arial" pitchFamily="34" charset="0"/>
            </a:endParaRPr>
          </a:p>
          <a:p>
            <a:r>
              <a:rPr lang="cs-CZ" dirty="0" err="1" smtClean="0">
                <a:latin typeface="Arial" pitchFamily="34" charset="0"/>
                <a:cs typeface="Arial" pitchFamily="34" charset="0"/>
              </a:rPr>
              <a:t>Justová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, J., Pracovní sešit 2. díl k učebnici Matematika pro 5. ročník </a:t>
            </a: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Praha: Alter, 2005. ISBN 80-7245-071-9</a:t>
            </a:r>
          </a:p>
          <a:p>
            <a:endParaRPr lang="cs-CZ" dirty="0">
              <a:latin typeface="Arial" pitchFamily="34" charset="0"/>
              <a:cs typeface="Arial" pitchFamily="34" charset="0"/>
            </a:endParaRPr>
          </a:p>
          <a:p>
            <a:r>
              <a:rPr lang="cs-CZ" dirty="0" err="1" smtClean="0">
                <a:latin typeface="Arial" pitchFamily="34" charset="0"/>
                <a:cs typeface="Arial" pitchFamily="34" charset="0"/>
              </a:rPr>
              <a:t>Justová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, J., Pracovní sešit 1. díl k učebnici Matematika pro 5. ročník</a:t>
            </a: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Praha: Alter, 2005. ISBN 80-7245-070-0</a:t>
            </a:r>
          </a:p>
          <a:p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r>
              <a:rPr lang="cs-CZ" dirty="0" err="1" smtClean="0">
                <a:latin typeface="Arial" pitchFamily="34" charset="0"/>
                <a:cs typeface="Arial" pitchFamily="34" charset="0"/>
              </a:rPr>
              <a:t>Molnár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, J.,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Mikulenková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, H., Zajímavá Matematika (nejen) pro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páťáky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Olomouc :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Prodos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, 1997 ISBN 80-85806-68-1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23528" y="332656"/>
            <a:ext cx="1080120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7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!</a:t>
            </a:r>
            <a:endParaRPr lang="cs-CZ" sz="7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1475656" y="332656"/>
            <a:ext cx="7272808" cy="100811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Odčítání je obrácený početní výkon ke sčítání.</a:t>
            </a:r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395536" y="1628800"/>
            <a:ext cx="82296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4100" b="1" i="0" u="none" strike="noStrike" kern="1200" cap="none" spc="0" normalizeH="0" baseline="0" noProof="0" dirty="0" smtClean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Názvosloví</a:t>
            </a:r>
            <a:endParaRPr kumimoji="0" lang="cs-CZ" sz="4100" b="1" i="0" u="none" strike="noStrike" kern="1200" cap="none" spc="0" normalizeH="0" baseline="0" noProof="0" dirty="0">
              <a:ln w="6350">
                <a:noFill/>
              </a:ln>
              <a:gradFill>
                <a:gsLst>
                  <a:gs pos="0">
                    <a:schemeClr val="accent1">
                      <a:tint val="73000"/>
                      <a:satMod val="145000"/>
                    </a:schemeClr>
                  </a:gs>
                  <a:gs pos="73000">
                    <a:schemeClr val="accent1">
                      <a:tint val="73000"/>
                      <a:satMod val="145000"/>
                    </a:schemeClr>
                  </a:gs>
                  <a:gs pos="100000">
                    <a:schemeClr val="accent1">
                      <a:tint val="83000"/>
                      <a:satMod val="143000"/>
                    </a:schemeClr>
                  </a:gs>
                </a:gsLst>
                <a:lin ang="4800000" scaled="1"/>
              </a:gradFill>
              <a:effectLst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683568" y="2996952"/>
            <a:ext cx="2232248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MENŠENEC</a:t>
            </a:r>
            <a:endParaRPr lang="cs-CZ" sz="2400" b="1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3563888" y="2996952"/>
            <a:ext cx="2232248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MENŠITEL</a:t>
            </a:r>
            <a:endParaRPr lang="cs-CZ" sz="2400" b="1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6372200" y="2996952"/>
            <a:ext cx="2232248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ROZDÍL</a:t>
            </a:r>
            <a:endParaRPr lang="cs-CZ" sz="2400" b="1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3059832" y="3068960"/>
            <a:ext cx="3600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-</a:t>
            </a:r>
            <a:endParaRPr lang="cs-CZ" sz="2800" dirty="0"/>
          </a:p>
        </p:txBody>
      </p:sp>
      <p:sp>
        <p:nvSpPr>
          <p:cNvPr id="9" name="TextovéPole 8"/>
          <p:cNvSpPr txBox="1"/>
          <p:nvPr/>
        </p:nvSpPr>
        <p:spPr>
          <a:xfrm>
            <a:off x="5868144" y="3068960"/>
            <a:ext cx="3600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=</a:t>
            </a:r>
            <a:endParaRPr lang="cs-CZ" sz="2800" dirty="0"/>
          </a:p>
        </p:txBody>
      </p:sp>
      <p:sp>
        <p:nvSpPr>
          <p:cNvPr id="10" name="TextovéPole 9"/>
          <p:cNvSpPr txBox="1"/>
          <p:nvPr/>
        </p:nvSpPr>
        <p:spPr>
          <a:xfrm>
            <a:off x="1475656" y="4293096"/>
            <a:ext cx="69847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Arial" pitchFamily="34" charset="0"/>
                <a:cs typeface="Arial" pitchFamily="34" charset="0"/>
              </a:rPr>
              <a:t>90	        -		36 		=	54</a:t>
            </a:r>
            <a:endParaRPr lang="cs-CZ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Šipka nahoru 10"/>
          <p:cNvSpPr/>
          <p:nvPr/>
        </p:nvSpPr>
        <p:spPr>
          <a:xfrm>
            <a:off x="1403648" y="4869160"/>
            <a:ext cx="576064" cy="108012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Šipka nahoru 11"/>
          <p:cNvSpPr/>
          <p:nvPr/>
        </p:nvSpPr>
        <p:spPr>
          <a:xfrm>
            <a:off x="6948264" y="4869160"/>
            <a:ext cx="576064" cy="108012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Šipka nahoru 12"/>
          <p:cNvSpPr/>
          <p:nvPr/>
        </p:nvSpPr>
        <p:spPr>
          <a:xfrm>
            <a:off x="4139952" y="4869160"/>
            <a:ext cx="576064" cy="108012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30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150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3000" tmFilter="0, 0; .2, .5; .8, .5; 1, 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" dur="1500" autoRev="1" fill="hold"/>
                                        <p:tgtEl>
                                          <p:spTgt spid="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3000"/>
                            </p:stCondLst>
                            <p:childTnLst>
                              <p:par>
                                <p:cTn id="12" presetID="2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30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" dur="150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3000" tmFilter="0, 0; .2, .5; .8, .5; 1, 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1500" autoRev="1" fill="hold"/>
                                        <p:tgtEl>
                                          <p:spTgt spid="1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6000"/>
                            </p:stCondLst>
                            <p:childTnLst>
                              <p:par>
                                <p:cTn id="19" presetID="2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30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1" dur="150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2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3000" tmFilter="0, 0; .2, .5; .8, .5; 1, 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4" dur="1500" autoRev="1" fill="hold"/>
                                        <p:tgtEl>
                                          <p:spTgt spid="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11" grpId="0" animBg="1"/>
      <p:bldP spid="12" grpId="0" animBg="1"/>
      <p:bldP spid="1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683568" y="1412776"/>
          <a:ext cx="8124055" cy="27363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4811"/>
                <a:gridCol w="1624811"/>
                <a:gridCol w="1624811"/>
                <a:gridCol w="1624811"/>
                <a:gridCol w="1624811"/>
              </a:tblGrid>
              <a:tr h="864096">
                <a:tc>
                  <a:txBody>
                    <a:bodyPr/>
                    <a:lstStyle/>
                    <a:p>
                      <a:r>
                        <a:rPr lang="cs-CZ" sz="24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Menšenec</a:t>
                      </a:r>
                      <a:endParaRPr lang="cs-CZ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24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540</a:t>
                      </a:r>
                      <a:endParaRPr lang="cs-CZ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cs-CZ" sz="24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19</a:t>
                      </a:r>
                      <a:r>
                        <a:rPr lang="cs-CZ" sz="24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000</a:t>
                      </a:r>
                      <a:endParaRPr lang="cs-CZ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cs-CZ" sz="24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6 040</a:t>
                      </a:r>
                      <a:endParaRPr lang="cs-CZ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cs-CZ" sz="24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5 000</a:t>
                      </a:r>
                      <a:endParaRPr lang="cs-CZ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anchorCtr="1"/>
                </a:tc>
              </a:tr>
              <a:tr h="936104"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latin typeface="Arial" pitchFamily="34" charset="0"/>
                          <a:cs typeface="Arial" pitchFamily="34" charset="0"/>
                        </a:rPr>
                        <a:t>Menšitel</a:t>
                      </a:r>
                      <a:endParaRPr lang="cs-CZ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latin typeface="Arial" pitchFamily="34" charset="0"/>
                          <a:cs typeface="Arial" pitchFamily="34" charset="0"/>
                        </a:rPr>
                        <a:t>260</a:t>
                      </a:r>
                      <a:endParaRPr lang="cs-CZ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latin typeface="Arial" pitchFamily="34" charset="0"/>
                          <a:cs typeface="Arial" pitchFamily="34" charset="0"/>
                        </a:rPr>
                        <a:t>3 800</a:t>
                      </a:r>
                      <a:endParaRPr lang="cs-CZ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latin typeface="Arial" pitchFamily="34" charset="0"/>
                          <a:cs typeface="Arial" pitchFamily="34" charset="0"/>
                        </a:rPr>
                        <a:t>320</a:t>
                      </a:r>
                      <a:endParaRPr lang="cs-CZ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latin typeface="Arial" pitchFamily="34" charset="0"/>
                          <a:cs typeface="Arial" pitchFamily="34" charset="0"/>
                        </a:rPr>
                        <a:t>2 080</a:t>
                      </a:r>
                      <a:endParaRPr lang="cs-CZ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anchorCtr="1"/>
                </a:tc>
              </a:tr>
              <a:tr h="936104"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latin typeface="Arial" pitchFamily="34" charset="0"/>
                          <a:cs typeface="Arial" pitchFamily="34" charset="0"/>
                        </a:rPr>
                        <a:t>Rozdíl</a:t>
                      </a:r>
                      <a:endParaRPr lang="cs-CZ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280</a:t>
                      </a:r>
                      <a:endParaRPr lang="cs-CZ" sz="2400" dirty="0">
                        <a:solidFill>
                          <a:schemeClr val="accent4">
                            <a:lumMod val="7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15 200</a:t>
                      </a:r>
                      <a:endParaRPr lang="cs-CZ" sz="2400" dirty="0">
                        <a:solidFill>
                          <a:schemeClr val="accent4">
                            <a:lumMod val="7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5 720</a:t>
                      </a:r>
                      <a:endParaRPr lang="cs-CZ" sz="2400" dirty="0">
                        <a:solidFill>
                          <a:schemeClr val="accent4">
                            <a:lumMod val="7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2 920</a:t>
                      </a:r>
                      <a:endParaRPr lang="cs-CZ" sz="2400" dirty="0">
                        <a:solidFill>
                          <a:schemeClr val="accent4">
                            <a:lumMod val="7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anchorCtr="1"/>
                </a:tc>
              </a:tr>
            </a:tbl>
          </a:graphicData>
        </a:graphic>
      </p:graphicFrame>
      <p:sp>
        <p:nvSpPr>
          <p:cNvPr id="5" name="Obdélník 4"/>
          <p:cNvSpPr/>
          <p:nvPr/>
        </p:nvSpPr>
        <p:spPr>
          <a:xfrm>
            <a:off x="2339752" y="3212976"/>
            <a:ext cx="6480720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395536" y="404664"/>
            <a:ext cx="1080120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6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  <a:endParaRPr lang="cs-CZ" sz="6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1547664" y="404664"/>
            <a:ext cx="7344816" cy="72008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Vypočítej:</a:t>
            </a:r>
            <a:endParaRPr lang="cs-CZ" sz="2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395536" y="4293096"/>
            <a:ext cx="1080120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7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!</a:t>
            </a:r>
            <a:endParaRPr lang="cs-CZ" sz="7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1547664" y="4293096"/>
            <a:ext cx="7272808" cy="100811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Při písemném odčítání zapisuj pečlivě jednotky</a:t>
            </a:r>
          </a:p>
          <a:p>
            <a:pPr algn="ctr"/>
            <a:r>
              <a:rPr lang="cs-CZ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pod jednotky, desítky pod desítky …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3347864" y="5445224"/>
            <a:ext cx="252028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latin typeface="Arial" pitchFamily="34" charset="0"/>
                <a:cs typeface="Arial" pitchFamily="34" charset="0"/>
              </a:rPr>
              <a:t>  263 180 </a:t>
            </a:r>
          </a:p>
          <a:p>
            <a:pPr algn="ctr">
              <a:buFontTx/>
              <a:buChar char="-"/>
            </a:pPr>
            <a:r>
              <a:rPr lang="cs-CZ" sz="2800" dirty="0" smtClean="0">
                <a:latin typeface="Arial" pitchFamily="34" charset="0"/>
                <a:cs typeface="Arial" pitchFamily="34" charset="0"/>
              </a:rPr>
              <a:t>   79 519</a:t>
            </a:r>
          </a:p>
          <a:p>
            <a:pPr algn="ctr"/>
            <a:r>
              <a:rPr lang="cs-CZ" sz="2800" dirty="0" smtClean="0">
                <a:latin typeface="Arial" pitchFamily="34" charset="0"/>
                <a:cs typeface="Arial" pitchFamily="34" charset="0"/>
              </a:rPr>
              <a:t>  183 661</a:t>
            </a:r>
          </a:p>
          <a:p>
            <a:pPr algn="ctr"/>
            <a:endParaRPr lang="cs-CZ" sz="2800" dirty="0" smtClean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2" name="Přímá spojovací čára 11"/>
          <p:cNvCxnSpPr/>
          <p:nvPr/>
        </p:nvCxnSpPr>
        <p:spPr>
          <a:xfrm>
            <a:off x="3851920" y="6309320"/>
            <a:ext cx="1656184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2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2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467544" y="476672"/>
            <a:ext cx="1080120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6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  <a:endParaRPr lang="cs-CZ" sz="6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1619672" y="476672"/>
            <a:ext cx="7344816" cy="100811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Zapiš pod sebe a vypočítej. Nezapomeň</a:t>
            </a:r>
          </a:p>
          <a:p>
            <a:pPr algn="ctr"/>
            <a:r>
              <a:rPr lang="cs-CZ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na zkoušku.</a:t>
            </a:r>
            <a:endParaRPr lang="cs-CZ" sz="2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467544" y="1988840"/>
            <a:ext cx="8496944" cy="25202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000" dirty="0" smtClean="0">
                <a:solidFill>
                  <a:schemeClr val="tx1"/>
                </a:solidFill>
              </a:rPr>
              <a:t>  </a:t>
            </a:r>
          </a:p>
          <a:p>
            <a:endParaRPr lang="cs-CZ" sz="2000" dirty="0" smtClean="0">
              <a:solidFill>
                <a:schemeClr val="tx1"/>
              </a:solidFill>
            </a:endParaRPr>
          </a:p>
          <a:p>
            <a:r>
              <a:rPr lang="cs-CZ" sz="2000" dirty="0" smtClean="0">
                <a:solidFill>
                  <a:schemeClr val="tx1"/>
                </a:solidFill>
              </a:rPr>
              <a:t>  </a:t>
            </a:r>
          </a:p>
          <a:p>
            <a:r>
              <a:rPr lang="cs-CZ" sz="2000" dirty="0" smtClean="0">
                <a:solidFill>
                  <a:schemeClr val="tx1"/>
                </a:solidFill>
              </a:rPr>
              <a:t>  </a:t>
            </a:r>
          </a:p>
          <a:p>
            <a:r>
              <a:rPr lang="cs-CZ" sz="2000" dirty="0" smtClean="0">
                <a:solidFill>
                  <a:schemeClr val="tx1"/>
                </a:solidFill>
              </a:rPr>
              <a:t>  </a:t>
            </a:r>
            <a:r>
              <a:rPr lang="cs-CZ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15 082 – 6 849</a:t>
            </a:r>
          </a:p>
          <a:p>
            <a:endParaRPr lang="cs-CZ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cs-CZ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159 939 – 3 067</a:t>
            </a:r>
          </a:p>
          <a:p>
            <a:endParaRPr lang="cs-CZ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cs-CZ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24 873 – 12 473</a:t>
            </a:r>
          </a:p>
          <a:p>
            <a:endParaRPr lang="cs-CZ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cs-CZ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3 840 – 600</a:t>
            </a:r>
          </a:p>
          <a:p>
            <a:endParaRPr lang="cs-CZ" sz="2000" dirty="0" smtClean="0">
              <a:solidFill>
                <a:schemeClr val="tx1"/>
              </a:solidFill>
            </a:endParaRPr>
          </a:p>
          <a:p>
            <a:endParaRPr lang="cs-CZ" sz="2000" dirty="0" smtClean="0">
              <a:solidFill>
                <a:schemeClr val="tx1"/>
              </a:solidFill>
            </a:endParaRPr>
          </a:p>
          <a:p>
            <a:endParaRPr lang="cs-CZ" sz="2000" dirty="0">
              <a:solidFill>
                <a:schemeClr val="tx1"/>
              </a:solidFill>
            </a:endParaRPr>
          </a:p>
          <a:p>
            <a:r>
              <a:rPr lang="cs-CZ" sz="2000" dirty="0" smtClean="0">
                <a:solidFill>
                  <a:schemeClr val="tx1"/>
                </a:solidFill>
              </a:rPr>
              <a:t>  </a:t>
            </a:r>
            <a:endParaRPr lang="cs-CZ" sz="2000" dirty="0">
              <a:solidFill>
                <a:schemeClr val="tx1"/>
              </a:solidFill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467544" y="4869160"/>
            <a:ext cx="8496944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000" dirty="0" smtClean="0">
                <a:solidFill>
                  <a:schemeClr val="tx1"/>
                </a:solidFill>
              </a:rPr>
              <a:t>  </a:t>
            </a:r>
          </a:p>
          <a:p>
            <a:endParaRPr lang="cs-CZ" sz="2000" dirty="0" smtClean="0">
              <a:solidFill>
                <a:schemeClr val="tx1"/>
              </a:solidFill>
            </a:endParaRPr>
          </a:p>
          <a:p>
            <a:r>
              <a:rPr lang="cs-CZ" sz="2000" dirty="0" smtClean="0">
                <a:solidFill>
                  <a:schemeClr val="tx1"/>
                </a:solidFill>
              </a:rPr>
              <a:t>  </a:t>
            </a:r>
          </a:p>
          <a:p>
            <a:r>
              <a:rPr lang="cs-CZ" sz="2000" dirty="0" smtClean="0">
                <a:solidFill>
                  <a:schemeClr val="tx1"/>
                </a:solidFill>
              </a:rPr>
              <a:t>  </a:t>
            </a:r>
          </a:p>
          <a:p>
            <a:r>
              <a:rPr lang="cs-CZ" sz="2000" dirty="0" smtClean="0">
                <a:solidFill>
                  <a:schemeClr val="tx1"/>
                </a:solidFill>
              </a:rPr>
              <a:t>  </a:t>
            </a:r>
          </a:p>
          <a:p>
            <a:r>
              <a:rPr lang="cs-CZ" sz="2000" dirty="0" smtClean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8 233, 156 872, 12 400, 3 240</a:t>
            </a:r>
          </a:p>
          <a:p>
            <a:endParaRPr lang="cs-CZ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cs-CZ" sz="2000" dirty="0" smtClean="0">
              <a:solidFill>
                <a:schemeClr val="tx1"/>
              </a:solidFill>
            </a:endParaRPr>
          </a:p>
          <a:p>
            <a:endParaRPr lang="cs-CZ" sz="2000" dirty="0" smtClean="0">
              <a:solidFill>
                <a:schemeClr val="tx1"/>
              </a:solidFill>
            </a:endParaRPr>
          </a:p>
          <a:p>
            <a:endParaRPr lang="cs-CZ" sz="2000" dirty="0">
              <a:solidFill>
                <a:schemeClr val="tx1"/>
              </a:solidFill>
            </a:endParaRPr>
          </a:p>
          <a:p>
            <a:r>
              <a:rPr lang="cs-CZ" sz="2000" dirty="0" smtClean="0">
                <a:solidFill>
                  <a:schemeClr val="tx1"/>
                </a:solidFill>
              </a:rPr>
              <a:t>  </a:t>
            </a:r>
            <a:endParaRPr lang="cs-CZ" sz="2000" dirty="0">
              <a:solidFill>
                <a:schemeClr val="tx1"/>
              </a:solidFill>
            </a:endParaRPr>
          </a:p>
        </p:txBody>
      </p:sp>
      <p:sp>
        <p:nvSpPr>
          <p:cNvPr id="12" name="Obdélník 11"/>
          <p:cNvSpPr/>
          <p:nvPr/>
        </p:nvSpPr>
        <p:spPr>
          <a:xfrm>
            <a:off x="467544" y="4869160"/>
            <a:ext cx="8496944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2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2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539552" y="260648"/>
            <a:ext cx="82296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4100" b="1" i="0" u="none" strike="noStrike" kern="1200" cap="none" spc="0" normalizeH="0" baseline="0" noProof="0" dirty="0" smtClean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Procvičuj sčítání a odčítání</a:t>
            </a:r>
            <a:endParaRPr kumimoji="0" lang="cs-CZ" sz="4100" b="1" i="0" u="none" strike="noStrike" kern="1200" cap="none" spc="0" normalizeH="0" baseline="0" noProof="0" dirty="0">
              <a:ln w="6350">
                <a:noFill/>
              </a:ln>
              <a:gradFill>
                <a:gsLst>
                  <a:gs pos="0">
                    <a:schemeClr val="accent1">
                      <a:tint val="73000"/>
                      <a:satMod val="145000"/>
                    </a:schemeClr>
                  </a:gs>
                  <a:gs pos="73000">
                    <a:schemeClr val="accent1">
                      <a:tint val="73000"/>
                      <a:satMod val="145000"/>
                    </a:schemeClr>
                  </a:gs>
                  <a:gs pos="100000">
                    <a:schemeClr val="accent1">
                      <a:tint val="83000"/>
                      <a:satMod val="143000"/>
                    </a:schemeClr>
                  </a:gs>
                </a:gsLst>
                <a:lin ang="4800000" scaled="1"/>
              </a:gradFill>
              <a:effectLst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467544" y="1196752"/>
            <a:ext cx="1080120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6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  <a:endParaRPr lang="cs-CZ" sz="6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1619672" y="1196752"/>
            <a:ext cx="7344816" cy="100811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Vypočítej prvního ze dvou sčítanců, je-li součet 560 a druhý sčítanec 350.</a:t>
            </a:r>
            <a:endParaRPr lang="cs-CZ" sz="2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467544" y="2420888"/>
            <a:ext cx="8496944" cy="28803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000" dirty="0" smtClean="0">
                <a:solidFill>
                  <a:schemeClr val="tx1"/>
                </a:solidFill>
              </a:rPr>
              <a:t>  </a:t>
            </a:r>
          </a:p>
          <a:p>
            <a:endParaRPr lang="cs-CZ" sz="2000" dirty="0" smtClean="0">
              <a:solidFill>
                <a:schemeClr val="tx1"/>
              </a:solidFill>
            </a:endParaRPr>
          </a:p>
          <a:p>
            <a:r>
              <a:rPr lang="cs-CZ" sz="2000" dirty="0" smtClean="0">
                <a:solidFill>
                  <a:schemeClr val="tx1"/>
                </a:solidFill>
              </a:rPr>
              <a:t>  </a:t>
            </a:r>
          </a:p>
          <a:p>
            <a:r>
              <a:rPr lang="cs-CZ" sz="2000" dirty="0" smtClean="0">
                <a:solidFill>
                  <a:schemeClr val="tx1"/>
                </a:solidFill>
              </a:rPr>
              <a:t>  </a:t>
            </a:r>
          </a:p>
          <a:p>
            <a:pPr algn="ctr"/>
            <a:r>
              <a:rPr lang="cs-CZ" sz="2000" dirty="0" smtClean="0">
                <a:solidFill>
                  <a:schemeClr val="tx1"/>
                </a:solidFill>
              </a:rPr>
              <a:t>       </a:t>
            </a:r>
            <a:r>
              <a:rPr lang="cs-CZ" sz="2000" dirty="0" smtClean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sčítanec + </a:t>
            </a:r>
            <a:r>
              <a:rPr lang="cs-CZ" sz="2000" dirty="0" err="1" smtClean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sčítanec</a:t>
            </a:r>
            <a:r>
              <a:rPr lang="cs-CZ" sz="2000" dirty="0" smtClean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 = součet </a:t>
            </a:r>
          </a:p>
          <a:p>
            <a:pPr algn="ctr"/>
            <a:endParaRPr lang="cs-CZ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cs-CZ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x      +     350      = 560</a:t>
            </a:r>
          </a:p>
          <a:p>
            <a:pPr algn="ctr"/>
            <a:endParaRPr lang="cs-CZ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cs-CZ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                       x       = 560 - 350 </a:t>
            </a:r>
          </a:p>
          <a:p>
            <a:pPr algn="ctr"/>
            <a:r>
              <a:rPr lang="cs-CZ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              </a:t>
            </a:r>
          </a:p>
          <a:p>
            <a:pPr algn="ctr"/>
            <a:r>
              <a:rPr lang="cs-CZ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              x       = </a:t>
            </a:r>
            <a:r>
              <a:rPr lang="cs-CZ" sz="2000" u="dbl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210</a:t>
            </a:r>
          </a:p>
          <a:p>
            <a:pPr algn="ctr"/>
            <a:endParaRPr lang="cs-CZ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cs-CZ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Zkouška : 210 + 350 = 560</a:t>
            </a:r>
          </a:p>
          <a:p>
            <a:endParaRPr lang="cs-CZ" sz="2000" dirty="0" smtClean="0">
              <a:solidFill>
                <a:schemeClr val="tx1"/>
              </a:solidFill>
            </a:endParaRPr>
          </a:p>
          <a:p>
            <a:endParaRPr lang="cs-CZ" sz="2000" dirty="0" smtClean="0">
              <a:solidFill>
                <a:schemeClr val="tx1"/>
              </a:solidFill>
            </a:endParaRPr>
          </a:p>
          <a:p>
            <a:endParaRPr lang="cs-CZ" sz="2000" dirty="0">
              <a:solidFill>
                <a:schemeClr val="tx1"/>
              </a:solidFill>
            </a:endParaRPr>
          </a:p>
          <a:p>
            <a:r>
              <a:rPr lang="cs-CZ" sz="2000" dirty="0" smtClean="0">
                <a:solidFill>
                  <a:schemeClr val="tx1"/>
                </a:solidFill>
              </a:rPr>
              <a:t>  </a:t>
            </a:r>
            <a:endParaRPr lang="cs-CZ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0648"/>
            <a:ext cx="1080120" cy="11521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6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  <a:endParaRPr lang="cs-CZ" sz="6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1403648" y="260648"/>
            <a:ext cx="7344816" cy="11521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Vypočítej prvního ze tří sčítanců, je-li součet 6 600, druhý sčítanec je 600 a třetí je 1600.</a:t>
            </a:r>
          </a:p>
        </p:txBody>
      </p:sp>
      <p:sp>
        <p:nvSpPr>
          <p:cNvPr id="4" name="Obdélník 3"/>
          <p:cNvSpPr/>
          <p:nvPr/>
        </p:nvSpPr>
        <p:spPr>
          <a:xfrm>
            <a:off x="251520" y="1556792"/>
            <a:ext cx="8496944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000" dirty="0" smtClean="0">
                <a:solidFill>
                  <a:schemeClr val="tx1"/>
                </a:solidFill>
              </a:rPr>
              <a:t>  </a:t>
            </a:r>
          </a:p>
          <a:p>
            <a:endParaRPr lang="cs-CZ" sz="2000" dirty="0" smtClean="0">
              <a:solidFill>
                <a:schemeClr val="tx1"/>
              </a:solidFill>
            </a:endParaRPr>
          </a:p>
          <a:p>
            <a:r>
              <a:rPr lang="cs-CZ" sz="2000" dirty="0" smtClean="0">
                <a:solidFill>
                  <a:schemeClr val="tx1"/>
                </a:solidFill>
              </a:rPr>
              <a:t>  </a:t>
            </a:r>
          </a:p>
          <a:p>
            <a:r>
              <a:rPr lang="cs-CZ" sz="2000" dirty="0" smtClean="0">
                <a:solidFill>
                  <a:schemeClr val="tx1"/>
                </a:solidFill>
              </a:rPr>
              <a:t>  </a:t>
            </a:r>
          </a:p>
          <a:p>
            <a:r>
              <a:rPr lang="cs-CZ" sz="2000" dirty="0" smtClean="0">
                <a:solidFill>
                  <a:schemeClr val="tx1"/>
                </a:solidFill>
              </a:rPr>
              <a:t>  </a:t>
            </a:r>
          </a:p>
          <a:p>
            <a:pPr algn="ctr"/>
            <a:r>
              <a:rPr lang="cs-CZ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4 400</a:t>
            </a:r>
          </a:p>
          <a:p>
            <a:endParaRPr lang="cs-CZ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cs-CZ" sz="2000" dirty="0" smtClean="0">
              <a:solidFill>
                <a:schemeClr val="tx1"/>
              </a:solidFill>
            </a:endParaRPr>
          </a:p>
          <a:p>
            <a:endParaRPr lang="cs-CZ" sz="2000" dirty="0" smtClean="0">
              <a:solidFill>
                <a:schemeClr val="tx1"/>
              </a:solidFill>
            </a:endParaRPr>
          </a:p>
          <a:p>
            <a:endParaRPr lang="cs-CZ" sz="2000" dirty="0">
              <a:solidFill>
                <a:schemeClr val="tx1"/>
              </a:solidFill>
            </a:endParaRPr>
          </a:p>
          <a:p>
            <a:r>
              <a:rPr lang="cs-CZ" sz="2000" dirty="0" smtClean="0">
                <a:solidFill>
                  <a:schemeClr val="tx1"/>
                </a:solidFill>
              </a:rPr>
              <a:t>  </a:t>
            </a:r>
            <a:endParaRPr lang="cs-CZ" sz="2000" dirty="0">
              <a:solidFill>
                <a:schemeClr val="tx1"/>
              </a:solidFill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251520" y="1556792"/>
            <a:ext cx="8496944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/>
          <p:cNvSpPr/>
          <p:nvPr/>
        </p:nvSpPr>
        <p:spPr>
          <a:xfrm>
            <a:off x="251520" y="2348880"/>
            <a:ext cx="1080120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6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  <a:endParaRPr lang="cs-CZ" sz="6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1403648" y="2348880"/>
            <a:ext cx="7344816" cy="100811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Vypočítej menšence, je-li rozdíl 96 a menšitel je 59.</a:t>
            </a:r>
            <a:endParaRPr lang="cs-CZ" sz="2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251520" y="3573016"/>
            <a:ext cx="8496944" cy="28803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000" dirty="0" smtClean="0">
                <a:solidFill>
                  <a:schemeClr val="tx1"/>
                </a:solidFill>
              </a:rPr>
              <a:t>  </a:t>
            </a:r>
          </a:p>
          <a:p>
            <a:endParaRPr lang="cs-CZ" sz="2000" dirty="0" smtClean="0">
              <a:solidFill>
                <a:schemeClr val="tx1"/>
              </a:solidFill>
            </a:endParaRPr>
          </a:p>
          <a:p>
            <a:r>
              <a:rPr lang="cs-CZ" sz="2000" dirty="0" smtClean="0">
                <a:solidFill>
                  <a:schemeClr val="tx1"/>
                </a:solidFill>
              </a:rPr>
              <a:t>  </a:t>
            </a:r>
          </a:p>
          <a:p>
            <a:r>
              <a:rPr lang="cs-CZ" sz="2000" dirty="0" smtClean="0">
                <a:solidFill>
                  <a:schemeClr val="tx1"/>
                </a:solidFill>
              </a:rPr>
              <a:t>  </a:t>
            </a:r>
          </a:p>
          <a:p>
            <a:pPr algn="ctr"/>
            <a:r>
              <a:rPr lang="cs-CZ" sz="2000" dirty="0" smtClean="0">
                <a:solidFill>
                  <a:schemeClr val="tx1"/>
                </a:solidFill>
              </a:rPr>
              <a:t>       </a:t>
            </a:r>
            <a:r>
              <a:rPr lang="cs-CZ" sz="2000" dirty="0" smtClean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menšenec - menšitel = rozdíl </a:t>
            </a:r>
          </a:p>
          <a:p>
            <a:pPr algn="ctr"/>
            <a:endParaRPr lang="cs-CZ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cs-CZ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x       -     59       = 96</a:t>
            </a:r>
          </a:p>
          <a:p>
            <a:pPr algn="ctr"/>
            <a:endParaRPr lang="cs-CZ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cs-CZ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                       x      = 96 + 59 </a:t>
            </a:r>
          </a:p>
          <a:p>
            <a:pPr algn="ctr"/>
            <a:r>
              <a:rPr lang="cs-CZ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              </a:t>
            </a:r>
          </a:p>
          <a:p>
            <a:pPr algn="ctr"/>
            <a:r>
              <a:rPr lang="cs-CZ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                x      = </a:t>
            </a:r>
            <a:r>
              <a:rPr lang="cs-CZ" sz="2000" u="dbl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155</a:t>
            </a:r>
          </a:p>
          <a:p>
            <a:pPr algn="ctr"/>
            <a:endParaRPr lang="cs-CZ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cs-CZ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Zkouška : 155 - 59 = 96</a:t>
            </a:r>
          </a:p>
          <a:p>
            <a:endParaRPr lang="cs-CZ" sz="2000" dirty="0" smtClean="0">
              <a:solidFill>
                <a:schemeClr val="tx1"/>
              </a:solidFill>
            </a:endParaRPr>
          </a:p>
          <a:p>
            <a:endParaRPr lang="cs-CZ" sz="2000" dirty="0" smtClean="0">
              <a:solidFill>
                <a:schemeClr val="tx1"/>
              </a:solidFill>
            </a:endParaRPr>
          </a:p>
          <a:p>
            <a:endParaRPr lang="cs-CZ" sz="2000" dirty="0">
              <a:solidFill>
                <a:schemeClr val="tx1"/>
              </a:solidFill>
            </a:endParaRPr>
          </a:p>
          <a:p>
            <a:r>
              <a:rPr lang="cs-CZ" sz="2000" dirty="0" smtClean="0">
                <a:solidFill>
                  <a:schemeClr val="tx1"/>
                </a:solidFill>
              </a:rPr>
              <a:t>  </a:t>
            </a:r>
            <a:endParaRPr lang="cs-CZ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2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2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23528" y="1268760"/>
            <a:ext cx="1080120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6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  <a:endParaRPr lang="cs-CZ" sz="6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1475656" y="1268760"/>
            <a:ext cx="7344816" cy="100811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Vypočítej menšitele, je-li menšenec 900 a rozdíl je 500.</a:t>
            </a:r>
            <a:endParaRPr lang="cs-CZ" sz="2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323528" y="2492896"/>
            <a:ext cx="8496944" cy="28803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000" dirty="0" smtClean="0">
                <a:solidFill>
                  <a:schemeClr val="tx1"/>
                </a:solidFill>
              </a:rPr>
              <a:t>  </a:t>
            </a:r>
          </a:p>
          <a:p>
            <a:endParaRPr lang="cs-CZ" sz="2000" dirty="0" smtClean="0">
              <a:solidFill>
                <a:schemeClr val="tx1"/>
              </a:solidFill>
            </a:endParaRPr>
          </a:p>
          <a:p>
            <a:r>
              <a:rPr lang="cs-CZ" sz="2000" dirty="0" smtClean="0">
                <a:solidFill>
                  <a:schemeClr val="tx1"/>
                </a:solidFill>
              </a:rPr>
              <a:t>  </a:t>
            </a:r>
          </a:p>
          <a:p>
            <a:r>
              <a:rPr lang="cs-CZ" sz="2000" dirty="0" smtClean="0">
                <a:solidFill>
                  <a:schemeClr val="tx1"/>
                </a:solidFill>
              </a:rPr>
              <a:t>  </a:t>
            </a:r>
          </a:p>
          <a:p>
            <a:pPr algn="ctr"/>
            <a:r>
              <a:rPr lang="cs-CZ" sz="2000" dirty="0" smtClean="0">
                <a:solidFill>
                  <a:schemeClr val="tx1"/>
                </a:solidFill>
              </a:rPr>
              <a:t>       </a:t>
            </a:r>
            <a:r>
              <a:rPr lang="cs-CZ" sz="2000" dirty="0" smtClean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menšenec - menšitel = rozdíl </a:t>
            </a:r>
          </a:p>
          <a:p>
            <a:pPr algn="ctr"/>
            <a:endParaRPr lang="cs-CZ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cs-CZ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900       -     x       = 500</a:t>
            </a:r>
          </a:p>
          <a:p>
            <a:pPr algn="ctr"/>
            <a:endParaRPr lang="cs-CZ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cs-CZ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                         x       = 900 - 500 </a:t>
            </a:r>
          </a:p>
          <a:p>
            <a:pPr algn="ctr"/>
            <a:r>
              <a:rPr lang="cs-CZ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              </a:t>
            </a:r>
          </a:p>
          <a:p>
            <a:pPr algn="ctr"/>
            <a:r>
              <a:rPr lang="cs-CZ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                x      = </a:t>
            </a:r>
            <a:r>
              <a:rPr lang="cs-CZ" sz="2000" u="dbl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400</a:t>
            </a:r>
          </a:p>
          <a:p>
            <a:pPr algn="ctr"/>
            <a:endParaRPr lang="cs-CZ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cs-CZ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Zkouška : 900 - 400 = 500</a:t>
            </a:r>
          </a:p>
          <a:p>
            <a:endParaRPr lang="cs-CZ" sz="2000" dirty="0" smtClean="0">
              <a:solidFill>
                <a:schemeClr val="tx1"/>
              </a:solidFill>
            </a:endParaRPr>
          </a:p>
          <a:p>
            <a:endParaRPr lang="cs-CZ" sz="2000" dirty="0" smtClean="0">
              <a:solidFill>
                <a:schemeClr val="tx1"/>
              </a:solidFill>
            </a:endParaRPr>
          </a:p>
          <a:p>
            <a:endParaRPr lang="cs-CZ" sz="2000" dirty="0">
              <a:solidFill>
                <a:schemeClr val="tx1"/>
              </a:solidFill>
            </a:endParaRPr>
          </a:p>
          <a:p>
            <a:r>
              <a:rPr lang="cs-CZ" sz="2000" dirty="0" smtClean="0">
                <a:solidFill>
                  <a:schemeClr val="tx1"/>
                </a:solidFill>
              </a:rPr>
              <a:t>  </a:t>
            </a:r>
            <a:endParaRPr lang="cs-CZ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23528" y="980728"/>
            <a:ext cx="1080120" cy="11521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6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  <a:endParaRPr lang="cs-CZ" sz="6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1475656" y="980728"/>
            <a:ext cx="7344816" cy="11521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Vypočítej menšence, je-li rozdíl 3 950 a menšitel je 619.</a:t>
            </a:r>
          </a:p>
        </p:txBody>
      </p:sp>
      <p:sp>
        <p:nvSpPr>
          <p:cNvPr id="4" name="Obdélník 3"/>
          <p:cNvSpPr/>
          <p:nvPr/>
        </p:nvSpPr>
        <p:spPr>
          <a:xfrm>
            <a:off x="323528" y="2276872"/>
            <a:ext cx="8496944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000" dirty="0" smtClean="0">
                <a:solidFill>
                  <a:schemeClr val="tx1"/>
                </a:solidFill>
              </a:rPr>
              <a:t>  </a:t>
            </a:r>
          </a:p>
          <a:p>
            <a:endParaRPr lang="cs-CZ" sz="2000" dirty="0" smtClean="0">
              <a:solidFill>
                <a:schemeClr val="tx1"/>
              </a:solidFill>
            </a:endParaRPr>
          </a:p>
          <a:p>
            <a:r>
              <a:rPr lang="cs-CZ" sz="2000" dirty="0" smtClean="0">
                <a:solidFill>
                  <a:schemeClr val="tx1"/>
                </a:solidFill>
              </a:rPr>
              <a:t>  </a:t>
            </a:r>
          </a:p>
          <a:p>
            <a:r>
              <a:rPr lang="cs-CZ" sz="2000" dirty="0" smtClean="0">
                <a:solidFill>
                  <a:schemeClr val="tx1"/>
                </a:solidFill>
              </a:rPr>
              <a:t>  </a:t>
            </a:r>
          </a:p>
          <a:p>
            <a:r>
              <a:rPr lang="cs-CZ" sz="2000" dirty="0" smtClean="0">
                <a:solidFill>
                  <a:schemeClr val="tx1"/>
                </a:solidFill>
              </a:rPr>
              <a:t>  </a:t>
            </a:r>
          </a:p>
          <a:p>
            <a:pPr algn="ctr"/>
            <a:r>
              <a:rPr lang="cs-CZ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4 569</a:t>
            </a:r>
          </a:p>
          <a:p>
            <a:endParaRPr lang="cs-CZ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cs-CZ" sz="2000" dirty="0" smtClean="0">
              <a:solidFill>
                <a:schemeClr val="tx1"/>
              </a:solidFill>
            </a:endParaRPr>
          </a:p>
          <a:p>
            <a:endParaRPr lang="cs-CZ" sz="2000" dirty="0" smtClean="0">
              <a:solidFill>
                <a:schemeClr val="tx1"/>
              </a:solidFill>
            </a:endParaRPr>
          </a:p>
          <a:p>
            <a:endParaRPr lang="cs-CZ" sz="2000" dirty="0">
              <a:solidFill>
                <a:schemeClr val="tx1"/>
              </a:solidFill>
            </a:endParaRPr>
          </a:p>
          <a:p>
            <a:r>
              <a:rPr lang="cs-CZ" sz="2000" dirty="0" smtClean="0">
                <a:solidFill>
                  <a:schemeClr val="tx1"/>
                </a:solidFill>
              </a:rPr>
              <a:t>  </a:t>
            </a:r>
            <a:endParaRPr lang="cs-CZ" sz="2000" dirty="0">
              <a:solidFill>
                <a:schemeClr val="tx1"/>
              </a:solidFill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323528" y="2276872"/>
            <a:ext cx="8496944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323528" y="3645024"/>
            <a:ext cx="1080120" cy="11521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6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  <a:endParaRPr lang="cs-CZ" sz="6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1475656" y="3645024"/>
            <a:ext cx="7344816" cy="11521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Vypočítej menšitele, je-li menšenec 79 500 a rozdíl je 17 864.</a:t>
            </a:r>
          </a:p>
        </p:txBody>
      </p:sp>
      <p:sp>
        <p:nvSpPr>
          <p:cNvPr id="8" name="Obdélník 7"/>
          <p:cNvSpPr/>
          <p:nvPr/>
        </p:nvSpPr>
        <p:spPr>
          <a:xfrm>
            <a:off x="323528" y="4941168"/>
            <a:ext cx="8496944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000" dirty="0" smtClean="0">
                <a:solidFill>
                  <a:schemeClr val="tx1"/>
                </a:solidFill>
              </a:rPr>
              <a:t>  </a:t>
            </a:r>
          </a:p>
          <a:p>
            <a:endParaRPr lang="cs-CZ" sz="2000" dirty="0" smtClean="0">
              <a:solidFill>
                <a:schemeClr val="tx1"/>
              </a:solidFill>
            </a:endParaRPr>
          </a:p>
          <a:p>
            <a:r>
              <a:rPr lang="cs-CZ" sz="2000" dirty="0" smtClean="0">
                <a:solidFill>
                  <a:schemeClr val="tx1"/>
                </a:solidFill>
              </a:rPr>
              <a:t>  </a:t>
            </a:r>
          </a:p>
          <a:p>
            <a:r>
              <a:rPr lang="cs-CZ" sz="2000" dirty="0" smtClean="0">
                <a:solidFill>
                  <a:schemeClr val="tx1"/>
                </a:solidFill>
              </a:rPr>
              <a:t>  </a:t>
            </a:r>
          </a:p>
          <a:p>
            <a:r>
              <a:rPr lang="cs-CZ" sz="2000" dirty="0" smtClean="0">
                <a:solidFill>
                  <a:schemeClr val="tx1"/>
                </a:solidFill>
              </a:rPr>
              <a:t>  </a:t>
            </a:r>
          </a:p>
          <a:p>
            <a:pPr algn="ctr"/>
            <a:r>
              <a:rPr lang="cs-CZ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61 636</a:t>
            </a:r>
          </a:p>
          <a:p>
            <a:endParaRPr lang="cs-CZ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cs-CZ" sz="2000" dirty="0" smtClean="0">
              <a:solidFill>
                <a:schemeClr val="tx1"/>
              </a:solidFill>
            </a:endParaRPr>
          </a:p>
          <a:p>
            <a:endParaRPr lang="cs-CZ" sz="2000" dirty="0" smtClean="0">
              <a:solidFill>
                <a:schemeClr val="tx1"/>
              </a:solidFill>
            </a:endParaRPr>
          </a:p>
          <a:p>
            <a:endParaRPr lang="cs-CZ" sz="2000" dirty="0">
              <a:solidFill>
                <a:schemeClr val="tx1"/>
              </a:solidFill>
            </a:endParaRPr>
          </a:p>
          <a:p>
            <a:r>
              <a:rPr lang="cs-CZ" sz="2000" dirty="0" smtClean="0">
                <a:solidFill>
                  <a:schemeClr val="tx1"/>
                </a:solidFill>
              </a:rPr>
              <a:t>  </a:t>
            </a:r>
            <a:endParaRPr lang="cs-CZ" sz="2000" dirty="0">
              <a:solidFill>
                <a:schemeClr val="tx1"/>
              </a:solidFill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323528" y="4941168"/>
            <a:ext cx="8496944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2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2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2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/>
        </p:nvGraphicFramePr>
        <p:xfrm>
          <a:off x="323528" y="1124744"/>
          <a:ext cx="8496944" cy="2377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24236"/>
                <a:gridCol w="2124236"/>
                <a:gridCol w="2124236"/>
                <a:gridCol w="2124236"/>
              </a:tblGrid>
              <a:tr h="336037">
                <a:tc>
                  <a:txBody>
                    <a:bodyPr/>
                    <a:lstStyle/>
                    <a:p>
                      <a:r>
                        <a:rPr lang="cs-CZ" sz="20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Výrobek</a:t>
                      </a:r>
                      <a:endParaRPr lang="cs-CZ" sz="20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Původní cena </a:t>
                      </a:r>
                      <a:endParaRPr lang="cs-CZ" sz="20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cs-CZ" sz="20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Sleva</a:t>
                      </a:r>
                      <a:endParaRPr lang="cs-CZ" sz="20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Cena po slevě</a:t>
                      </a:r>
                      <a:endParaRPr lang="cs-CZ" sz="20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anchorCtr="1"/>
                </a:tc>
              </a:tr>
              <a:tr h="336037">
                <a:tc>
                  <a:txBody>
                    <a:bodyPr/>
                    <a:lstStyle/>
                    <a:p>
                      <a:pPr algn="l"/>
                      <a:r>
                        <a:rPr lang="cs-CZ" sz="2000" dirty="0" smtClean="0">
                          <a:latin typeface="Arial" pitchFamily="34" charset="0"/>
                          <a:cs typeface="Arial" pitchFamily="34" charset="0"/>
                        </a:rPr>
                        <a:t>tričko</a:t>
                      </a:r>
                      <a:endParaRPr lang="cs-CZ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2000" dirty="0" smtClean="0">
                          <a:latin typeface="Arial" pitchFamily="34" charset="0"/>
                          <a:cs typeface="Arial" pitchFamily="34" charset="0"/>
                        </a:rPr>
                        <a:t>370</a:t>
                      </a:r>
                      <a:endParaRPr lang="cs-CZ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cs-CZ" sz="2000" dirty="0" smtClean="0">
                          <a:latin typeface="Arial" pitchFamily="34" charset="0"/>
                          <a:cs typeface="Arial" pitchFamily="34" charset="0"/>
                        </a:rPr>
                        <a:t>90</a:t>
                      </a:r>
                      <a:endParaRPr lang="cs-CZ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lang="cs-CZ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anchorCtr="1"/>
                </a:tc>
              </a:tr>
              <a:tr h="336037">
                <a:tc>
                  <a:txBody>
                    <a:bodyPr/>
                    <a:lstStyle/>
                    <a:p>
                      <a:pPr algn="l"/>
                      <a:r>
                        <a:rPr lang="cs-CZ" sz="2000" dirty="0" smtClean="0">
                          <a:latin typeface="Arial" pitchFamily="34" charset="0"/>
                          <a:cs typeface="Arial" pitchFamily="34" charset="0"/>
                        </a:rPr>
                        <a:t>sukně</a:t>
                      </a:r>
                      <a:endParaRPr lang="cs-CZ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2000" dirty="0" smtClean="0">
                          <a:latin typeface="Arial" pitchFamily="34" charset="0"/>
                          <a:cs typeface="Arial" pitchFamily="34" charset="0"/>
                        </a:rPr>
                        <a:t>760</a:t>
                      </a:r>
                      <a:endParaRPr lang="cs-CZ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lang="cs-CZ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cs-CZ" sz="2000" dirty="0" smtClean="0">
                          <a:latin typeface="Arial" pitchFamily="34" charset="0"/>
                          <a:cs typeface="Arial" pitchFamily="34" charset="0"/>
                        </a:rPr>
                        <a:t>410</a:t>
                      </a:r>
                      <a:endParaRPr lang="cs-CZ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anchorCtr="1"/>
                </a:tc>
              </a:tr>
              <a:tr h="336037">
                <a:tc>
                  <a:txBody>
                    <a:bodyPr/>
                    <a:lstStyle/>
                    <a:p>
                      <a:pPr algn="l"/>
                      <a:r>
                        <a:rPr lang="cs-CZ" sz="2000" dirty="0" smtClean="0">
                          <a:latin typeface="Arial" pitchFamily="34" charset="0"/>
                          <a:cs typeface="Arial" pitchFamily="34" charset="0"/>
                        </a:rPr>
                        <a:t>kalhoty</a:t>
                      </a:r>
                      <a:endParaRPr lang="cs-CZ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cs-CZ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cs-CZ" sz="2000" dirty="0" smtClean="0">
                          <a:latin typeface="Arial" pitchFamily="34" charset="0"/>
                          <a:cs typeface="Arial" pitchFamily="34" charset="0"/>
                        </a:rPr>
                        <a:t>320</a:t>
                      </a:r>
                      <a:endParaRPr lang="cs-CZ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cs-CZ" sz="2000" dirty="0" smtClean="0">
                          <a:latin typeface="Arial" pitchFamily="34" charset="0"/>
                          <a:cs typeface="Arial" pitchFamily="34" charset="0"/>
                        </a:rPr>
                        <a:t>700</a:t>
                      </a:r>
                      <a:endParaRPr lang="cs-CZ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anchorCtr="1"/>
                </a:tc>
              </a:tr>
              <a:tr h="336037">
                <a:tc>
                  <a:txBody>
                    <a:bodyPr/>
                    <a:lstStyle/>
                    <a:p>
                      <a:pPr algn="l"/>
                      <a:r>
                        <a:rPr lang="cs-CZ" sz="2000" dirty="0" smtClean="0">
                          <a:latin typeface="Arial" pitchFamily="34" charset="0"/>
                          <a:cs typeface="Arial" pitchFamily="34" charset="0"/>
                        </a:rPr>
                        <a:t>letní šaty</a:t>
                      </a:r>
                      <a:endParaRPr lang="cs-CZ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2000" dirty="0" smtClean="0">
                          <a:latin typeface="Arial" pitchFamily="34" charset="0"/>
                          <a:cs typeface="Arial" pitchFamily="34" charset="0"/>
                        </a:rPr>
                        <a:t>1 299</a:t>
                      </a:r>
                      <a:endParaRPr lang="cs-CZ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lang="cs-CZ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cs-CZ" sz="2000" dirty="0" smtClean="0">
                          <a:latin typeface="Arial" pitchFamily="34" charset="0"/>
                          <a:cs typeface="Arial" pitchFamily="34" charset="0"/>
                        </a:rPr>
                        <a:t>680</a:t>
                      </a:r>
                      <a:endParaRPr lang="cs-CZ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anchorCtr="1"/>
                </a:tc>
              </a:tr>
              <a:tr h="336037">
                <a:tc>
                  <a:txBody>
                    <a:bodyPr/>
                    <a:lstStyle/>
                    <a:p>
                      <a:pPr algn="l"/>
                      <a:r>
                        <a:rPr lang="cs-CZ" sz="2000" dirty="0" smtClean="0">
                          <a:latin typeface="Arial" pitchFamily="34" charset="0"/>
                          <a:cs typeface="Arial" pitchFamily="34" charset="0"/>
                        </a:rPr>
                        <a:t>plavky</a:t>
                      </a:r>
                      <a:endParaRPr lang="cs-CZ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cs-CZ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cs-CZ" sz="2000" dirty="0" smtClean="0">
                          <a:latin typeface="Arial" pitchFamily="34" charset="0"/>
                          <a:cs typeface="Arial" pitchFamily="34" charset="0"/>
                        </a:rPr>
                        <a:t>380</a:t>
                      </a:r>
                      <a:endParaRPr lang="cs-CZ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cs-CZ" sz="2000" dirty="0" smtClean="0">
                          <a:latin typeface="Arial" pitchFamily="34" charset="0"/>
                          <a:cs typeface="Arial" pitchFamily="34" charset="0"/>
                        </a:rPr>
                        <a:t>500</a:t>
                      </a:r>
                      <a:endParaRPr lang="cs-CZ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anchorCtr="1"/>
                </a:tc>
              </a:tr>
            </a:tbl>
          </a:graphicData>
        </a:graphic>
      </p:graphicFrame>
      <p:sp>
        <p:nvSpPr>
          <p:cNvPr id="3" name="Obdélník 2"/>
          <p:cNvSpPr/>
          <p:nvPr/>
        </p:nvSpPr>
        <p:spPr>
          <a:xfrm>
            <a:off x="323528" y="188640"/>
            <a:ext cx="1080120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6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  <a:endParaRPr lang="cs-CZ" sz="6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1475656" y="188640"/>
            <a:ext cx="7344816" cy="79208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 obchodě se textilem došlo ke snížení cen.</a:t>
            </a:r>
          </a:p>
          <a:p>
            <a:pPr algn="ctr"/>
            <a:r>
              <a:rPr lang="cs-CZ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Doplň tabulku :</a:t>
            </a:r>
            <a:endParaRPr lang="cs-CZ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ovéPole 10"/>
          <p:cNvSpPr txBox="1"/>
          <p:nvPr/>
        </p:nvSpPr>
        <p:spPr>
          <a:xfrm rot="19069052">
            <a:off x="1027740" y="3815828"/>
            <a:ext cx="1080120" cy="369332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>
                <a:latin typeface="Arial" pitchFamily="34" charset="0"/>
                <a:cs typeface="Arial" pitchFamily="34" charset="0"/>
              </a:rPr>
              <a:t>280</a:t>
            </a:r>
            <a:endParaRPr lang="cs-CZ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ovéPole 12"/>
          <p:cNvSpPr txBox="1"/>
          <p:nvPr/>
        </p:nvSpPr>
        <p:spPr>
          <a:xfrm rot="18306755">
            <a:off x="4611530" y="4352047"/>
            <a:ext cx="864096" cy="369332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>
                <a:latin typeface="Arial" pitchFamily="34" charset="0"/>
                <a:cs typeface="Arial" pitchFamily="34" charset="0"/>
              </a:rPr>
              <a:t>619</a:t>
            </a:r>
            <a:endParaRPr lang="cs-CZ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ovéPole 13"/>
          <p:cNvSpPr txBox="1"/>
          <p:nvPr/>
        </p:nvSpPr>
        <p:spPr>
          <a:xfrm rot="4525883">
            <a:off x="1985361" y="4204882"/>
            <a:ext cx="847328" cy="369332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>
                <a:latin typeface="Arial" pitchFamily="34" charset="0"/>
                <a:cs typeface="Arial" pitchFamily="34" charset="0"/>
              </a:rPr>
              <a:t>1 020</a:t>
            </a:r>
            <a:endParaRPr lang="cs-CZ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ovéPole 14"/>
          <p:cNvSpPr txBox="1"/>
          <p:nvPr/>
        </p:nvSpPr>
        <p:spPr>
          <a:xfrm rot="2596612">
            <a:off x="3428971" y="3890983"/>
            <a:ext cx="864096" cy="369332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>
                <a:latin typeface="Arial" pitchFamily="34" charset="0"/>
                <a:cs typeface="Arial" pitchFamily="34" charset="0"/>
              </a:rPr>
              <a:t>350</a:t>
            </a:r>
            <a:endParaRPr lang="cs-CZ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6084168" y="3861048"/>
            <a:ext cx="1224136" cy="369332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>
                <a:latin typeface="Arial" pitchFamily="34" charset="0"/>
                <a:cs typeface="Arial" pitchFamily="34" charset="0"/>
              </a:rPr>
              <a:t>880</a:t>
            </a:r>
            <a:endParaRPr lang="cs-CZ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Obdélník 16"/>
          <p:cNvSpPr/>
          <p:nvPr/>
        </p:nvSpPr>
        <p:spPr>
          <a:xfrm>
            <a:off x="395536" y="5157192"/>
            <a:ext cx="1080120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6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  <a:endParaRPr lang="cs-CZ" sz="6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" name="Obdélník 17"/>
          <p:cNvSpPr/>
          <p:nvPr/>
        </p:nvSpPr>
        <p:spPr>
          <a:xfrm>
            <a:off x="1547664" y="5157192"/>
            <a:ext cx="7344816" cy="72008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Kolik korun ušetříš, jestliže všechny výrobky koupíš po slevě?</a:t>
            </a:r>
          </a:p>
        </p:txBody>
      </p:sp>
      <p:sp>
        <p:nvSpPr>
          <p:cNvPr id="19" name="Obdélník 18"/>
          <p:cNvSpPr/>
          <p:nvPr/>
        </p:nvSpPr>
        <p:spPr>
          <a:xfrm>
            <a:off x="395536" y="6021288"/>
            <a:ext cx="8496944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000" dirty="0" smtClean="0">
                <a:solidFill>
                  <a:schemeClr val="tx1"/>
                </a:solidFill>
              </a:rPr>
              <a:t>  </a:t>
            </a:r>
          </a:p>
          <a:p>
            <a:endParaRPr lang="cs-CZ" sz="2000" dirty="0" smtClean="0">
              <a:solidFill>
                <a:schemeClr val="tx1"/>
              </a:solidFill>
            </a:endParaRPr>
          </a:p>
          <a:p>
            <a:r>
              <a:rPr lang="cs-CZ" sz="2000" dirty="0" smtClean="0">
                <a:solidFill>
                  <a:schemeClr val="tx1"/>
                </a:solidFill>
              </a:rPr>
              <a:t>  </a:t>
            </a:r>
          </a:p>
          <a:p>
            <a:r>
              <a:rPr lang="cs-CZ" sz="2000" dirty="0" smtClean="0">
                <a:solidFill>
                  <a:schemeClr val="tx1"/>
                </a:solidFill>
              </a:rPr>
              <a:t>  </a:t>
            </a:r>
          </a:p>
          <a:p>
            <a:r>
              <a:rPr lang="cs-CZ" sz="2000" dirty="0" smtClean="0">
                <a:solidFill>
                  <a:schemeClr val="tx1"/>
                </a:solidFill>
              </a:rPr>
              <a:t>  </a:t>
            </a:r>
          </a:p>
          <a:p>
            <a:pPr algn="ctr"/>
            <a:r>
              <a:rPr lang="cs-CZ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1 759 Kč</a:t>
            </a:r>
          </a:p>
          <a:p>
            <a:endParaRPr lang="cs-CZ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cs-CZ" sz="2000" dirty="0" smtClean="0">
              <a:solidFill>
                <a:schemeClr val="tx1"/>
              </a:solidFill>
            </a:endParaRPr>
          </a:p>
          <a:p>
            <a:endParaRPr lang="cs-CZ" sz="2000" dirty="0" smtClean="0">
              <a:solidFill>
                <a:schemeClr val="tx1"/>
              </a:solidFill>
            </a:endParaRPr>
          </a:p>
          <a:p>
            <a:endParaRPr lang="cs-CZ" sz="2000" dirty="0">
              <a:solidFill>
                <a:schemeClr val="tx1"/>
              </a:solidFill>
            </a:endParaRPr>
          </a:p>
          <a:p>
            <a:r>
              <a:rPr lang="cs-CZ" sz="2000" dirty="0" smtClean="0">
                <a:solidFill>
                  <a:schemeClr val="tx1"/>
                </a:solidFill>
              </a:rPr>
              <a:t>  </a:t>
            </a:r>
            <a:endParaRPr lang="cs-CZ" sz="2000" dirty="0">
              <a:solidFill>
                <a:schemeClr val="tx1"/>
              </a:solidFill>
            </a:endParaRPr>
          </a:p>
        </p:txBody>
      </p:sp>
      <p:sp>
        <p:nvSpPr>
          <p:cNvPr id="20" name="Obdélník 19"/>
          <p:cNvSpPr/>
          <p:nvPr/>
        </p:nvSpPr>
        <p:spPr>
          <a:xfrm>
            <a:off x="395536" y="6021288"/>
            <a:ext cx="8496944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2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2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rchol">
  <a:themeElements>
    <a:clrScheme name="Vrchol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Vrchol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Vrchol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30</TotalTime>
  <Words>792</Words>
  <Application>Microsoft Office PowerPoint</Application>
  <PresentationFormat>Předvádění na obrazovce (4:3)</PresentationFormat>
  <Paragraphs>279</Paragraphs>
  <Slides>15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Vrchol</vt:lpstr>
      <vt:lpstr>ODčítání přirozených čísel Procvičování sčítání a odčítání  5. ročník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  <vt:lpstr>Snímek 11</vt:lpstr>
      <vt:lpstr>Snímek 12</vt:lpstr>
      <vt:lpstr>Snímek 13</vt:lpstr>
      <vt:lpstr>Snímek 14</vt:lpstr>
      <vt:lpstr>Snímek 15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Sčítání přirozených čísel  5. ročník</dc:title>
  <dc:creator>JasLouie</dc:creator>
  <cp:lastModifiedBy>OEM</cp:lastModifiedBy>
  <cp:revision>49</cp:revision>
  <dcterms:created xsi:type="dcterms:W3CDTF">2011-07-20T13:15:34Z</dcterms:created>
  <dcterms:modified xsi:type="dcterms:W3CDTF">2011-08-18T05:53:38Z</dcterms:modified>
</cp:coreProperties>
</file>