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22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1EE132B-0D68-44BE-9CEC-CC4C7C61EDA4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C7495C3-3B86-4DBA-B84B-6132FD5CA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132B-0D68-44BE-9CEC-CC4C7C61EDA4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95C3-3B86-4DBA-B84B-6132FD5CA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132B-0D68-44BE-9CEC-CC4C7C61EDA4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95C3-3B86-4DBA-B84B-6132FD5CA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EE132B-0D68-44BE-9CEC-CC4C7C61EDA4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7495C3-3B86-4DBA-B84B-6132FD5CA1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1EE132B-0D68-44BE-9CEC-CC4C7C61EDA4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C7495C3-3B86-4DBA-B84B-6132FD5CA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132B-0D68-44BE-9CEC-CC4C7C61EDA4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95C3-3B86-4DBA-B84B-6132FD5CA1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132B-0D68-44BE-9CEC-CC4C7C61EDA4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95C3-3B86-4DBA-B84B-6132FD5CA1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EE132B-0D68-44BE-9CEC-CC4C7C61EDA4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7495C3-3B86-4DBA-B84B-6132FD5CA1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E132B-0D68-44BE-9CEC-CC4C7C61EDA4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495C3-3B86-4DBA-B84B-6132FD5CA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1EE132B-0D68-44BE-9CEC-CC4C7C61EDA4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C7495C3-3B86-4DBA-B84B-6132FD5CA1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1EE132B-0D68-44BE-9CEC-CC4C7C61EDA4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C7495C3-3B86-4DBA-B84B-6132FD5CA18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0000">
              <a:schemeClr val="bg2">
                <a:lumMod val="75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EE132B-0D68-44BE-9CEC-CC4C7C61EDA4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C7495C3-3B86-4DBA-B84B-6132FD5CA18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1124744"/>
            <a:ext cx="6676256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</a:rPr>
              <a:t>Obsah čtverce a obdélníku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5. ročník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1691680" y="4221088"/>
            <a:ext cx="7452320" cy="1752600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Autorem materiálu je Ing. Eva Skalická,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ZŠ Dobříš, Komenského nám. 35, okres Příbram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Inovace školy – Dobříš, </a:t>
            </a:r>
            <a:r>
              <a:rPr lang="cs-CZ" sz="2000" dirty="0" err="1" smtClean="0">
                <a:solidFill>
                  <a:schemeClr val="tx1"/>
                </a:solidFill>
              </a:rPr>
              <a:t>EUpenizeskolam.cz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332656"/>
            <a:ext cx="78488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Na závěr: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124744"/>
            <a:ext cx="78488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Podlaha ložnice má tvar čtverce se stranou dlouhou 4 m. Podlaha obývacího pokoje má tvar obdélníku s rozměry 6 m a 5 m. O kolik m   je podlaha obývacího pokoje větší než podlaha ložnice?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700808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2492896"/>
            <a:ext cx="165618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995936" y="2492896"/>
            <a:ext cx="2448272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39330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 = 4 m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87624" y="29969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S1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43608" y="21328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ložnice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27984" y="213285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obývací pokoj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004048" y="31409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S2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860032" y="422108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 = 6 m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444208" y="299695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b = 5 m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39552" y="486916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S1 = obsah podlahy ložnice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211960" y="486916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S2 = obsah podlahy obývacího pokoje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11560" y="5805264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 = rozdíl obsahů podlahy obývacího pokoje a ložnice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052736"/>
            <a:ext cx="2952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S1 = a . a</a:t>
            </a:r>
          </a:p>
          <a:p>
            <a:r>
              <a:rPr lang="cs-CZ" sz="2400" dirty="0" smtClean="0"/>
              <a:t>S1 = 4 . 4</a:t>
            </a:r>
          </a:p>
          <a:p>
            <a:r>
              <a:rPr lang="cs-CZ" sz="2400" dirty="0" smtClean="0"/>
              <a:t>S1 = 16</a:t>
            </a:r>
          </a:p>
          <a:p>
            <a:r>
              <a:rPr lang="cs-CZ" sz="2400" dirty="0" smtClean="0"/>
              <a:t>S1 = 16 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355976" y="1052736"/>
            <a:ext cx="2952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S2 = a . b</a:t>
            </a:r>
          </a:p>
          <a:p>
            <a:r>
              <a:rPr lang="cs-CZ" sz="2400" dirty="0" smtClean="0"/>
              <a:t>S2 = 6 . 5</a:t>
            </a:r>
          </a:p>
          <a:p>
            <a:r>
              <a:rPr lang="cs-CZ" sz="2400" dirty="0" smtClean="0"/>
              <a:t>S2 = 30</a:t>
            </a:r>
          </a:p>
          <a:p>
            <a:r>
              <a:rPr lang="cs-CZ" sz="2400" dirty="0" smtClean="0"/>
              <a:t>S2 = 30 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79712" y="3356992"/>
            <a:ext cx="29523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 = S2 – S1</a:t>
            </a:r>
          </a:p>
          <a:p>
            <a:r>
              <a:rPr lang="cs-CZ" sz="2400" dirty="0" smtClean="0"/>
              <a:t>S = 30 – 16 </a:t>
            </a:r>
          </a:p>
          <a:p>
            <a:r>
              <a:rPr lang="cs-CZ" sz="2400" dirty="0" smtClean="0"/>
              <a:t>S = 14</a:t>
            </a:r>
          </a:p>
          <a:p>
            <a:r>
              <a:rPr lang="cs-CZ" sz="2400" dirty="0" smtClean="0"/>
              <a:t>S = 14 m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979712" y="213285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03848" y="4437112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24128" y="213285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95536" y="5301208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Podlaha obývacího pokoje je o 14 m   větší než podlaha ložnice.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99992" y="5301208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2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76672"/>
            <a:ext cx="79928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Pan Velký má zahradu tvaru obdélníku s rozměry 30 m a 17 m. Zahrada pana Malého je tvaru čtverce a má stranu dlouhou 24 m.</a:t>
            </a:r>
          </a:p>
          <a:p>
            <a:r>
              <a:rPr lang="cs-CZ" sz="2000" dirty="0" smtClean="0"/>
              <a:t>Porovnej obvody a obsahy obou zahrad.</a:t>
            </a:r>
          </a:p>
          <a:p>
            <a:r>
              <a:rPr lang="cs-CZ" sz="2000" dirty="0" smtClean="0"/>
              <a:t>Zopakuj si: obvod čtverce …..  o = 4 . a</a:t>
            </a:r>
          </a:p>
          <a:p>
            <a:r>
              <a:rPr lang="cs-CZ" sz="2000" dirty="0" smtClean="0"/>
              <a:t>	      obvod obdélníku… o = 2.(a + b)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95536" y="2492896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Obsah zahrady pana Velkého S1 je 510 m.</a:t>
            </a:r>
          </a:p>
          <a:p>
            <a:endParaRPr lang="cs-CZ" sz="2000" dirty="0" smtClean="0"/>
          </a:p>
          <a:p>
            <a:r>
              <a:rPr lang="cs-CZ" sz="2000" dirty="0" smtClean="0"/>
              <a:t>Obvod zahrady pana Velkého o1 je 94 m.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220072" y="2420888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4077072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Obsah zahrady pana Malého S2 je 576 m.</a:t>
            </a:r>
          </a:p>
          <a:p>
            <a:endParaRPr lang="cs-CZ" sz="2000" dirty="0" smtClean="0"/>
          </a:p>
          <a:p>
            <a:r>
              <a:rPr lang="cs-CZ" sz="2000" dirty="0" smtClean="0"/>
              <a:t>Obvod zahrady pana </a:t>
            </a:r>
            <a:r>
              <a:rPr lang="cs-CZ" sz="2000" dirty="0" smtClean="0"/>
              <a:t>Malého </a:t>
            </a:r>
            <a:r>
              <a:rPr lang="cs-CZ" sz="2000" dirty="0" smtClean="0"/>
              <a:t> </a:t>
            </a:r>
            <a:r>
              <a:rPr lang="cs-CZ" sz="2000" dirty="0" smtClean="0"/>
              <a:t>o2 je 96 m.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148064" y="4005064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940152" y="335699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S1 </a:t>
            </a:r>
            <a:r>
              <a:rPr lang="en-US" dirty="0" smtClean="0"/>
              <a:t>&gt; S2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940152" y="393305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</a:t>
            </a:r>
            <a:r>
              <a:rPr lang="cs-CZ" dirty="0" smtClean="0"/>
              <a:t>1 </a:t>
            </a:r>
            <a:r>
              <a:rPr lang="en-US" dirty="0" smtClean="0"/>
              <a:t>&lt; o2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76672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Na </a:t>
            </a:r>
            <a:r>
              <a:rPr lang="en-US" sz="2000" dirty="0" err="1" smtClean="0"/>
              <a:t>parcele</a:t>
            </a:r>
            <a:r>
              <a:rPr lang="en-US" sz="2000" dirty="0" smtClean="0"/>
              <a:t> </a:t>
            </a:r>
            <a:r>
              <a:rPr lang="en-US" sz="2000" dirty="0" err="1" smtClean="0"/>
              <a:t>tvaru</a:t>
            </a:r>
            <a:r>
              <a:rPr lang="en-US" sz="2000" dirty="0" smtClean="0"/>
              <a:t> </a:t>
            </a:r>
            <a:r>
              <a:rPr lang="en-US" sz="2000" dirty="0" err="1" smtClean="0"/>
              <a:t>obd</a:t>
            </a:r>
            <a:r>
              <a:rPr lang="cs-CZ" sz="2000" dirty="0" err="1" smtClean="0"/>
              <a:t>élníku</a:t>
            </a:r>
            <a:r>
              <a:rPr lang="cs-CZ" sz="2000" dirty="0" smtClean="0"/>
              <a:t> s rozměry 40 m a 60 m stojí dům, jehož čtvercový půdorys má stranu dlouhou 18 m. Urči výměru (obsah) zahrady. Udělej si nákres.</a:t>
            </a:r>
          </a:p>
        </p:txBody>
      </p:sp>
      <p:sp>
        <p:nvSpPr>
          <p:cNvPr id="3" name="Obdélník 2"/>
          <p:cNvSpPr/>
          <p:nvPr/>
        </p:nvSpPr>
        <p:spPr>
          <a:xfrm>
            <a:off x="683568" y="1628800"/>
            <a:ext cx="1800200" cy="23762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200"/>
          </a:p>
        </p:txBody>
      </p:sp>
      <p:sp>
        <p:nvSpPr>
          <p:cNvPr id="4" name="TextovéPole 3"/>
          <p:cNvSpPr txBox="1"/>
          <p:nvPr/>
        </p:nvSpPr>
        <p:spPr>
          <a:xfrm>
            <a:off x="2627784" y="242088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60 m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43608" y="40050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40 m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63688" y="350100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S1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827584" y="1772816"/>
            <a:ext cx="792088" cy="7200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1619672" y="2060848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18 m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71600" y="249289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18 m</a:t>
            </a:r>
            <a:endParaRPr lang="cs-CZ" sz="1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971600" y="1916832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S2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23928" y="1628800"/>
            <a:ext cx="3816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S1 =  obsah parcely</a:t>
            </a:r>
          </a:p>
          <a:p>
            <a:endParaRPr lang="cs-CZ" sz="2000" dirty="0" smtClean="0"/>
          </a:p>
          <a:p>
            <a:r>
              <a:rPr lang="cs-CZ" sz="2000" dirty="0" smtClean="0"/>
              <a:t>S2 = obsah domu</a:t>
            </a:r>
          </a:p>
          <a:p>
            <a:endParaRPr lang="cs-CZ" sz="2000" dirty="0" smtClean="0"/>
          </a:p>
          <a:p>
            <a:r>
              <a:rPr lang="cs-CZ" sz="2000" dirty="0" smtClean="0"/>
              <a:t>S = obsah zahrady = rozdíl obsahů parcely a domu</a:t>
            </a:r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411760" y="4149080"/>
            <a:ext cx="3600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S1 = 2 400 m</a:t>
            </a:r>
          </a:p>
          <a:p>
            <a:endParaRPr lang="cs-CZ" sz="2000" dirty="0" smtClean="0"/>
          </a:p>
          <a:p>
            <a:r>
              <a:rPr lang="cs-CZ" sz="2000" dirty="0" smtClean="0"/>
              <a:t>S2 = 324 m</a:t>
            </a:r>
          </a:p>
          <a:p>
            <a:endParaRPr lang="cs-CZ" sz="2000" dirty="0" smtClean="0"/>
          </a:p>
          <a:p>
            <a:r>
              <a:rPr lang="cs-CZ" sz="2000" dirty="0" smtClean="0"/>
              <a:t>S = 2 076 m </a:t>
            </a:r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923928" y="4149080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707904" y="4797152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779912" y="5301208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8" grpId="0" animBg="1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76672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Bude stačit 25 m koberce na pokrytí obdélníkové podlahy </a:t>
            </a:r>
          </a:p>
          <a:p>
            <a:r>
              <a:rPr lang="cs-CZ" sz="2000" dirty="0" smtClean="0"/>
              <a:t>s rozměry 4 m a 6 m?</a:t>
            </a:r>
          </a:p>
        </p:txBody>
      </p:sp>
      <p:sp>
        <p:nvSpPr>
          <p:cNvPr id="3" name="Šipka doprava 2"/>
          <p:cNvSpPr/>
          <p:nvPr/>
        </p:nvSpPr>
        <p:spPr>
          <a:xfrm>
            <a:off x="3851920" y="1052736"/>
            <a:ext cx="4032448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 ano, S podlahy je 24 m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2420888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Vypočítej cenu koberce na pokrytí čtvercové podlahy se stranou dlouhou 5 m, jestliže 1 m stojí 320 Kč.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7020272" y="119675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6" name="Šipka doprava 5"/>
          <p:cNvSpPr/>
          <p:nvPr/>
        </p:nvSpPr>
        <p:spPr>
          <a:xfrm>
            <a:off x="3923928" y="2924944"/>
            <a:ext cx="4032448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 S = 25 m; cena = 8 000 Kč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220072" y="306896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5536" y="4221088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Na šachovnici je 8 řad a v každé řadě je 8 čtvercových polí. Na jedné šachovnici má 1 takové pole délku strany 1 dm. Jaký má šachovnice obsah?</a:t>
            </a:r>
          </a:p>
        </p:txBody>
      </p:sp>
      <p:sp>
        <p:nvSpPr>
          <p:cNvPr id="10" name="Šipka doprava 9"/>
          <p:cNvSpPr/>
          <p:nvPr/>
        </p:nvSpPr>
        <p:spPr>
          <a:xfrm>
            <a:off x="3923928" y="4941168"/>
            <a:ext cx="4032448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 S = 64 dm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358136" y="5139556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411760" y="404664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  <p:bldP spid="7" grpId="1"/>
      <p:bldP spid="10" grpId="0" animBg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76672"/>
            <a:ext cx="79928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Deska zásuvky má tvar obdélníku s rozměry 35 cm a 12 cm. Tomáš má za úkol polepit desku tapetou. Z každé strany musí ještě počítat s centimetrovým pruhem na zahnutí. Kolik cm tapety Tomáš potřebuje na 2 zásuvky? 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23728" y="2276872"/>
            <a:ext cx="5256584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627784" y="2708920"/>
            <a:ext cx="4320480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ovací čára 6"/>
          <p:cNvCxnSpPr/>
          <p:nvPr/>
        </p:nvCxnSpPr>
        <p:spPr>
          <a:xfrm rot="5400000">
            <a:off x="3887924" y="2456892"/>
            <a:ext cx="360040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4067944" y="227687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 cm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707904" y="378904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tapeta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707904" y="3140968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deska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123728" y="4509120"/>
            <a:ext cx="52565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 = a . b</a:t>
            </a:r>
          </a:p>
          <a:p>
            <a:r>
              <a:rPr lang="cs-CZ" sz="2000" dirty="0" smtClean="0"/>
              <a:t>S = 37 . 14</a:t>
            </a:r>
          </a:p>
          <a:p>
            <a:r>
              <a:rPr lang="cs-CZ" sz="2000" dirty="0" smtClean="0"/>
              <a:t>S = 518</a:t>
            </a:r>
          </a:p>
          <a:p>
            <a:r>
              <a:rPr lang="cs-CZ" sz="2000" dirty="0" smtClean="0"/>
              <a:t>S = 518 cm</a:t>
            </a:r>
          </a:p>
          <a:p>
            <a:r>
              <a:rPr lang="cs-CZ" sz="2000" dirty="0" smtClean="0"/>
              <a:t>2 zásuvky = 2 . 518 cm = 1 036 cm.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347864" y="537321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716016" y="5661248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084168" y="573325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76672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Vypočítáš obsah tohoto pozemku?</a:t>
            </a:r>
          </a:p>
        </p:txBody>
      </p:sp>
      <p:sp>
        <p:nvSpPr>
          <p:cNvPr id="3" name="Volný tvar 2"/>
          <p:cNvSpPr/>
          <p:nvPr/>
        </p:nvSpPr>
        <p:spPr>
          <a:xfrm>
            <a:off x="1187624" y="1196752"/>
            <a:ext cx="4353768" cy="1832620"/>
          </a:xfrm>
          <a:custGeom>
            <a:avLst/>
            <a:gdLst>
              <a:gd name="connsiteX0" fmla="*/ 0 w 4394200"/>
              <a:gd name="connsiteY0" fmla="*/ 711200 h 1778000"/>
              <a:gd name="connsiteX1" fmla="*/ 1536700 w 4394200"/>
              <a:gd name="connsiteY1" fmla="*/ 711200 h 1778000"/>
              <a:gd name="connsiteX2" fmla="*/ 1536700 w 4394200"/>
              <a:gd name="connsiteY2" fmla="*/ 0 h 1778000"/>
              <a:gd name="connsiteX3" fmla="*/ 4368800 w 4394200"/>
              <a:gd name="connsiteY3" fmla="*/ 0 h 1778000"/>
              <a:gd name="connsiteX4" fmla="*/ 4394200 w 4394200"/>
              <a:gd name="connsiteY4" fmla="*/ 1778000 h 1778000"/>
              <a:gd name="connsiteX5" fmla="*/ 0 w 4394200"/>
              <a:gd name="connsiteY5" fmla="*/ 1739900 h 1778000"/>
              <a:gd name="connsiteX6" fmla="*/ 0 w 4394200"/>
              <a:gd name="connsiteY6" fmla="*/ 711200 h 177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4200" h="1778000">
                <a:moveTo>
                  <a:pt x="0" y="711200"/>
                </a:moveTo>
                <a:lnTo>
                  <a:pt x="1536700" y="711200"/>
                </a:lnTo>
                <a:lnTo>
                  <a:pt x="1536700" y="0"/>
                </a:lnTo>
                <a:lnTo>
                  <a:pt x="4368800" y="0"/>
                </a:lnTo>
                <a:lnTo>
                  <a:pt x="4394200" y="1778000"/>
                </a:lnTo>
                <a:lnTo>
                  <a:pt x="0" y="1739900"/>
                </a:lnTo>
                <a:lnTo>
                  <a:pt x="0" y="7112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771800" y="141277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48 m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23928" y="83671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187 m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75656" y="16288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127 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234888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56 m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652120" y="7647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Nápověda: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724128" y="1196752"/>
            <a:ext cx="30963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/>
              <a:t>Nejdříve doplň délky chybějících stran.</a:t>
            </a:r>
          </a:p>
          <a:p>
            <a:pPr marL="342900" indent="-342900">
              <a:buAutoNum type="arabicPeriod"/>
            </a:pPr>
            <a:r>
              <a:rPr lang="cs-CZ" dirty="0" smtClean="0"/>
              <a:t>Pozemek rozděl na dva obdélníky a vypočítej jejich obsahy.</a:t>
            </a:r>
            <a:endParaRPr lang="cs-CZ" dirty="0"/>
          </a:p>
        </p:txBody>
      </p:sp>
      <p:sp>
        <p:nvSpPr>
          <p:cNvPr id="10" name="Volný tvar 9"/>
          <p:cNvSpPr/>
          <p:nvPr/>
        </p:nvSpPr>
        <p:spPr>
          <a:xfrm>
            <a:off x="1259632" y="3717032"/>
            <a:ext cx="4353768" cy="1832620"/>
          </a:xfrm>
          <a:custGeom>
            <a:avLst/>
            <a:gdLst>
              <a:gd name="connsiteX0" fmla="*/ 0 w 4394200"/>
              <a:gd name="connsiteY0" fmla="*/ 711200 h 1778000"/>
              <a:gd name="connsiteX1" fmla="*/ 1536700 w 4394200"/>
              <a:gd name="connsiteY1" fmla="*/ 711200 h 1778000"/>
              <a:gd name="connsiteX2" fmla="*/ 1536700 w 4394200"/>
              <a:gd name="connsiteY2" fmla="*/ 0 h 1778000"/>
              <a:gd name="connsiteX3" fmla="*/ 4368800 w 4394200"/>
              <a:gd name="connsiteY3" fmla="*/ 0 h 1778000"/>
              <a:gd name="connsiteX4" fmla="*/ 4394200 w 4394200"/>
              <a:gd name="connsiteY4" fmla="*/ 1778000 h 1778000"/>
              <a:gd name="connsiteX5" fmla="*/ 0 w 4394200"/>
              <a:gd name="connsiteY5" fmla="*/ 1739900 h 1778000"/>
              <a:gd name="connsiteX6" fmla="*/ 0 w 4394200"/>
              <a:gd name="connsiteY6" fmla="*/ 711200 h 177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4200" h="1778000">
                <a:moveTo>
                  <a:pt x="0" y="711200"/>
                </a:moveTo>
                <a:lnTo>
                  <a:pt x="1536700" y="711200"/>
                </a:lnTo>
                <a:lnTo>
                  <a:pt x="1536700" y="0"/>
                </a:lnTo>
                <a:lnTo>
                  <a:pt x="4368800" y="0"/>
                </a:lnTo>
                <a:lnTo>
                  <a:pt x="4394200" y="1778000"/>
                </a:lnTo>
                <a:lnTo>
                  <a:pt x="0" y="1739900"/>
                </a:lnTo>
                <a:lnTo>
                  <a:pt x="0" y="7112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2843808" y="39330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48 m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995936" y="335699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187 m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547664" y="414908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127 m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67544" y="48691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56 m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724128" y="458112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104 m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059832" y="55172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314 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2" grpId="0"/>
      <p:bldP spid="13" grpId="0"/>
      <p:bldP spid="14" grpId="0"/>
      <p:bldP spid="16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olný tvar 1"/>
          <p:cNvSpPr/>
          <p:nvPr/>
        </p:nvSpPr>
        <p:spPr>
          <a:xfrm>
            <a:off x="1763688" y="1268760"/>
            <a:ext cx="4353768" cy="1832620"/>
          </a:xfrm>
          <a:custGeom>
            <a:avLst/>
            <a:gdLst>
              <a:gd name="connsiteX0" fmla="*/ 0 w 4394200"/>
              <a:gd name="connsiteY0" fmla="*/ 711200 h 1778000"/>
              <a:gd name="connsiteX1" fmla="*/ 1536700 w 4394200"/>
              <a:gd name="connsiteY1" fmla="*/ 711200 h 1778000"/>
              <a:gd name="connsiteX2" fmla="*/ 1536700 w 4394200"/>
              <a:gd name="connsiteY2" fmla="*/ 0 h 1778000"/>
              <a:gd name="connsiteX3" fmla="*/ 4368800 w 4394200"/>
              <a:gd name="connsiteY3" fmla="*/ 0 h 1778000"/>
              <a:gd name="connsiteX4" fmla="*/ 4394200 w 4394200"/>
              <a:gd name="connsiteY4" fmla="*/ 1778000 h 1778000"/>
              <a:gd name="connsiteX5" fmla="*/ 0 w 4394200"/>
              <a:gd name="connsiteY5" fmla="*/ 1739900 h 1778000"/>
              <a:gd name="connsiteX6" fmla="*/ 0 w 4394200"/>
              <a:gd name="connsiteY6" fmla="*/ 711200 h 177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94200" h="1778000">
                <a:moveTo>
                  <a:pt x="0" y="711200"/>
                </a:moveTo>
                <a:lnTo>
                  <a:pt x="1536700" y="711200"/>
                </a:lnTo>
                <a:lnTo>
                  <a:pt x="1536700" y="0"/>
                </a:lnTo>
                <a:lnTo>
                  <a:pt x="4368800" y="0"/>
                </a:lnTo>
                <a:lnTo>
                  <a:pt x="4394200" y="1778000"/>
                </a:lnTo>
                <a:lnTo>
                  <a:pt x="0" y="1739900"/>
                </a:lnTo>
                <a:lnTo>
                  <a:pt x="0" y="71120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347864" y="14847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48 m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499992" y="90872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187 m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51720" y="170080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127 m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1600" y="24208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56 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228184" y="213285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104 m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355976" y="306896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314 m</a:t>
            </a:r>
            <a:endParaRPr lang="cs-CZ" dirty="0"/>
          </a:p>
        </p:txBody>
      </p:sp>
      <p:cxnSp>
        <p:nvCxnSpPr>
          <p:cNvPr id="10" name="Přímá spojovací čára 9"/>
          <p:cNvCxnSpPr>
            <a:stCxn id="2" idx="1"/>
          </p:cNvCxnSpPr>
          <p:nvPr/>
        </p:nvCxnSpPr>
        <p:spPr>
          <a:xfrm flipH="1">
            <a:off x="3275856" y="2001808"/>
            <a:ext cx="10392" cy="1067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355976" y="191683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S2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195736" y="234888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S1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043608" y="4077072"/>
            <a:ext cx="66247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S1 =  7 112 m</a:t>
            </a:r>
          </a:p>
          <a:p>
            <a:endParaRPr lang="cs-CZ" sz="2000" dirty="0" smtClean="0"/>
          </a:p>
          <a:p>
            <a:r>
              <a:rPr lang="cs-CZ" sz="2000" dirty="0" smtClean="0"/>
              <a:t>S2 = 19 448 m</a:t>
            </a:r>
          </a:p>
          <a:p>
            <a:endParaRPr lang="cs-CZ" sz="2000" dirty="0" smtClean="0"/>
          </a:p>
          <a:p>
            <a:r>
              <a:rPr lang="cs-CZ" sz="2000" dirty="0" smtClean="0"/>
              <a:t>S(celkový obsah) = 26 560 m</a:t>
            </a:r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627784" y="407707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699792" y="4653136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355976" y="530120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76470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Molnár</a:t>
            </a:r>
            <a:r>
              <a:rPr lang="cs-CZ" dirty="0" smtClean="0"/>
              <a:t>, J., </a:t>
            </a:r>
            <a:r>
              <a:rPr lang="cs-CZ" dirty="0" err="1" smtClean="0"/>
              <a:t>Mikulenková</a:t>
            </a:r>
            <a:r>
              <a:rPr lang="cs-CZ" dirty="0" smtClean="0"/>
              <a:t>, H. Matematika pro 4. ročník 3. díl</a:t>
            </a:r>
          </a:p>
          <a:p>
            <a:r>
              <a:rPr lang="cs-CZ" dirty="0" smtClean="0"/>
              <a:t>Olomouc: </a:t>
            </a:r>
            <a:r>
              <a:rPr lang="cs-CZ" dirty="0" err="1" smtClean="0"/>
              <a:t>Prodos</a:t>
            </a:r>
            <a:r>
              <a:rPr lang="cs-CZ" dirty="0" smtClean="0"/>
              <a:t>, 2004. ISBN: 80-85806-52-1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9552" y="170080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Blažková, R. a kolektiv. Matematik pro 4. ročník ZŠ 3. díl</a:t>
            </a:r>
          </a:p>
          <a:p>
            <a:r>
              <a:rPr lang="cs-CZ" dirty="0" smtClean="0"/>
              <a:t>Praha: Alter, 2006. ISBN: 80-85775-98-0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63691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Šulc, P a kolektiv. Domácí úkoly z matematiky </a:t>
            </a:r>
          </a:p>
          <a:p>
            <a:r>
              <a:rPr lang="cs-CZ" dirty="0" smtClean="0"/>
              <a:t>Praha: Pierot ISBN 80-7353-049-X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50100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Trejbal, J., Komárková, V. Matematika 5 – 2. díl</a:t>
            </a:r>
          </a:p>
          <a:p>
            <a:r>
              <a:rPr lang="cs-CZ" dirty="0" smtClean="0"/>
              <a:t>Praha: SPN, 1997. </a:t>
            </a:r>
            <a:r>
              <a:rPr lang="cs-CZ" smtClean="0"/>
              <a:t>ISBN: 80-85937-50-6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476672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Čtverec je pravidelný čtyřúhelník, který má všechny čtyři strany stejně dlouhé.</a:t>
            </a:r>
            <a:endParaRPr lang="cs-CZ" sz="2400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323528" y="1268760"/>
            <a:ext cx="82089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83568" y="1700808"/>
          <a:ext cx="1679847" cy="1440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949"/>
                <a:gridCol w="559949"/>
                <a:gridCol w="559949"/>
              </a:tblGrid>
              <a:tr h="48005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483768" y="220486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259632" y="321297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3347864" y="1916832"/>
          <a:ext cx="1152128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4"/>
                <a:gridCol w="576064"/>
              </a:tblGrid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4572000" y="22768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3851920" y="306896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934152" y="1324744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 čtvereček = 1 centimetr čtvereční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716016" y="2636912"/>
            <a:ext cx="3933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 . 2 = 4 čtverečky = 4 cm</a:t>
            </a:r>
            <a:endParaRPr lang="cs-CZ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222922" y="2583447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51520" y="3573016"/>
            <a:ext cx="3933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 . 3 = 9 čtverečků = 9 cm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779912" y="3501008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539552" y="4149080"/>
          <a:ext cx="2376264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</a:tblGrid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3059832" y="486916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366947" y="634782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635896" y="5229200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4 . 4 = 16 čtverečků = 16 cm</a:t>
            </a:r>
            <a:endParaRPr lang="cs-CZ" sz="2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7452320" y="5157192"/>
            <a:ext cx="2007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332656"/>
            <a:ext cx="78488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Obecně: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2924944"/>
            <a:ext cx="79208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solidFill>
                  <a:schemeClr val="tx1"/>
                </a:solidFill>
              </a:rPr>
              <a:t>S = a . a</a:t>
            </a:r>
            <a:endParaRPr lang="cs-CZ" sz="5400" dirty="0">
              <a:solidFill>
                <a:schemeClr val="tx1"/>
              </a:solidFill>
            </a:endParaRPr>
          </a:p>
        </p:txBody>
      </p:sp>
      <p:cxnSp>
        <p:nvCxnSpPr>
          <p:cNvPr id="6" name="Přímá spojovací šipka 5"/>
          <p:cNvCxnSpPr/>
          <p:nvPr/>
        </p:nvCxnSpPr>
        <p:spPr>
          <a:xfrm rot="5400000">
            <a:off x="2627784" y="4005064"/>
            <a:ext cx="720080" cy="43204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539552" y="436510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obsah čtverce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91880" y="4437112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délky sousedních stran</a:t>
            </a:r>
            <a:endParaRPr lang="cs-CZ" sz="2400" dirty="0"/>
          </a:p>
        </p:txBody>
      </p:sp>
      <p:cxnSp>
        <p:nvCxnSpPr>
          <p:cNvPr id="9" name="Přímá spojovací šipka 8"/>
          <p:cNvCxnSpPr/>
          <p:nvPr/>
        </p:nvCxnSpPr>
        <p:spPr>
          <a:xfrm rot="16200000" flipH="1">
            <a:off x="4175956" y="4041068"/>
            <a:ext cx="648072" cy="28803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rot="5400000">
            <a:off x="4860032" y="3933056"/>
            <a:ext cx="720080" cy="43204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971600" y="5229200"/>
            <a:ext cx="1080120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123728" y="56612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259632" y="60932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67544" y="1556792"/>
            <a:ext cx="78488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Obsah čtverce vypočítáme tak, že vynásobíme délky jeho dvou sousedních stran: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332656"/>
            <a:ext cx="79208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Vypočítej obsah čtverce o straně délky a = 5 cm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12474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Náčrt: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611560" y="1916832"/>
            <a:ext cx="2232248" cy="2088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ovací čára 5"/>
          <p:cNvCxnSpPr/>
          <p:nvPr/>
        </p:nvCxnSpPr>
        <p:spPr>
          <a:xfrm rot="5400000">
            <a:off x="1805764" y="2968940"/>
            <a:ext cx="2088232" cy="0"/>
          </a:xfrm>
          <a:prstGeom prst="line">
            <a:avLst/>
          </a:prstGeom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606519" y="4005660"/>
            <a:ext cx="2232248" cy="0"/>
          </a:xfrm>
          <a:prstGeom prst="line">
            <a:avLst/>
          </a:prstGeom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2627784" y="15567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331640" y="39330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39552" y="400506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627784" y="40050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996208" y="30053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39552" y="15567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923928" y="141277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Zápis:</a:t>
            </a:r>
            <a:endParaRPr lang="cs-CZ" sz="2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932040" y="1412776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 </a:t>
            </a:r>
            <a:r>
              <a:rPr lang="cs-CZ" sz="2400" dirty="0" smtClean="0"/>
              <a:t>a = 5 cm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S = ?</a:t>
            </a:r>
            <a:endParaRPr lang="cs-CZ" sz="2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923928" y="2348880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Výpočet:</a:t>
            </a:r>
            <a:endParaRPr lang="cs-CZ" sz="2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004048" y="2780928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S = a . a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S = 5 . 5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S = 25</a:t>
            </a:r>
          </a:p>
          <a:p>
            <a:endParaRPr lang="cs-CZ" sz="2400" dirty="0"/>
          </a:p>
          <a:p>
            <a:r>
              <a:rPr lang="cs-CZ" sz="2400" dirty="0" smtClean="0"/>
              <a:t>S = 25 cm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337052" y="424586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5004048" y="4005064"/>
            <a:ext cx="1368152" cy="0"/>
          </a:xfrm>
          <a:prstGeom prst="line">
            <a:avLst/>
          </a:prstGeom>
          <a:ln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5004048" y="4077072"/>
            <a:ext cx="1368152" cy="0"/>
          </a:xfrm>
          <a:prstGeom prst="line">
            <a:avLst/>
          </a:prstGeom>
          <a:ln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539552" y="5805264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Obsah daného čtverce je 25 cm.</a:t>
            </a:r>
          </a:p>
          <a:p>
            <a:endParaRPr lang="cs-CZ" sz="24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860032" y="58052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332656"/>
            <a:ext cx="79208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Vypočítej obsahy čtverců a výsledky zapiš do tabulky:</a:t>
            </a:r>
            <a:endParaRPr lang="cs-CZ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331640" y="1916832"/>
          <a:ext cx="6384033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8011"/>
                <a:gridCol w="2128011"/>
                <a:gridCol w="2128011"/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čtverec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 smtClean="0">
                          <a:solidFill>
                            <a:schemeClr val="tx1"/>
                          </a:solidFill>
                        </a:rPr>
                        <a:t> délka strany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 obsah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dirty="0" smtClean="0"/>
                        <a:t>ABCD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59 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aseline="0" dirty="0" smtClean="0"/>
                        <a:t>m</a:t>
                      </a:r>
                      <a:endParaRPr lang="cs-CZ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dirty="0" smtClean="0"/>
                        <a:t>EFGH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67 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aseline="0" dirty="0" smtClean="0"/>
                        <a:t> m</a:t>
                      </a:r>
                      <a:endParaRPr lang="cs-CZ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dirty="0" smtClean="0"/>
                        <a:t>KLMN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83 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aseline="0" dirty="0" smtClean="0"/>
                        <a:t> m 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501384" y="259486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478316" y="32089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452320" y="3789040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7" name="Elipsa 6"/>
          <p:cNvSpPr/>
          <p:nvPr/>
        </p:nvSpPr>
        <p:spPr>
          <a:xfrm>
            <a:off x="1403648" y="5589240"/>
            <a:ext cx="2016224" cy="7920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3 481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5796136" y="5517232"/>
            <a:ext cx="2016224" cy="79208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4 489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3491880" y="4797152"/>
            <a:ext cx="2016224" cy="7920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6 889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1268760"/>
            <a:ext cx="792088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Obsah obdélníku</a:t>
            </a:r>
            <a:endParaRPr lang="cs-CZ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23528" y="2420888"/>
          <a:ext cx="2376264" cy="576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594066"/>
                <a:gridCol w="594066"/>
                <a:gridCol w="594066"/>
              </a:tblGrid>
              <a:tr h="576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3419872" y="2060848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 čtvereček = 1 cm 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43608" y="2996952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256490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491880" y="2564904"/>
            <a:ext cx="35283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4 . 1 = 4 čtverečky = 4 cm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67544" y="332656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Obdélník je čtyřúhelník, jehož protilehlé strany jsou stejně dlouhé a sousední strany spolu svírají pravý úhel.</a:t>
            </a:r>
            <a:endParaRPr lang="cs-CZ" sz="2000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611560" y="3501009"/>
          <a:ext cx="1224136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68"/>
                <a:gridCol w="612068"/>
              </a:tblGrid>
              <a:tr h="576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979712" y="41490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71600" y="52292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2483768" y="4221088"/>
          <a:ext cx="3096345" cy="1656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269"/>
                <a:gridCol w="619269"/>
                <a:gridCol w="619269"/>
                <a:gridCol w="619269"/>
                <a:gridCol w="619269"/>
              </a:tblGrid>
              <a:tr h="55206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206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2061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TextovéPole 12"/>
          <p:cNvSpPr txBox="1"/>
          <p:nvPr/>
        </p:nvSpPr>
        <p:spPr>
          <a:xfrm>
            <a:off x="5724127" y="47971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491879" y="594928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979712" y="3501008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 . 3 = 6 čtverečků = 6 cm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627784" y="623731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 . 3 = 15 čtverečků = 15 cm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372200" y="249289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508104" y="198884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572000" y="342900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508104" y="616530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332656"/>
            <a:ext cx="784887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Obecně: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2924944"/>
            <a:ext cx="79208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solidFill>
                  <a:schemeClr val="tx1"/>
                </a:solidFill>
              </a:rPr>
              <a:t>S = a . b</a:t>
            </a:r>
            <a:endParaRPr lang="cs-CZ" sz="5400" dirty="0">
              <a:solidFill>
                <a:schemeClr val="tx1"/>
              </a:solidFill>
            </a:endParaRPr>
          </a:p>
        </p:txBody>
      </p:sp>
      <p:cxnSp>
        <p:nvCxnSpPr>
          <p:cNvPr id="6" name="Přímá spojovací šipka 5"/>
          <p:cNvCxnSpPr/>
          <p:nvPr/>
        </p:nvCxnSpPr>
        <p:spPr>
          <a:xfrm rot="5400000">
            <a:off x="2627784" y="4005064"/>
            <a:ext cx="720080" cy="43204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179512" y="436510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obsah obdélníku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91880" y="4437112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délky sousedních stran</a:t>
            </a:r>
            <a:endParaRPr lang="cs-CZ" sz="2400" dirty="0"/>
          </a:p>
        </p:txBody>
      </p:sp>
      <p:cxnSp>
        <p:nvCxnSpPr>
          <p:cNvPr id="9" name="Přímá spojovací šipka 8"/>
          <p:cNvCxnSpPr/>
          <p:nvPr/>
        </p:nvCxnSpPr>
        <p:spPr>
          <a:xfrm rot="16200000" flipH="1">
            <a:off x="4175956" y="4041068"/>
            <a:ext cx="648072" cy="28803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 rot="5400000">
            <a:off x="4860032" y="3933056"/>
            <a:ext cx="720080" cy="43204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971600" y="5229200"/>
            <a:ext cx="2592288" cy="9361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3563888" y="56612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979712" y="60932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67544" y="1556792"/>
            <a:ext cx="784887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Obsah obdélníku vypočítáme tak, že vynásobíme délky jeho dvou sousedních stran: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332656"/>
            <a:ext cx="792088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Vypočítej obsah obdélníku ABCD se stranami délky 5 cm a 3 cm.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12474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Náčrt:</a:t>
            </a: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611560" y="1916832"/>
            <a:ext cx="2736304" cy="20882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ovací čára 5"/>
          <p:cNvCxnSpPr/>
          <p:nvPr/>
        </p:nvCxnSpPr>
        <p:spPr>
          <a:xfrm rot="5400000">
            <a:off x="2303748" y="2960948"/>
            <a:ext cx="2088232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 flipV="1">
            <a:off x="606519" y="4005064"/>
            <a:ext cx="2741345" cy="596"/>
          </a:xfrm>
          <a:prstGeom prst="line">
            <a:avLst/>
          </a:prstGeom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3059832" y="15567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331640" y="393305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39552" y="400506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131840" y="40050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347864" y="292494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39552" y="15567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923928" y="141277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Zápis:</a:t>
            </a:r>
            <a:endParaRPr lang="cs-CZ" sz="2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932040" y="1412776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 </a:t>
            </a:r>
            <a:r>
              <a:rPr lang="cs-CZ" sz="2400" dirty="0" smtClean="0"/>
              <a:t>a = 5 cm</a:t>
            </a:r>
          </a:p>
          <a:p>
            <a:r>
              <a:rPr lang="cs-CZ" sz="2400" dirty="0" smtClean="0"/>
              <a:t> b = 3 cm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S = ?</a:t>
            </a:r>
            <a:endParaRPr lang="cs-CZ" sz="2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923928" y="242088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Výpočet:</a:t>
            </a:r>
            <a:endParaRPr lang="cs-CZ" sz="2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004048" y="2780928"/>
            <a:ext cx="36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S = a . b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S = 5 . 3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S = 15</a:t>
            </a:r>
          </a:p>
          <a:p>
            <a:endParaRPr lang="cs-CZ" sz="2400" dirty="0"/>
          </a:p>
          <a:p>
            <a:r>
              <a:rPr lang="cs-CZ" sz="2400" dirty="0" smtClean="0"/>
              <a:t>S = 15 cm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337052" y="4245868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cxnSp>
        <p:nvCxnSpPr>
          <p:cNvPr id="28" name="Přímá spojovací čára 27"/>
          <p:cNvCxnSpPr/>
          <p:nvPr/>
        </p:nvCxnSpPr>
        <p:spPr>
          <a:xfrm>
            <a:off x="5004048" y="4005064"/>
            <a:ext cx="1368152" cy="0"/>
          </a:xfrm>
          <a:prstGeom prst="line">
            <a:avLst/>
          </a:prstGeom>
          <a:ln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/>
          <p:nvPr/>
        </p:nvCxnSpPr>
        <p:spPr>
          <a:xfrm>
            <a:off x="5004048" y="4077072"/>
            <a:ext cx="1368152" cy="0"/>
          </a:xfrm>
          <a:prstGeom prst="line">
            <a:avLst/>
          </a:prstGeom>
          <a:ln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539552" y="5805264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Obsah daného obdélníku je 15 cm.</a:t>
            </a:r>
          </a:p>
          <a:p>
            <a:endParaRPr lang="cs-CZ" sz="24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5220072" y="580526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332656"/>
            <a:ext cx="792088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Vypočítej obsahy obdélníků a výsledky zapiš do tabulky:</a:t>
            </a:r>
            <a:endParaRPr lang="cs-CZ" sz="2800" dirty="0">
              <a:solidFill>
                <a:schemeClr val="tx1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801388"/>
              </p:ext>
            </p:extLst>
          </p:nvPr>
        </p:nvGraphicFramePr>
        <p:xfrm>
          <a:off x="1331640" y="1916832"/>
          <a:ext cx="6384032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008"/>
                <a:gridCol w="1596008"/>
                <a:gridCol w="1596008"/>
                <a:gridCol w="1596008"/>
              </a:tblGrid>
              <a:tr h="612068"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obdélník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aseline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/>
                          </a:solidFill>
                        </a:rPr>
                        <a:t> obsah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dirty="0" smtClean="0"/>
                        <a:t>ABCD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67 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32 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aseline="0" dirty="0" smtClean="0"/>
                        <a:t>m</a:t>
                      </a:r>
                      <a:endParaRPr lang="cs-CZ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dirty="0" smtClean="0"/>
                        <a:t>EFGH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 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95 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aseline="0" dirty="0" smtClean="0"/>
                        <a:t> m</a:t>
                      </a:r>
                      <a:endParaRPr lang="cs-CZ" dirty="0"/>
                    </a:p>
                  </a:txBody>
                  <a:tcPr anchor="ctr"/>
                </a:tc>
              </a:tr>
              <a:tr h="612068">
                <a:tc>
                  <a:txBody>
                    <a:bodyPr/>
                    <a:lstStyle/>
                    <a:p>
                      <a:r>
                        <a:rPr lang="cs-CZ" dirty="0" smtClean="0"/>
                        <a:t>KLMN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92 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38 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aseline="0" dirty="0" smtClean="0"/>
                        <a:t> m 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7501384" y="259486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478316" y="3208908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452320" y="3789040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7" name="Elipsa 6"/>
          <p:cNvSpPr/>
          <p:nvPr/>
        </p:nvSpPr>
        <p:spPr>
          <a:xfrm>
            <a:off x="1403648" y="5589240"/>
            <a:ext cx="2016224" cy="7920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2144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5796136" y="5517232"/>
            <a:ext cx="2016224" cy="792088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3 496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3491880" y="4797152"/>
            <a:ext cx="2016224" cy="7920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3 135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229</TotalTime>
  <Words>1066</Words>
  <Application>Microsoft Office PowerPoint</Application>
  <PresentationFormat>Předvádění na obrazovce (4:3)</PresentationFormat>
  <Paragraphs>256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Arkýř</vt:lpstr>
      <vt:lpstr>Obsah čtverce a obdélníku  5. ročník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 čtverce a obdélníku  5. ročník</dc:title>
  <dc:creator>JasLouie</dc:creator>
  <cp:lastModifiedBy> Glozikov</cp:lastModifiedBy>
  <cp:revision>31</cp:revision>
  <dcterms:created xsi:type="dcterms:W3CDTF">2011-08-15T12:08:28Z</dcterms:created>
  <dcterms:modified xsi:type="dcterms:W3CDTF">2012-03-29T09:30:14Z</dcterms:modified>
</cp:coreProperties>
</file>