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6A96-EE85-4C72-9D1E-36C15CDF1DFD}" type="datetimeFigureOut">
              <a:rPr lang="cs-CZ" smtClean="0"/>
              <a:pPr/>
              <a:t>20.3.2012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FB7D-F399-459F-B70D-F1A695C7FD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Obsah, jednotky obsahu</a:t>
            </a:r>
            <a:br>
              <a:rPr lang="cs-CZ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ročník</a:t>
            </a:r>
            <a:endParaRPr lang="cs-CZ" sz="5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452320" cy="1752600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Autorem materiálu je Ing. Eva Skalická,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ZŠ Dobříš, Komenského nám. 35, okres Příbram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Inovace školy – Dobříš, </a:t>
            </a:r>
            <a:r>
              <a:rPr lang="cs-CZ" sz="2000" dirty="0" err="1" smtClean="0">
                <a:solidFill>
                  <a:schemeClr val="tx1"/>
                </a:solidFill>
              </a:rPr>
              <a:t>EUpenizeskolam.cz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Převáděj: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980728"/>
            <a:ext cx="4355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29 km =		</a:t>
            </a:r>
            <a:r>
              <a:rPr lang="cs-CZ" sz="2400" dirty="0"/>
              <a:t>a</a:t>
            </a: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17 a =			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30 ha =			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5 km =			ha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2 km =			   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14 ha =			a		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88024" y="980728"/>
            <a:ext cx="4355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120 000 </a:t>
            </a:r>
            <a:r>
              <a:rPr lang="cs-CZ" sz="2400" dirty="0"/>
              <a:t>a</a:t>
            </a:r>
            <a:r>
              <a:rPr lang="cs-CZ" sz="2400" dirty="0" smtClean="0"/>
              <a:t> =		     km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3 800 a =	     	     ha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1 800 m =		     a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1 200 a =		     ha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1 100 ha =		     km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90 000 m =		     ha		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03848" y="16288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55576" y="27089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49638" y="324963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11560" y="10527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        2</a:t>
            </a:r>
            <a:endParaRPr lang="cs-CZ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131840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347864" y="32129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724128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868144" y="37890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8284096" y="1052736"/>
            <a:ext cx="1719808" cy="31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8244408" y="32129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763688" y="112474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290 000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763688" y="162880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1 700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763688" y="220486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300 000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1763688" y="386104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1 400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763688" y="335699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2 000 </a:t>
            </a:r>
            <a:r>
              <a:rPr lang="cs-CZ" sz="2000" b="1" dirty="0" err="1" smtClean="0">
                <a:solidFill>
                  <a:schemeClr val="accent6">
                    <a:lumMod val="50000"/>
                  </a:schemeClr>
                </a:solidFill>
              </a:rPr>
              <a:t>000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763688" y="278092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6876256" y="119675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12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876256" y="17008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38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876256" y="227687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18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876256" y="386104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6876256" y="335699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11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876256" y="285293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12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Převeď na stejné obsahy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196752"/>
            <a:ext cx="3096344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A) 5 km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B) 5 500 mm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C) 500 cm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D) 55 a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E) 55 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F) 5 500 dm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76056" y="1196752"/>
            <a:ext cx="309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a) 55 cm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b) 5 dm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c) 500 ha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d) 55 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e) 5 500 dm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f) 5 500 m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92560" y="130302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03648" y="184515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356300" y="350782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58436" y="24036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898044" y="40553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22992" y="129040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993452" y="185428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962972" y="295156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508596" y="350592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327656" y="40534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43608" y="515719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/>
              <a:t>Ac</a:t>
            </a:r>
            <a:r>
              <a:rPr lang="cs-CZ" sz="2400" dirty="0" smtClean="0"/>
              <a:t>, </a:t>
            </a:r>
            <a:r>
              <a:rPr lang="cs-CZ" sz="2400" dirty="0" err="1" smtClean="0"/>
              <a:t>Ee</a:t>
            </a:r>
            <a:r>
              <a:rPr lang="cs-CZ" sz="2400" dirty="0" smtClean="0"/>
              <a:t>, Ba, </a:t>
            </a:r>
            <a:r>
              <a:rPr lang="cs-CZ" sz="2400" dirty="0" err="1" smtClean="0"/>
              <a:t>Cb</a:t>
            </a:r>
            <a:r>
              <a:rPr lang="cs-CZ" sz="2400" dirty="0" smtClean="0"/>
              <a:t>, </a:t>
            </a:r>
            <a:r>
              <a:rPr lang="cs-CZ" sz="2400" dirty="0" err="1" smtClean="0"/>
              <a:t>Fd</a:t>
            </a:r>
            <a:r>
              <a:rPr lang="cs-CZ" sz="2400" dirty="0" smtClean="0"/>
              <a:t>, </a:t>
            </a:r>
            <a:r>
              <a:rPr lang="cs-CZ" sz="2400" dirty="0" err="1" smtClean="0"/>
              <a:t>Df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Obsahy útvarů seřaď </a:t>
            </a:r>
            <a:r>
              <a:rPr lang="cs-CZ" sz="2400" dirty="0" smtClean="0">
                <a:solidFill>
                  <a:schemeClr val="tx1"/>
                </a:solidFill>
              </a:rPr>
              <a:t>vzestupně: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>
            <a:off x="251520" y="1196752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3 dm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Elipsa 3"/>
          <p:cNvSpPr/>
          <p:nvPr/>
        </p:nvSpPr>
        <p:spPr>
          <a:xfrm>
            <a:off x="1547664" y="2132856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400 cm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179512" y="2996952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130 mm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1557660" y="3872632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600 m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134516" y="4719960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200 a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1847676" y="5401668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 a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143024" y="5894760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3 ha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2" name="Šipka dolů 11"/>
          <p:cNvSpPr/>
          <p:nvPr/>
        </p:nvSpPr>
        <p:spPr>
          <a:xfrm>
            <a:off x="6588224" y="1268760"/>
            <a:ext cx="2005508" cy="6034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130 mm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Šipka dolů 12"/>
          <p:cNvSpPr/>
          <p:nvPr/>
        </p:nvSpPr>
        <p:spPr>
          <a:xfrm>
            <a:off x="6588224" y="1916832"/>
            <a:ext cx="2005508" cy="6034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3 dm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Šipka dolů 13"/>
          <p:cNvSpPr/>
          <p:nvPr/>
        </p:nvSpPr>
        <p:spPr>
          <a:xfrm>
            <a:off x="6588224" y="2564904"/>
            <a:ext cx="2005508" cy="6034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400 cm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Šipka dolů 14"/>
          <p:cNvSpPr/>
          <p:nvPr/>
        </p:nvSpPr>
        <p:spPr>
          <a:xfrm>
            <a:off x="6588224" y="3212976"/>
            <a:ext cx="2005508" cy="6034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5 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Šipka dolů 15"/>
          <p:cNvSpPr/>
          <p:nvPr/>
        </p:nvSpPr>
        <p:spPr>
          <a:xfrm>
            <a:off x="6588224" y="3861048"/>
            <a:ext cx="2005508" cy="6034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600 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6588224" y="4509120"/>
            <a:ext cx="2005508" cy="6034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200 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Šipka dolů 17"/>
          <p:cNvSpPr/>
          <p:nvPr/>
        </p:nvSpPr>
        <p:spPr>
          <a:xfrm>
            <a:off x="6588224" y="5157192"/>
            <a:ext cx="2005508" cy="6034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3 ha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861052" y="127419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723312" y="193558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833420" y="254099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744520" y="385328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379860" y="138836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998564" y="235024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669256" y="320533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939256" y="406474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Molnár</a:t>
            </a:r>
            <a:r>
              <a:rPr lang="cs-CZ" dirty="0" smtClean="0"/>
              <a:t>, J., </a:t>
            </a:r>
            <a:r>
              <a:rPr lang="cs-CZ" dirty="0" err="1" smtClean="0"/>
              <a:t>Mikulenková</a:t>
            </a:r>
            <a:r>
              <a:rPr lang="cs-CZ" dirty="0" smtClean="0"/>
              <a:t>, H. Matematika pro 4. ročník 3. díl</a:t>
            </a:r>
          </a:p>
          <a:p>
            <a:r>
              <a:rPr lang="cs-CZ" dirty="0" smtClean="0"/>
              <a:t>Olomouc: </a:t>
            </a:r>
            <a:r>
              <a:rPr lang="cs-CZ" dirty="0" err="1" smtClean="0"/>
              <a:t>Prodos</a:t>
            </a:r>
            <a:r>
              <a:rPr lang="cs-CZ" dirty="0" smtClean="0"/>
              <a:t>, 2004. ISBN: 80-85806-52-1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170080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Blažková, R. a kolektiv Matematik pro 4. ročník ZŠ 3. díl</a:t>
            </a:r>
          </a:p>
          <a:p>
            <a:r>
              <a:rPr lang="cs-CZ" dirty="0" smtClean="0"/>
              <a:t>Praha: Alter, 2006. ISBN: 80-85775-98-0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263691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Justová</a:t>
            </a:r>
            <a:r>
              <a:rPr lang="cs-CZ" dirty="0" smtClean="0"/>
              <a:t>, J. Matematika pro 5 ročník ZŠ 3. díl</a:t>
            </a:r>
          </a:p>
          <a:p>
            <a:r>
              <a:rPr lang="cs-CZ" dirty="0" smtClean="0"/>
              <a:t>Praha: Alter, 1997. ISBN: 80-85775-94-8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50100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Kaslová</a:t>
            </a:r>
            <a:r>
              <a:rPr lang="cs-CZ" dirty="0" smtClean="0"/>
              <a:t>, M., Jarošová, J., </a:t>
            </a:r>
            <a:r>
              <a:rPr lang="cs-CZ" dirty="0" err="1" smtClean="0"/>
              <a:t>Nechanická</a:t>
            </a:r>
            <a:r>
              <a:rPr lang="cs-CZ" dirty="0" smtClean="0"/>
              <a:t> R. Matematika 4</a:t>
            </a:r>
          </a:p>
          <a:p>
            <a:r>
              <a:rPr lang="cs-CZ" dirty="0" smtClean="0"/>
              <a:t>Praha: SPN, </a:t>
            </a:r>
            <a:r>
              <a:rPr lang="cs-CZ" dirty="0" err="1" smtClean="0"/>
              <a:t>xxxx</a:t>
            </a:r>
            <a:r>
              <a:rPr lang="cs-CZ" dirty="0" smtClean="0"/>
              <a:t>. ISBN: 80-7235-098-7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443711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</a:t>
            </a:r>
            <a:r>
              <a:rPr lang="cs-CZ" dirty="0" err="1" smtClean="0"/>
              <a:t>veskole.cz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476672"/>
            <a:ext cx="806489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Jednotky obsahu používáme k určování obsahů čtverců, obdélníků…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1772816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Jednotky obsahu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2" y="2348880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Ahoj! Jsem čtverec o straně 1 mm. Jmenuji se _______________________.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1043608" y="2636912"/>
            <a:ext cx="216024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691680" y="270892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ilimetr čtvereční – 1</a:t>
            </a:r>
            <a:r>
              <a:rPr lang="cs-CZ" sz="2400" dirty="0"/>
              <a:t>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mm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979712" y="3573016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Ahoj! Jsem čtverec o straně 1 cm. Jmenuji se _______________________.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907704" y="393305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centimetr čtvereční – 1 cm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99592" y="3717032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1907704" y="4653136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Ahoj! Jsem čtverec o straně 1 dm. Jmenuji se _______________________.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907704" y="501317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decimetr čtvereční – 1 dm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282580" y="4997599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cs-CZ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280323" y="387330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cs-CZ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307360" y="266514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cs-CZ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39552" y="4653136"/>
            <a:ext cx="115212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907704" y="580526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m  - obsah čtverce o straně 1 m.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398018" y="574662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2</a:t>
            </a:r>
            <a:endParaRPr lang="cs-CZ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Další jednotky obsahu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1268760"/>
            <a:ext cx="8064896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 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170080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Je to obsah čtverce o straně 10 m. V arech se vyjadřuje  obsah (výměra) zahrady, menšího pole apod.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467544" y="2852936"/>
            <a:ext cx="8064896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 ha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342900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Je to obsah čtverce o straně 100 m. V hektarech se uvádí výměra lesů, přehrad, větších polí a rybníků.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467544" y="4725144"/>
            <a:ext cx="8064896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 km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522920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Je to obsah čtverce o straně 1 000 m. V kilometrech čtverečních se uvádí rozloha velkých území nebo států.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17218" y="469626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2</a:t>
            </a:r>
            <a:endParaRPr lang="cs-CZ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Převody jednotek obsahu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km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ha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a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92080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dm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95936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m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60232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</a:t>
            </a:r>
            <a:r>
              <a:rPr lang="cs-CZ" sz="2400" dirty="0"/>
              <a:t>c</a:t>
            </a:r>
            <a:r>
              <a:rPr lang="cs-CZ" sz="2400" dirty="0" smtClean="0"/>
              <a:t>m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956376" y="37170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mm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43046" y="364477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2</a:t>
            </a:r>
            <a:endParaRPr lang="cs-CZ" sz="1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408062" y="365210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2</a:t>
            </a:r>
            <a:endParaRPr lang="cs-CZ" sz="1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888924" y="365072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2</a:t>
            </a:r>
            <a:endParaRPr lang="cs-CZ" sz="1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230570" y="368031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2</a:t>
            </a:r>
            <a:endParaRPr lang="cs-CZ" sz="1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639448" y="369508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2</a:t>
            </a:r>
            <a:endParaRPr lang="cs-CZ" sz="1400" b="1" dirty="0"/>
          </a:p>
        </p:txBody>
      </p:sp>
      <p:sp>
        <p:nvSpPr>
          <p:cNvPr id="19" name="Oblouk 18"/>
          <p:cNvSpPr/>
          <p:nvPr/>
        </p:nvSpPr>
        <p:spPr>
          <a:xfrm>
            <a:off x="7313105" y="3330465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louk 19"/>
          <p:cNvSpPr/>
          <p:nvPr/>
        </p:nvSpPr>
        <p:spPr>
          <a:xfrm>
            <a:off x="2029544" y="3326589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>
            <a:off x="3256271" y="3381829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>
            <a:off x="4605536" y="3324335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louk 22"/>
          <p:cNvSpPr/>
          <p:nvPr/>
        </p:nvSpPr>
        <p:spPr>
          <a:xfrm>
            <a:off x="6029063" y="3309257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louk 23"/>
          <p:cNvSpPr/>
          <p:nvPr/>
        </p:nvSpPr>
        <p:spPr>
          <a:xfrm>
            <a:off x="875365" y="3309821"/>
            <a:ext cx="878813" cy="701374"/>
          </a:xfrm>
          <a:prstGeom prst="arc">
            <a:avLst>
              <a:gd name="adj1" fmla="val 10711149"/>
              <a:gd name="adj2" fmla="val 0"/>
            </a:avLst>
          </a:prstGeom>
          <a:ln w="28575">
            <a:solidFill>
              <a:schemeClr val="accent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899592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: </a:t>
            </a:r>
            <a:r>
              <a:rPr lang="cs-CZ" sz="2000" dirty="0" smtClean="0"/>
              <a:t>100</a:t>
            </a:r>
            <a:endParaRPr lang="cs-CZ" sz="2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051720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: 100</a:t>
            </a:r>
            <a:endParaRPr lang="cs-CZ" sz="20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275856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: 100</a:t>
            </a:r>
            <a:endParaRPr lang="cs-CZ" sz="20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572000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: 100</a:t>
            </a:r>
            <a:endParaRPr lang="cs-CZ" sz="20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084168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: 100</a:t>
            </a:r>
            <a:endParaRPr lang="cs-CZ" sz="2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7380312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: 100</a:t>
            </a:r>
            <a:endParaRPr lang="cs-CZ" sz="2000" dirty="0"/>
          </a:p>
        </p:txBody>
      </p:sp>
      <p:sp>
        <p:nvSpPr>
          <p:cNvPr id="31" name="Oblouk 30"/>
          <p:cNvSpPr/>
          <p:nvPr/>
        </p:nvSpPr>
        <p:spPr>
          <a:xfrm rot="10800000">
            <a:off x="686679" y="3765398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louk 31"/>
          <p:cNvSpPr/>
          <p:nvPr/>
        </p:nvSpPr>
        <p:spPr>
          <a:xfrm rot="10800000">
            <a:off x="1918501" y="3793119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louk 32"/>
          <p:cNvSpPr/>
          <p:nvPr/>
        </p:nvSpPr>
        <p:spPr>
          <a:xfrm rot="10800000">
            <a:off x="3180680" y="3764091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10800000">
            <a:off x="4500917" y="3793683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louk 34"/>
          <p:cNvSpPr/>
          <p:nvPr/>
        </p:nvSpPr>
        <p:spPr>
          <a:xfrm rot="10800000">
            <a:off x="5880337" y="3793683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 rot="10800000">
            <a:off x="7187186" y="3778605"/>
            <a:ext cx="936104" cy="792088"/>
          </a:xfrm>
          <a:prstGeom prst="arc">
            <a:avLst>
              <a:gd name="adj1" fmla="val 10603175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755576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</a:t>
            </a:r>
            <a:r>
              <a:rPr lang="cs-CZ" sz="2000" dirty="0" smtClean="0"/>
              <a:t> 100</a:t>
            </a:r>
            <a:endParaRPr lang="cs-CZ" sz="20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907704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</a:t>
            </a:r>
            <a:r>
              <a:rPr lang="cs-CZ" sz="2000" dirty="0" smtClean="0"/>
              <a:t> 100</a:t>
            </a:r>
            <a:endParaRPr lang="cs-CZ" sz="20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275856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</a:t>
            </a:r>
            <a:r>
              <a:rPr lang="cs-CZ" sz="2000" dirty="0" smtClean="0"/>
              <a:t> 100</a:t>
            </a:r>
            <a:endParaRPr lang="cs-CZ" sz="20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644008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</a:t>
            </a:r>
            <a:r>
              <a:rPr lang="cs-CZ" sz="2000" dirty="0" smtClean="0"/>
              <a:t> 100</a:t>
            </a:r>
            <a:endParaRPr lang="cs-CZ" sz="20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6012160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</a:t>
            </a:r>
            <a:r>
              <a:rPr lang="cs-CZ" sz="2000" dirty="0" smtClean="0"/>
              <a:t> 100</a:t>
            </a:r>
            <a:endParaRPr lang="cs-CZ" sz="20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7308304" y="46531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.</a:t>
            </a:r>
            <a:r>
              <a:rPr lang="cs-CZ" sz="2000" dirty="0" smtClean="0"/>
              <a:t> 100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Převáděj jednotky obsahu:</a:t>
            </a:r>
            <a:endParaRPr lang="cs-CZ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95535" y="1196750"/>
          <a:ext cx="8280918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648072"/>
                <a:gridCol w="648072"/>
                <a:gridCol w="648072"/>
                <a:gridCol w="648072"/>
                <a:gridCol w="648072"/>
                <a:gridCol w="648072"/>
                <a:gridCol w="720080"/>
                <a:gridCol w="3024333"/>
              </a:tblGrid>
              <a:tr h="584065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dm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5 m = 500 dm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16 dm = 1 600 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 dm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= 400 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 m 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32 dm =           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9 dm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=               mm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12 m 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dm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7 cm 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mm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115616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83768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79912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148064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012160" y="177281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336678" y="180608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40557" y="23451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792549" y="233066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209928" y="291124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425453" y="291818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064786" y="352084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364502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80 000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464287" y="354430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660232" y="422108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3 200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760409" y="410454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588224" y="479715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90 000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956376" y="465313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588224" y="5373216"/>
            <a:ext cx="85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1 200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667487" y="53150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372200" y="40770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228184" y="465313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228184" y="530120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228184" y="58772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380312" y="58772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516216" y="5949280"/>
            <a:ext cx="711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700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95536" y="836712"/>
          <a:ext cx="8280918" cy="528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648072"/>
                <a:gridCol w="648072"/>
                <a:gridCol w="648072"/>
                <a:gridCol w="648072"/>
                <a:gridCol w="648072"/>
                <a:gridCol w="648072"/>
                <a:gridCol w="720080"/>
                <a:gridCol w="3024333"/>
              </a:tblGrid>
              <a:tr h="584065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dm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400 mm = 4 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700 cm = 7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dm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20 000 cm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= 2 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500 dm 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8067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mm =         cm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900 000 cm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=       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2 800 dm 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60 000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cm 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115617" y="83671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83769" y="83671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79913" y="83671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148065" y="83671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56176" y="1340768"/>
            <a:ext cx="864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    2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7452320" y="134076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340558" y="19851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2</a:t>
            </a: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452320" y="198884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09928" y="2551203"/>
            <a:ext cx="1026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          2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425454" y="255814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2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588224" y="314096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804248" y="328498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   5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464288" y="3184265"/>
            <a:ext cx="8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  2 </a:t>
            </a:r>
            <a:endParaRPr lang="cs-CZ" sz="16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164288" y="386104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  60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812360" y="3717032"/>
            <a:ext cx="77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   2</a:t>
            </a:r>
            <a:endParaRPr lang="cs-CZ" sz="16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452320" y="4437112"/>
            <a:ext cx="576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90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956376" y="4293098"/>
            <a:ext cx="792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2 </a:t>
            </a:r>
            <a:endParaRPr lang="cs-CZ" sz="16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236296" y="5013176"/>
            <a:ext cx="576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28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667488" y="4955008"/>
            <a:ext cx="792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    2</a:t>
            </a:r>
            <a:endParaRPr lang="cs-CZ" sz="16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588224" y="371703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2</a:t>
            </a:r>
            <a:endParaRPr lang="cs-CZ" sz="16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092280" y="429309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228184" y="4941170"/>
            <a:ext cx="936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       2</a:t>
            </a:r>
            <a:endParaRPr lang="cs-CZ" sz="16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956376" y="544522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092280" y="544522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380312" y="5589240"/>
            <a:ext cx="711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16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Převáděj: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980728"/>
            <a:ext cx="4355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7 m =			dm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85 cm =		mm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6 m =			cm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27 m =			dm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9 dm =			mm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18 m =			cm		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88024" y="980728"/>
            <a:ext cx="4355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500 mm =		     cm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7 000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 cm =	     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3 900 mm =		     cm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78 000 dm =		     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5 000 </a:t>
            </a:r>
            <a:r>
              <a:rPr lang="cs-CZ" sz="2400" dirty="0"/>
              <a:t>c</a:t>
            </a:r>
            <a:r>
              <a:rPr lang="cs-CZ" sz="2400" dirty="0" smtClean="0"/>
              <a:t>m =		     dm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90 000 mm =		     dm		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19872" y="16288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9592" y="155679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55576" y="27089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49638" y="324963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55576" y="37890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75856" y="10527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11560" y="10527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75856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75856" y="27089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347864" y="32129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75856" y="37890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508104" y="10527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       2</a:t>
            </a:r>
            <a:endParaRPr lang="cs-CZ" sz="1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372200" y="155679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724128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      2</a:t>
            </a:r>
            <a:endParaRPr lang="cs-CZ" sz="1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012160" y="270892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868144" y="32129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156176" y="37890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8284096" y="1052736"/>
            <a:ext cx="1719808" cy="31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8100392" y="16288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8244408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8100392" y="27089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8244408" y="32129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8244408" y="37890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763688" y="112474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700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763688" y="162880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8 500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763688" y="220486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60 000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1763688" y="386104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180 000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763688" y="335699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90 000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763688" y="278092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2 700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6876256" y="119675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876256" y="17008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700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876256" y="227687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39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876256" y="393305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6876256" y="342900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50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876256" y="285293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780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0648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Převáděj jednotky obsahu:</a:t>
            </a:r>
            <a:endParaRPr lang="cs-CZ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95535" y="1196750"/>
          <a:ext cx="8280918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648072"/>
                <a:gridCol w="648072"/>
                <a:gridCol w="648072"/>
                <a:gridCol w="648072"/>
                <a:gridCol w="648072"/>
                <a:gridCol w="648072"/>
                <a:gridCol w="720080"/>
                <a:gridCol w="3024333"/>
              </a:tblGrid>
              <a:tr h="584065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ha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 km = 300 ha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7 ha = 700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5 a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= 500 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 ha  =          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14 km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=               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ha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     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km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115616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04048" y="11967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012160" y="177281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2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299695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588224" y="364502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200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464287" y="354430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2</a:t>
            </a:r>
            <a:endParaRPr lang="cs-CZ" sz="16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660232" y="422108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80 000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760409" y="410454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732240" y="479715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140 000  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588224" y="5373216"/>
            <a:ext cx="85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3 900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372200" y="465313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228184" y="58772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588224" y="594928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2 000 </a:t>
            </a:r>
            <a:r>
              <a:rPr lang="cs-CZ" sz="2000" dirty="0" err="1" smtClean="0">
                <a:solidFill>
                  <a:schemeClr val="accent6">
                    <a:lumMod val="50000"/>
                  </a:schemeClr>
                </a:solidFill>
              </a:rPr>
              <a:t>000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956376" y="58772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395535" y="1196750"/>
          <a:ext cx="8280918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648072"/>
                <a:gridCol w="648072"/>
                <a:gridCol w="648072"/>
                <a:gridCol w="648072"/>
                <a:gridCol w="648072"/>
                <a:gridCol w="648072"/>
                <a:gridCol w="720080"/>
                <a:gridCol w="3024333"/>
              </a:tblGrid>
              <a:tr h="584065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ha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200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m = 12 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ha = 9 km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m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= 3 ha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600 a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  ha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50 000 a =       km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000 </a:t>
                      </a:r>
                      <a:r>
                        <a:rPr lang="cs-CZ" sz="2400" baseline="0" dirty="0" err="1" smtClean="0">
                          <a:solidFill>
                            <a:schemeClr val="tx1"/>
                          </a:solidFill>
                        </a:rPr>
                        <a:t>000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m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=       km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3 900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   ha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7 900 ha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 k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1115616" y="11967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004048" y="11967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300192" y="177281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  2</a:t>
            </a:r>
            <a:endParaRPr lang="cs-CZ" sz="16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732240" y="292494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660232" y="364502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 6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7020272" y="422108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7760409" y="410454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668344" y="479715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948264" y="5373216"/>
            <a:ext cx="85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39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7092280" y="59492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79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7956376" y="58772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7308304" y="234888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2</a:t>
            </a:r>
            <a:endParaRPr lang="cs-CZ" sz="16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8244408" y="465313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164288" y="472514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6" grpId="0"/>
      <p:bldP spid="27" grpId="0"/>
      <p:bldP spid="30" grpId="0"/>
    </p:bldLst>
  </p:timing>
</p:sld>
</file>

<file path=ppt/theme/theme1.xml><?xml version="1.0" encoding="utf-8"?>
<a:theme xmlns:a="http://schemas.openxmlformats.org/drawingml/2006/main" name="Motiv sady Office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869</Words>
  <Application>Microsoft Office PowerPoint</Application>
  <PresentationFormat>Předvádění na obrazovce (4:3)</PresentationFormat>
  <Paragraphs>376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Obsah, jednotky obsahu 5. ročník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Obsah, jednotky obsahu 5. ročník</dc:title>
  <dc:creator>JasLouie</dc:creator>
  <cp:lastModifiedBy> Glozikov</cp:lastModifiedBy>
  <cp:revision>42</cp:revision>
  <dcterms:created xsi:type="dcterms:W3CDTF">2011-08-15T09:49:17Z</dcterms:created>
  <dcterms:modified xsi:type="dcterms:W3CDTF">2012-03-20T07:38:28Z</dcterms:modified>
</cp:coreProperties>
</file>