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02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86A96-EE85-4C72-9D1E-36C15CDF1DFD}" type="datetimeFigureOut">
              <a:rPr lang="cs-CZ" smtClean="0"/>
              <a:pPr/>
              <a:t>20.3.2012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0FB7D-F399-459F-B70D-F1A695C7FD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86A96-EE85-4C72-9D1E-36C15CDF1DFD}" type="datetimeFigureOut">
              <a:rPr lang="cs-CZ" smtClean="0"/>
              <a:pPr/>
              <a:t>20.3.2012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0FB7D-F399-459F-B70D-F1A695C7FD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86A96-EE85-4C72-9D1E-36C15CDF1DFD}" type="datetimeFigureOut">
              <a:rPr lang="cs-CZ" smtClean="0"/>
              <a:pPr/>
              <a:t>20.3.2012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0FB7D-F399-459F-B70D-F1A695C7FD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86A96-EE85-4C72-9D1E-36C15CDF1DFD}" type="datetimeFigureOut">
              <a:rPr lang="cs-CZ" smtClean="0"/>
              <a:pPr/>
              <a:t>20.3.2012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0FB7D-F399-459F-B70D-F1A695C7FD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86A96-EE85-4C72-9D1E-36C15CDF1DFD}" type="datetimeFigureOut">
              <a:rPr lang="cs-CZ" smtClean="0"/>
              <a:pPr/>
              <a:t>20.3.2012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0FB7D-F399-459F-B70D-F1A695C7FD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86A96-EE85-4C72-9D1E-36C15CDF1DFD}" type="datetimeFigureOut">
              <a:rPr lang="cs-CZ" smtClean="0"/>
              <a:pPr/>
              <a:t>20.3.2012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0FB7D-F399-459F-B70D-F1A695C7FD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86A96-EE85-4C72-9D1E-36C15CDF1DFD}" type="datetimeFigureOut">
              <a:rPr lang="cs-CZ" smtClean="0"/>
              <a:pPr/>
              <a:t>20.3.2012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0FB7D-F399-459F-B70D-F1A695C7FD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86A96-EE85-4C72-9D1E-36C15CDF1DFD}" type="datetimeFigureOut">
              <a:rPr lang="cs-CZ" smtClean="0"/>
              <a:pPr/>
              <a:t>20.3.2012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0FB7D-F399-459F-B70D-F1A695C7FD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86A96-EE85-4C72-9D1E-36C15CDF1DFD}" type="datetimeFigureOut">
              <a:rPr lang="cs-CZ" smtClean="0"/>
              <a:pPr/>
              <a:t>20.3.2012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0FB7D-F399-459F-B70D-F1A695C7FD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86A96-EE85-4C72-9D1E-36C15CDF1DFD}" type="datetimeFigureOut">
              <a:rPr lang="cs-CZ" smtClean="0"/>
              <a:pPr/>
              <a:t>20.3.2012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0FB7D-F399-459F-B70D-F1A695C7FD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86A96-EE85-4C72-9D1E-36C15CDF1DFD}" type="datetimeFigureOut">
              <a:rPr lang="cs-CZ" smtClean="0"/>
              <a:pPr/>
              <a:t>20.3.2012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0FB7D-F399-459F-B70D-F1A695C7FD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786A96-EE85-4C72-9D1E-36C15CDF1DFD}" type="datetimeFigureOut">
              <a:rPr lang="cs-CZ" smtClean="0"/>
              <a:pPr/>
              <a:t>20.3.2012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E0FB7D-F399-459F-B70D-F1A695C7FDA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55679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cs-CZ" sz="54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Obsah, jednotky obsahu</a:t>
            </a:r>
            <a:br>
              <a:rPr lang="cs-CZ" sz="54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40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ročník</a:t>
            </a:r>
            <a:endParaRPr lang="cs-CZ" sz="540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Podnadpis 2"/>
          <p:cNvSpPr>
            <a:spLocks noGrp="1"/>
          </p:cNvSpPr>
          <p:nvPr>
            <p:ph type="subTitle" idx="1"/>
          </p:nvPr>
        </p:nvSpPr>
        <p:spPr>
          <a:xfrm>
            <a:off x="899592" y="3861048"/>
            <a:ext cx="7452320" cy="1752600"/>
          </a:xfrm>
        </p:spPr>
        <p:txBody>
          <a:bodyPr>
            <a:normAutofit/>
          </a:bodyPr>
          <a:lstStyle/>
          <a:p>
            <a:pPr algn="ctr"/>
            <a:r>
              <a:rPr lang="cs-CZ" sz="2000" dirty="0" smtClean="0">
                <a:solidFill>
                  <a:schemeClr val="tx1"/>
                </a:solidFill>
              </a:rPr>
              <a:t>Autorem materiálu je Ing. Eva Skalická,</a:t>
            </a:r>
          </a:p>
          <a:p>
            <a:pPr algn="ctr"/>
            <a:r>
              <a:rPr lang="cs-CZ" sz="2000" dirty="0" smtClean="0">
                <a:solidFill>
                  <a:schemeClr val="tx1"/>
                </a:solidFill>
              </a:rPr>
              <a:t>ZŠ Dobříš, Komenského nám. 35, okres Příbram</a:t>
            </a:r>
          </a:p>
          <a:p>
            <a:pPr algn="ctr"/>
            <a:r>
              <a:rPr lang="cs-CZ" sz="2000" dirty="0" smtClean="0">
                <a:solidFill>
                  <a:schemeClr val="tx1"/>
                </a:solidFill>
              </a:rPr>
              <a:t>Inovace školy – Dobříš, </a:t>
            </a:r>
            <a:r>
              <a:rPr lang="cs-CZ" sz="2000" dirty="0" err="1" smtClean="0">
                <a:solidFill>
                  <a:schemeClr val="tx1"/>
                </a:solidFill>
              </a:rPr>
              <a:t>EUpenizeskolam.cz</a:t>
            </a:r>
            <a:endParaRPr lang="cs-CZ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548680"/>
            <a:ext cx="8064896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Převáděj: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79512" y="980728"/>
            <a:ext cx="435597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400" dirty="0" smtClean="0"/>
              <a:t>29 km =		</a:t>
            </a:r>
            <a:r>
              <a:rPr lang="cs-CZ" sz="2400" dirty="0"/>
              <a:t>a</a:t>
            </a:r>
            <a:endParaRPr lang="cs-CZ" sz="2400" dirty="0" smtClean="0"/>
          </a:p>
          <a:p>
            <a:pPr>
              <a:lnSpc>
                <a:spcPct val="150000"/>
              </a:lnSpc>
            </a:pPr>
            <a:r>
              <a:rPr lang="cs-CZ" sz="2400" dirty="0" smtClean="0"/>
              <a:t>17 a =			m</a:t>
            </a:r>
          </a:p>
          <a:p>
            <a:pPr>
              <a:lnSpc>
                <a:spcPct val="150000"/>
              </a:lnSpc>
            </a:pPr>
            <a:r>
              <a:rPr lang="cs-CZ" sz="2400" dirty="0" smtClean="0"/>
              <a:t>30 ha =			m</a:t>
            </a:r>
          </a:p>
          <a:p>
            <a:pPr>
              <a:lnSpc>
                <a:spcPct val="150000"/>
              </a:lnSpc>
            </a:pPr>
            <a:r>
              <a:rPr lang="cs-CZ" sz="2400" dirty="0" smtClean="0"/>
              <a:t>5 km =			ha</a:t>
            </a:r>
          </a:p>
          <a:p>
            <a:pPr>
              <a:lnSpc>
                <a:spcPct val="150000"/>
              </a:lnSpc>
            </a:pPr>
            <a:r>
              <a:rPr lang="cs-CZ" sz="2400" dirty="0" smtClean="0"/>
              <a:t>2 km =			   m</a:t>
            </a:r>
          </a:p>
          <a:p>
            <a:pPr>
              <a:lnSpc>
                <a:spcPct val="150000"/>
              </a:lnSpc>
            </a:pPr>
            <a:r>
              <a:rPr lang="cs-CZ" sz="2400" dirty="0" smtClean="0"/>
              <a:t>14 ha =			a		</a:t>
            </a:r>
            <a:endParaRPr lang="cs-CZ" sz="2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4788024" y="980728"/>
            <a:ext cx="435597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400" dirty="0" smtClean="0"/>
              <a:t>120 000 </a:t>
            </a:r>
            <a:r>
              <a:rPr lang="cs-CZ" sz="2400" dirty="0"/>
              <a:t>a</a:t>
            </a:r>
            <a:r>
              <a:rPr lang="cs-CZ" sz="2400" dirty="0" smtClean="0"/>
              <a:t> =		     km</a:t>
            </a:r>
          </a:p>
          <a:p>
            <a:pPr>
              <a:lnSpc>
                <a:spcPct val="150000"/>
              </a:lnSpc>
            </a:pPr>
            <a:r>
              <a:rPr lang="cs-CZ" sz="2400" dirty="0" smtClean="0"/>
              <a:t>3 800 a =	     	     ha</a:t>
            </a:r>
          </a:p>
          <a:p>
            <a:pPr>
              <a:lnSpc>
                <a:spcPct val="150000"/>
              </a:lnSpc>
            </a:pPr>
            <a:r>
              <a:rPr lang="cs-CZ" sz="2400" dirty="0" smtClean="0"/>
              <a:t>1 800 m =		     a</a:t>
            </a:r>
          </a:p>
          <a:p>
            <a:pPr>
              <a:lnSpc>
                <a:spcPct val="150000"/>
              </a:lnSpc>
            </a:pPr>
            <a:r>
              <a:rPr lang="cs-CZ" sz="2400" dirty="0" smtClean="0"/>
              <a:t>1 200 a =		     ha</a:t>
            </a:r>
          </a:p>
          <a:p>
            <a:pPr>
              <a:lnSpc>
                <a:spcPct val="150000"/>
              </a:lnSpc>
            </a:pPr>
            <a:r>
              <a:rPr lang="cs-CZ" sz="2400" dirty="0" smtClean="0"/>
              <a:t>1 100 ha =		     km</a:t>
            </a:r>
          </a:p>
          <a:p>
            <a:pPr>
              <a:lnSpc>
                <a:spcPct val="150000"/>
              </a:lnSpc>
            </a:pPr>
            <a:r>
              <a:rPr lang="cs-CZ" sz="2400" dirty="0" smtClean="0"/>
              <a:t>90 000 m =		     ha		</a:t>
            </a:r>
            <a:endParaRPr lang="cs-CZ" sz="2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3203848" y="1628800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2</a:t>
            </a:r>
            <a:endParaRPr lang="cs-CZ" sz="14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755576" y="2708920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2</a:t>
            </a:r>
            <a:endParaRPr lang="cs-CZ" sz="14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749638" y="3249637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2</a:t>
            </a:r>
            <a:endParaRPr lang="cs-CZ" sz="14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611560" y="1052736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        2</a:t>
            </a:r>
            <a:endParaRPr lang="cs-CZ" sz="14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3131840" y="2132856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2</a:t>
            </a:r>
            <a:endParaRPr lang="cs-CZ" sz="1400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3347864" y="3212976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2</a:t>
            </a:r>
            <a:endParaRPr lang="cs-CZ" sz="1400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5724128" y="2132856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2</a:t>
            </a:r>
            <a:endParaRPr lang="cs-CZ" sz="1400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5868144" y="3789040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2</a:t>
            </a:r>
            <a:endParaRPr lang="cs-CZ" sz="1400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8284096" y="1052736"/>
            <a:ext cx="1719808" cy="316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2</a:t>
            </a:r>
            <a:endParaRPr lang="cs-CZ" sz="1400" dirty="0"/>
          </a:p>
        </p:txBody>
      </p:sp>
      <p:sp>
        <p:nvSpPr>
          <p:cNvPr id="28" name="TextovéPole 27"/>
          <p:cNvSpPr txBox="1"/>
          <p:nvPr/>
        </p:nvSpPr>
        <p:spPr>
          <a:xfrm>
            <a:off x="8244408" y="3212976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2</a:t>
            </a:r>
            <a:endParaRPr lang="cs-CZ" sz="1400" dirty="0"/>
          </a:p>
        </p:txBody>
      </p:sp>
      <p:sp>
        <p:nvSpPr>
          <p:cNvPr id="30" name="TextovéPole 29"/>
          <p:cNvSpPr txBox="1"/>
          <p:nvPr/>
        </p:nvSpPr>
        <p:spPr>
          <a:xfrm>
            <a:off x="1763688" y="1124744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chemeClr val="accent6">
                    <a:lumMod val="50000"/>
                  </a:schemeClr>
                </a:solidFill>
              </a:rPr>
              <a:t>290 000</a:t>
            </a:r>
            <a:endParaRPr lang="cs-CZ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1763688" y="1628800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chemeClr val="accent6">
                    <a:lumMod val="50000"/>
                  </a:schemeClr>
                </a:solidFill>
              </a:rPr>
              <a:t>1 700</a:t>
            </a:r>
            <a:endParaRPr lang="cs-CZ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2" name="TextovéPole 31"/>
          <p:cNvSpPr txBox="1"/>
          <p:nvPr/>
        </p:nvSpPr>
        <p:spPr>
          <a:xfrm>
            <a:off x="1763688" y="2204864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chemeClr val="accent6">
                    <a:lumMod val="50000"/>
                  </a:schemeClr>
                </a:solidFill>
              </a:rPr>
              <a:t>300 000</a:t>
            </a:r>
            <a:endParaRPr lang="cs-CZ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3" name="TextovéPole 32"/>
          <p:cNvSpPr txBox="1"/>
          <p:nvPr/>
        </p:nvSpPr>
        <p:spPr>
          <a:xfrm>
            <a:off x="1763688" y="3861048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chemeClr val="accent6">
                    <a:lumMod val="50000"/>
                  </a:schemeClr>
                </a:solidFill>
              </a:rPr>
              <a:t>1 400</a:t>
            </a:r>
            <a:endParaRPr lang="cs-CZ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4" name="TextovéPole 33"/>
          <p:cNvSpPr txBox="1"/>
          <p:nvPr/>
        </p:nvSpPr>
        <p:spPr>
          <a:xfrm>
            <a:off x="1763688" y="3356992"/>
            <a:ext cx="129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chemeClr val="accent6">
                    <a:lumMod val="50000"/>
                  </a:schemeClr>
                </a:solidFill>
              </a:rPr>
              <a:t>2 000 </a:t>
            </a:r>
            <a:r>
              <a:rPr lang="cs-CZ" sz="2000" b="1" dirty="0" err="1" smtClean="0">
                <a:solidFill>
                  <a:schemeClr val="accent6">
                    <a:lumMod val="50000"/>
                  </a:schemeClr>
                </a:solidFill>
              </a:rPr>
              <a:t>000</a:t>
            </a:r>
            <a:endParaRPr lang="cs-CZ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5" name="TextovéPole 34"/>
          <p:cNvSpPr txBox="1"/>
          <p:nvPr/>
        </p:nvSpPr>
        <p:spPr>
          <a:xfrm>
            <a:off x="1763688" y="2780928"/>
            <a:ext cx="1008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chemeClr val="accent6">
                    <a:lumMod val="50000"/>
                  </a:schemeClr>
                </a:solidFill>
              </a:rPr>
              <a:t>5</a:t>
            </a:r>
            <a:r>
              <a:rPr lang="cs-CZ" sz="2000" b="1" dirty="0" smtClean="0">
                <a:solidFill>
                  <a:schemeClr val="accent6">
                    <a:lumMod val="50000"/>
                  </a:schemeClr>
                </a:solidFill>
              </a:rPr>
              <a:t>00</a:t>
            </a:r>
            <a:endParaRPr lang="cs-CZ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6" name="TextovéPole 35"/>
          <p:cNvSpPr txBox="1"/>
          <p:nvPr/>
        </p:nvSpPr>
        <p:spPr>
          <a:xfrm>
            <a:off x="6876256" y="1196752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chemeClr val="accent6">
                    <a:lumMod val="50000"/>
                  </a:schemeClr>
                </a:solidFill>
              </a:rPr>
              <a:t>12</a:t>
            </a:r>
            <a:endParaRPr lang="cs-CZ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7" name="TextovéPole 36"/>
          <p:cNvSpPr txBox="1"/>
          <p:nvPr/>
        </p:nvSpPr>
        <p:spPr>
          <a:xfrm>
            <a:off x="6876256" y="1700808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chemeClr val="accent6">
                    <a:lumMod val="50000"/>
                  </a:schemeClr>
                </a:solidFill>
              </a:rPr>
              <a:t>38</a:t>
            </a:r>
            <a:endParaRPr lang="cs-CZ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8" name="TextovéPole 37"/>
          <p:cNvSpPr txBox="1"/>
          <p:nvPr/>
        </p:nvSpPr>
        <p:spPr>
          <a:xfrm>
            <a:off x="6876256" y="2276872"/>
            <a:ext cx="1008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chemeClr val="accent6">
                    <a:lumMod val="50000"/>
                  </a:schemeClr>
                </a:solidFill>
              </a:rPr>
              <a:t>18</a:t>
            </a:r>
            <a:endParaRPr lang="cs-CZ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9" name="TextovéPole 38"/>
          <p:cNvSpPr txBox="1"/>
          <p:nvPr/>
        </p:nvSpPr>
        <p:spPr>
          <a:xfrm>
            <a:off x="6876256" y="3861048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chemeClr val="accent6">
                    <a:lumMod val="50000"/>
                  </a:schemeClr>
                </a:solidFill>
              </a:rPr>
              <a:t>9</a:t>
            </a:r>
            <a:endParaRPr lang="cs-CZ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0" name="TextovéPole 39"/>
          <p:cNvSpPr txBox="1"/>
          <p:nvPr/>
        </p:nvSpPr>
        <p:spPr>
          <a:xfrm>
            <a:off x="6876256" y="3356992"/>
            <a:ext cx="1008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chemeClr val="accent6">
                    <a:lumMod val="50000"/>
                  </a:schemeClr>
                </a:solidFill>
              </a:rPr>
              <a:t>11</a:t>
            </a:r>
            <a:endParaRPr lang="cs-CZ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1" name="TextovéPole 40"/>
          <p:cNvSpPr txBox="1"/>
          <p:nvPr/>
        </p:nvSpPr>
        <p:spPr>
          <a:xfrm>
            <a:off x="6876256" y="2852936"/>
            <a:ext cx="1008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chemeClr val="accent6">
                    <a:lumMod val="50000"/>
                  </a:schemeClr>
                </a:solidFill>
              </a:rPr>
              <a:t>12</a:t>
            </a:r>
            <a:endParaRPr lang="cs-CZ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548680"/>
            <a:ext cx="8064896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Převeď na stejné obsahy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467544" y="1196752"/>
            <a:ext cx="3096344" cy="3359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400" dirty="0" smtClean="0"/>
              <a:t>A) 5 km</a:t>
            </a:r>
          </a:p>
          <a:p>
            <a:pPr>
              <a:lnSpc>
                <a:spcPct val="150000"/>
              </a:lnSpc>
            </a:pPr>
            <a:r>
              <a:rPr lang="cs-CZ" sz="2400" dirty="0" smtClean="0"/>
              <a:t>B) 5 500 mm</a:t>
            </a:r>
          </a:p>
          <a:p>
            <a:pPr>
              <a:lnSpc>
                <a:spcPct val="150000"/>
              </a:lnSpc>
            </a:pPr>
            <a:r>
              <a:rPr lang="cs-CZ" sz="2400" dirty="0" smtClean="0"/>
              <a:t>C) 500 cm</a:t>
            </a:r>
          </a:p>
          <a:p>
            <a:pPr>
              <a:lnSpc>
                <a:spcPct val="150000"/>
              </a:lnSpc>
            </a:pPr>
            <a:r>
              <a:rPr lang="cs-CZ" sz="2400" dirty="0" smtClean="0"/>
              <a:t>D) 55 a</a:t>
            </a:r>
          </a:p>
          <a:p>
            <a:pPr>
              <a:lnSpc>
                <a:spcPct val="150000"/>
              </a:lnSpc>
            </a:pPr>
            <a:r>
              <a:rPr lang="cs-CZ" sz="2400" dirty="0" smtClean="0"/>
              <a:t>E) 55 m</a:t>
            </a:r>
          </a:p>
          <a:p>
            <a:pPr>
              <a:lnSpc>
                <a:spcPct val="150000"/>
              </a:lnSpc>
            </a:pPr>
            <a:r>
              <a:rPr lang="cs-CZ" sz="2400" dirty="0" smtClean="0"/>
              <a:t>F) 5 500 dm</a:t>
            </a:r>
            <a:endParaRPr lang="cs-CZ" sz="2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5076056" y="1196752"/>
            <a:ext cx="309634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400" dirty="0" smtClean="0"/>
              <a:t>a) 55 cm</a:t>
            </a:r>
          </a:p>
          <a:p>
            <a:pPr>
              <a:lnSpc>
                <a:spcPct val="150000"/>
              </a:lnSpc>
            </a:pPr>
            <a:r>
              <a:rPr lang="cs-CZ" sz="2400" dirty="0" smtClean="0"/>
              <a:t>b) 5 dm</a:t>
            </a:r>
          </a:p>
          <a:p>
            <a:pPr>
              <a:lnSpc>
                <a:spcPct val="150000"/>
              </a:lnSpc>
            </a:pPr>
            <a:r>
              <a:rPr lang="cs-CZ" sz="2400" dirty="0" smtClean="0"/>
              <a:t>c) 500 ha</a:t>
            </a:r>
          </a:p>
          <a:p>
            <a:pPr>
              <a:lnSpc>
                <a:spcPct val="150000"/>
              </a:lnSpc>
            </a:pPr>
            <a:r>
              <a:rPr lang="cs-CZ" sz="2400" dirty="0" smtClean="0"/>
              <a:t>d) 55 m</a:t>
            </a:r>
          </a:p>
          <a:p>
            <a:pPr>
              <a:lnSpc>
                <a:spcPct val="150000"/>
              </a:lnSpc>
            </a:pPr>
            <a:r>
              <a:rPr lang="cs-CZ" sz="2400" dirty="0" smtClean="0"/>
              <a:t>e) 5 500 dm</a:t>
            </a:r>
          </a:p>
          <a:p>
            <a:pPr>
              <a:lnSpc>
                <a:spcPct val="150000"/>
              </a:lnSpc>
            </a:pPr>
            <a:r>
              <a:rPr lang="cs-CZ" sz="2400" dirty="0" smtClean="0"/>
              <a:t>f) 5 500 m</a:t>
            </a:r>
            <a:endParaRPr lang="cs-CZ" sz="2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1392560" y="1303020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2</a:t>
            </a:r>
            <a:endParaRPr lang="cs-CZ" sz="12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2003648" y="1845156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2</a:t>
            </a:r>
            <a:endParaRPr lang="cs-CZ" sz="12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1356300" y="3507824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2</a:t>
            </a:r>
            <a:endParaRPr lang="cs-CZ" sz="12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1658436" y="2403688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2</a:t>
            </a:r>
            <a:endParaRPr lang="cs-CZ" sz="12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1898044" y="4055328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2</a:t>
            </a:r>
            <a:endParaRPr lang="cs-CZ" sz="12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122992" y="1290404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2</a:t>
            </a:r>
            <a:endParaRPr lang="cs-CZ" sz="12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5993452" y="1854284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2</a:t>
            </a:r>
            <a:endParaRPr lang="cs-CZ" sz="12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5962972" y="2951564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2</a:t>
            </a:r>
            <a:endParaRPr lang="cs-CZ" sz="12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6508596" y="3505924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2</a:t>
            </a:r>
            <a:endParaRPr lang="cs-CZ" sz="12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6327656" y="4053428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2</a:t>
            </a:r>
            <a:endParaRPr lang="cs-CZ" sz="1200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1043608" y="5157192"/>
            <a:ext cx="6048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 err="1" smtClean="0"/>
              <a:t>Ac</a:t>
            </a:r>
            <a:r>
              <a:rPr lang="cs-CZ" sz="2400" dirty="0" smtClean="0"/>
              <a:t>, </a:t>
            </a:r>
            <a:r>
              <a:rPr lang="cs-CZ" sz="2400" dirty="0" err="1" smtClean="0"/>
              <a:t>Ee</a:t>
            </a:r>
            <a:r>
              <a:rPr lang="cs-CZ" sz="2400" dirty="0" smtClean="0"/>
              <a:t>, Ba, </a:t>
            </a:r>
            <a:r>
              <a:rPr lang="cs-CZ" sz="2400" dirty="0" err="1" smtClean="0"/>
              <a:t>Cb</a:t>
            </a:r>
            <a:r>
              <a:rPr lang="cs-CZ" sz="2400" dirty="0" smtClean="0"/>
              <a:t>, </a:t>
            </a:r>
            <a:r>
              <a:rPr lang="cs-CZ" sz="2400" dirty="0" err="1" smtClean="0"/>
              <a:t>Fd</a:t>
            </a:r>
            <a:r>
              <a:rPr lang="cs-CZ" sz="2400" dirty="0" smtClean="0"/>
              <a:t>, </a:t>
            </a:r>
            <a:r>
              <a:rPr lang="cs-CZ" sz="2400" dirty="0" err="1" smtClean="0"/>
              <a:t>Df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548680"/>
            <a:ext cx="8064896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Obsahy útvarů seřaď </a:t>
            </a:r>
            <a:r>
              <a:rPr lang="cs-CZ" sz="2400" dirty="0" smtClean="0">
                <a:solidFill>
                  <a:schemeClr val="tx1"/>
                </a:solidFill>
              </a:rPr>
              <a:t>vzestupně: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3" name="Elipsa 2"/>
          <p:cNvSpPr/>
          <p:nvPr/>
        </p:nvSpPr>
        <p:spPr>
          <a:xfrm>
            <a:off x="251520" y="1196752"/>
            <a:ext cx="1728192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3 dm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4" name="Elipsa 3"/>
          <p:cNvSpPr/>
          <p:nvPr/>
        </p:nvSpPr>
        <p:spPr>
          <a:xfrm>
            <a:off x="1547664" y="2132856"/>
            <a:ext cx="2016224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400 cm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5" name="Elipsa 4"/>
          <p:cNvSpPr/>
          <p:nvPr/>
        </p:nvSpPr>
        <p:spPr>
          <a:xfrm>
            <a:off x="179512" y="2996952"/>
            <a:ext cx="2016224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130 mm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6" name="Elipsa 5"/>
          <p:cNvSpPr/>
          <p:nvPr/>
        </p:nvSpPr>
        <p:spPr>
          <a:xfrm>
            <a:off x="1557660" y="3872632"/>
            <a:ext cx="2016224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600 m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7" name="Elipsa 6"/>
          <p:cNvSpPr/>
          <p:nvPr/>
        </p:nvSpPr>
        <p:spPr>
          <a:xfrm>
            <a:off x="134516" y="4719960"/>
            <a:ext cx="2016224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200 a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8" name="Elipsa 7"/>
          <p:cNvSpPr/>
          <p:nvPr/>
        </p:nvSpPr>
        <p:spPr>
          <a:xfrm>
            <a:off x="1847676" y="5401668"/>
            <a:ext cx="1728192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5 a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9" name="Elipsa 8"/>
          <p:cNvSpPr/>
          <p:nvPr/>
        </p:nvSpPr>
        <p:spPr>
          <a:xfrm>
            <a:off x="143024" y="5894760"/>
            <a:ext cx="1728192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3 ha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12" name="Šipka dolů 11"/>
          <p:cNvSpPr/>
          <p:nvPr/>
        </p:nvSpPr>
        <p:spPr>
          <a:xfrm>
            <a:off x="6588224" y="1268760"/>
            <a:ext cx="2005508" cy="603448"/>
          </a:xfrm>
          <a:prstGeom prst="down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130 mm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3" name="Šipka dolů 12"/>
          <p:cNvSpPr/>
          <p:nvPr/>
        </p:nvSpPr>
        <p:spPr>
          <a:xfrm>
            <a:off x="6588224" y="1916832"/>
            <a:ext cx="2005508" cy="603448"/>
          </a:xfrm>
          <a:prstGeom prst="down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3 dm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4" name="Šipka dolů 13"/>
          <p:cNvSpPr/>
          <p:nvPr/>
        </p:nvSpPr>
        <p:spPr>
          <a:xfrm>
            <a:off x="6588224" y="2564904"/>
            <a:ext cx="2005508" cy="603448"/>
          </a:xfrm>
          <a:prstGeom prst="down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400 cm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5" name="Šipka dolů 14"/>
          <p:cNvSpPr/>
          <p:nvPr/>
        </p:nvSpPr>
        <p:spPr>
          <a:xfrm>
            <a:off x="6588224" y="3212976"/>
            <a:ext cx="2005508" cy="603448"/>
          </a:xfrm>
          <a:prstGeom prst="down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5 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6" name="Šipka dolů 15"/>
          <p:cNvSpPr/>
          <p:nvPr/>
        </p:nvSpPr>
        <p:spPr>
          <a:xfrm>
            <a:off x="6588224" y="3861048"/>
            <a:ext cx="2005508" cy="603448"/>
          </a:xfrm>
          <a:prstGeom prst="down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600 m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7" name="Šipka dolů 16"/>
          <p:cNvSpPr/>
          <p:nvPr/>
        </p:nvSpPr>
        <p:spPr>
          <a:xfrm>
            <a:off x="6588224" y="4509120"/>
            <a:ext cx="2005508" cy="603448"/>
          </a:xfrm>
          <a:prstGeom prst="down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200 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8" name="Šipka dolů 17"/>
          <p:cNvSpPr/>
          <p:nvPr/>
        </p:nvSpPr>
        <p:spPr>
          <a:xfrm>
            <a:off x="6588224" y="5157192"/>
            <a:ext cx="2005508" cy="603448"/>
          </a:xfrm>
          <a:prstGeom prst="down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3 ha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7861052" y="1274192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 smtClean="0"/>
              <a:t>2</a:t>
            </a:r>
            <a:endParaRPr lang="cs-CZ" sz="1100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7723312" y="1935584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 smtClean="0"/>
              <a:t>2</a:t>
            </a:r>
            <a:endParaRPr lang="cs-CZ" sz="1100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7833420" y="2540992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 smtClean="0"/>
              <a:t>2</a:t>
            </a:r>
            <a:endParaRPr lang="cs-CZ" sz="1100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7744520" y="3853284"/>
            <a:ext cx="576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 smtClean="0"/>
              <a:t>2</a:t>
            </a:r>
            <a:endParaRPr lang="cs-CZ" sz="1100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1379860" y="1388368"/>
            <a:ext cx="504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2</a:t>
            </a:r>
            <a:endParaRPr lang="cs-CZ" sz="1400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2998564" y="2350244"/>
            <a:ext cx="504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2</a:t>
            </a:r>
            <a:endParaRPr lang="cs-CZ" sz="1400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1669256" y="3205336"/>
            <a:ext cx="504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2</a:t>
            </a:r>
            <a:endParaRPr lang="cs-CZ" sz="1400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2939256" y="4064744"/>
            <a:ext cx="504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2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/>
      <p:bldP spid="20" grpId="0"/>
      <p:bldP spid="21" grpId="0"/>
      <p:bldP spid="2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39552" y="764704"/>
            <a:ext cx="81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Molnár</a:t>
            </a:r>
            <a:r>
              <a:rPr lang="cs-CZ" dirty="0" smtClean="0"/>
              <a:t>, J., </a:t>
            </a:r>
            <a:r>
              <a:rPr lang="cs-CZ" dirty="0" err="1" smtClean="0"/>
              <a:t>Mikulenková</a:t>
            </a:r>
            <a:r>
              <a:rPr lang="cs-CZ" dirty="0" smtClean="0"/>
              <a:t>, H. Matematika pro 4. ročník 3. díl</a:t>
            </a:r>
          </a:p>
          <a:p>
            <a:r>
              <a:rPr lang="cs-CZ" dirty="0" smtClean="0"/>
              <a:t>Olomouc: </a:t>
            </a:r>
            <a:r>
              <a:rPr lang="cs-CZ" dirty="0" err="1" smtClean="0"/>
              <a:t>Prodos</a:t>
            </a:r>
            <a:r>
              <a:rPr lang="cs-CZ" dirty="0" smtClean="0"/>
              <a:t>, 2004. ISBN: 80-85806-52-1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611560" y="1700808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Blažková, R. a kolektiv Matematik pro 4. ročník ZŠ 3. díl</a:t>
            </a:r>
          </a:p>
          <a:p>
            <a:r>
              <a:rPr lang="cs-CZ" dirty="0" smtClean="0"/>
              <a:t>Praha: Alter, 2006. ISBN: 80-85775-98-0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11560" y="2636912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Justová</a:t>
            </a:r>
            <a:r>
              <a:rPr lang="cs-CZ" dirty="0" smtClean="0"/>
              <a:t>, J. Matematika pro 5 ročník ZŠ 3. díl</a:t>
            </a:r>
          </a:p>
          <a:p>
            <a:r>
              <a:rPr lang="cs-CZ" dirty="0" smtClean="0"/>
              <a:t>Praha: Alter, 1997. ISBN: 80-85775-94-8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611560" y="3501008"/>
            <a:ext cx="8352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Kaslová</a:t>
            </a:r>
            <a:r>
              <a:rPr lang="cs-CZ" dirty="0" smtClean="0"/>
              <a:t>, M., Jarošová, J., </a:t>
            </a:r>
            <a:r>
              <a:rPr lang="cs-CZ" dirty="0" err="1" smtClean="0"/>
              <a:t>Nechanická</a:t>
            </a:r>
            <a:r>
              <a:rPr lang="cs-CZ" dirty="0" smtClean="0"/>
              <a:t> R. Matematika 4</a:t>
            </a:r>
          </a:p>
          <a:p>
            <a:r>
              <a:rPr lang="cs-CZ" dirty="0" smtClean="0"/>
              <a:t>Praha: SPN, </a:t>
            </a:r>
            <a:r>
              <a:rPr lang="cs-CZ" dirty="0" err="1" smtClean="0"/>
              <a:t>xxxx</a:t>
            </a:r>
            <a:r>
              <a:rPr lang="cs-CZ" dirty="0" smtClean="0"/>
              <a:t>. ISBN: 80-7235-098-7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611560" y="4437112"/>
            <a:ext cx="6408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www.</a:t>
            </a:r>
            <a:r>
              <a:rPr lang="cs-CZ" dirty="0" err="1" smtClean="0"/>
              <a:t>veskole.cz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39552" y="476672"/>
            <a:ext cx="8064896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Jednotky obsahu používáme k určování obsahů čtverců, obdélníků…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539552" y="1772816"/>
            <a:ext cx="8064896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Jednotky obsahu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979712" y="2348880"/>
            <a:ext cx="66247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Ahoj! Jsem čtverec o straně 1 mm. Jmenuji se _______________________.</a:t>
            </a:r>
            <a:endParaRPr lang="cs-CZ" sz="2400" dirty="0"/>
          </a:p>
        </p:txBody>
      </p:sp>
      <p:sp>
        <p:nvSpPr>
          <p:cNvPr id="7" name="Obdélník 6"/>
          <p:cNvSpPr/>
          <p:nvPr/>
        </p:nvSpPr>
        <p:spPr>
          <a:xfrm>
            <a:off x="1043608" y="2636912"/>
            <a:ext cx="216024" cy="21602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1691680" y="2708920"/>
            <a:ext cx="4176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chemeClr val="accent1">
                    <a:lumMod val="50000"/>
                  </a:schemeClr>
                </a:solidFill>
              </a:rPr>
              <a:t>m</a:t>
            </a: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</a:rPr>
              <a:t>ilimetr čtvereční – 1</a:t>
            </a:r>
            <a:r>
              <a:rPr lang="cs-CZ" sz="2400" dirty="0"/>
              <a:t> </a:t>
            </a: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</a:rPr>
              <a:t>mm</a:t>
            </a:r>
            <a:endParaRPr lang="cs-CZ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979712" y="3573016"/>
            <a:ext cx="66247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Ahoj! Jsem čtverec o straně 1 cm. Jmenuji se _______________________.</a:t>
            </a:r>
            <a:endParaRPr lang="cs-CZ" sz="24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1907704" y="3933056"/>
            <a:ext cx="36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</a:rPr>
              <a:t>centimetr čtvereční – 1 cm</a:t>
            </a:r>
            <a:endParaRPr lang="cs-CZ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899592" y="3717032"/>
            <a:ext cx="576064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extovéPole 11"/>
          <p:cNvSpPr txBox="1"/>
          <p:nvPr/>
        </p:nvSpPr>
        <p:spPr>
          <a:xfrm>
            <a:off x="1907704" y="4653136"/>
            <a:ext cx="66247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Ahoj! Jsem čtverec o straně 1 dm. Jmenuji se _______________________.</a:t>
            </a:r>
            <a:endParaRPr lang="cs-CZ" sz="24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1907704" y="5013176"/>
            <a:ext cx="36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2400" dirty="0" smtClean="0">
                <a:solidFill>
                  <a:schemeClr val="accent1">
                    <a:lumMod val="50000"/>
                  </a:schemeClr>
                </a:solidFill>
              </a:rPr>
              <a:t>decimetr čtvereční – 1 dm</a:t>
            </a:r>
            <a:endParaRPr lang="cs-CZ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5282580" y="4997599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solidFill>
                  <a:schemeClr val="accent1">
                    <a:lumMod val="50000"/>
                  </a:schemeClr>
                </a:solidFill>
              </a:rPr>
              <a:t>2</a:t>
            </a:r>
            <a:endParaRPr lang="cs-CZ" sz="1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5280323" y="3873302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solidFill>
                  <a:schemeClr val="accent1">
                    <a:lumMod val="50000"/>
                  </a:schemeClr>
                </a:solidFill>
              </a:rPr>
              <a:t>2</a:t>
            </a:r>
            <a:endParaRPr lang="cs-CZ" sz="1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5307360" y="2665140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solidFill>
                  <a:schemeClr val="accent1">
                    <a:lumMod val="50000"/>
                  </a:schemeClr>
                </a:solidFill>
              </a:rPr>
              <a:t>2</a:t>
            </a:r>
            <a:endParaRPr lang="cs-CZ" sz="1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539552" y="4653136"/>
            <a:ext cx="1152128" cy="10801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extovéPole 17"/>
          <p:cNvSpPr txBox="1"/>
          <p:nvPr/>
        </p:nvSpPr>
        <p:spPr>
          <a:xfrm>
            <a:off x="1907704" y="5805264"/>
            <a:ext cx="6624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1 m  - obsah čtverce o straně 1 m.</a:t>
            </a:r>
            <a:endParaRPr lang="cs-CZ" sz="2400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2398018" y="5746626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/>
              <a:t>2</a:t>
            </a:r>
            <a:endParaRPr lang="cs-CZ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548680"/>
            <a:ext cx="8064896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Další jednotky obsahu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467544" y="1268760"/>
            <a:ext cx="8064896" cy="432048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1 a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467544" y="1700808"/>
            <a:ext cx="8064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/>
              <a:t>Je to obsah čtverce o straně 10 m. V arech se vyjadřuje  obsah (výměra) zahrady, menšího pole apod.</a:t>
            </a:r>
            <a:endParaRPr lang="cs-CZ" sz="2400" dirty="0"/>
          </a:p>
        </p:txBody>
      </p:sp>
      <p:sp>
        <p:nvSpPr>
          <p:cNvPr id="6" name="Obdélník 5"/>
          <p:cNvSpPr/>
          <p:nvPr/>
        </p:nvSpPr>
        <p:spPr>
          <a:xfrm>
            <a:off x="467544" y="2852936"/>
            <a:ext cx="8064896" cy="432048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1 ha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467544" y="3429000"/>
            <a:ext cx="8064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/>
              <a:t>Je to obsah čtverce o straně 100 m. V hektarech se uvádí výměra lesů, přehrad, větších polí a rybníků.</a:t>
            </a:r>
            <a:endParaRPr lang="cs-CZ" sz="2400" dirty="0"/>
          </a:p>
        </p:txBody>
      </p:sp>
      <p:sp>
        <p:nvSpPr>
          <p:cNvPr id="8" name="Obdélník 7"/>
          <p:cNvSpPr/>
          <p:nvPr/>
        </p:nvSpPr>
        <p:spPr>
          <a:xfrm>
            <a:off x="467544" y="4725144"/>
            <a:ext cx="8064896" cy="432048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1 km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467544" y="5229200"/>
            <a:ext cx="8064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/>
              <a:t>Je to obsah čtverce o straně 1 000 m. V kilometrech čtverečních se uvádí rozloha velkých území nebo států.</a:t>
            </a:r>
            <a:endParaRPr lang="cs-CZ" sz="24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4717218" y="4696265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/>
              <a:t>2</a:t>
            </a:r>
            <a:endParaRPr lang="cs-CZ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548680"/>
            <a:ext cx="8064896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Převody jednotek obsahu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79512" y="3717032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1 km</a:t>
            </a:r>
            <a:endParaRPr lang="cs-CZ" sz="2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1475656" y="3717032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1 ha</a:t>
            </a:r>
            <a:endParaRPr lang="cs-CZ" sz="2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2699792" y="3717032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1 a</a:t>
            </a:r>
            <a:endParaRPr lang="cs-CZ" sz="2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5292080" y="3717032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1 dm</a:t>
            </a:r>
            <a:endParaRPr lang="cs-CZ" sz="24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3995936" y="3717032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1 m</a:t>
            </a:r>
            <a:endParaRPr lang="cs-CZ" sz="2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6660232" y="3717032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1 </a:t>
            </a:r>
            <a:r>
              <a:rPr lang="cs-CZ" sz="2400" dirty="0"/>
              <a:t>c</a:t>
            </a:r>
            <a:r>
              <a:rPr lang="cs-CZ" sz="2400" dirty="0" smtClean="0"/>
              <a:t>m</a:t>
            </a:r>
            <a:endParaRPr lang="cs-CZ" sz="24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7956376" y="3717032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1 mm</a:t>
            </a:r>
            <a:endParaRPr lang="cs-CZ" sz="24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743046" y="3644776"/>
            <a:ext cx="3600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/>
              <a:t>2</a:t>
            </a:r>
            <a:endParaRPr lang="cs-CZ" sz="1400" b="1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4408062" y="3652100"/>
            <a:ext cx="3600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/>
              <a:t>2</a:t>
            </a:r>
            <a:endParaRPr lang="cs-CZ" sz="1400" b="1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5888924" y="3650726"/>
            <a:ext cx="3600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/>
              <a:t>2</a:t>
            </a:r>
            <a:endParaRPr lang="cs-CZ" sz="1400" b="1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7230570" y="3680318"/>
            <a:ext cx="3600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/>
              <a:t>2</a:t>
            </a:r>
            <a:endParaRPr lang="cs-CZ" sz="1400" b="1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8639448" y="3695080"/>
            <a:ext cx="3600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/>
              <a:t>2</a:t>
            </a:r>
            <a:endParaRPr lang="cs-CZ" sz="1400" b="1" dirty="0"/>
          </a:p>
        </p:txBody>
      </p:sp>
      <p:sp>
        <p:nvSpPr>
          <p:cNvPr id="19" name="Oblouk 18"/>
          <p:cNvSpPr/>
          <p:nvPr/>
        </p:nvSpPr>
        <p:spPr>
          <a:xfrm>
            <a:off x="7313105" y="3330465"/>
            <a:ext cx="878813" cy="701374"/>
          </a:xfrm>
          <a:prstGeom prst="arc">
            <a:avLst>
              <a:gd name="adj1" fmla="val 10711149"/>
              <a:gd name="adj2" fmla="val 0"/>
            </a:avLst>
          </a:prstGeom>
          <a:ln w="28575">
            <a:solidFill>
              <a:schemeClr val="accent1">
                <a:lumMod val="50000"/>
              </a:schemeClr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blouk 19"/>
          <p:cNvSpPr/>
          <p:nvPr/>
        </p:nvSpPr>
        <p:spPr>
          <a:xfrm>
            <a:off x="2029544" y="3326589"/>
            <a:ext cx="878813" cy="701374"/>
          </a:xfrm>
          <a:prstGeom prst="arc">
            <a:avLst>
              <a:gd name="adj1" fmla="val 10711149"/>
              <a:gd name="adj2" fmla="val 0"/>
            </a:avLst>
          </a:prstGeom>
          <a:ln w="28575">
            <a:solidFill>
              <a:schemeClr val="accent1">
                <a:lumMod val="50000"/>
              </a:schemeClr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blouk 20"/>
          <p:cNvSpPr/>
          <p:nvPr/>
        </p:nvSpPr>
        <p:spPr>
          <a:xfrm>
            <a:off x="3256271" y="3381829"/>
            <a:ext cx="878813" cy="701374"/>
          </a:xfrm>
          <a:prstGeom prst="arc">
            <a:avLst>
              <a:gd name="adj1" fmla="val 10711149"/>
              <a:gd name="adj2" fmla="val 0"/>
            </a:avLst>
          </a:prstGeom>
          <a:ln w="28575">
            <a:solidFill>
              <a:schemeClr val="accent1">
                <a:lumMod val="50000"/>
              </a:schemeClr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blouk 21"/>
          <p:cNvSpPr/>
          <p:nvPr/>
        </p:nvSpPr>
        <p:spPr>
          <a:xfrm>
            <a:off x="4605536" y="3324335"/>
            <a:ext cx="878813" cy="701374"/>
          </a:xfrm>
          <a:prstGeom prst="arc">
            <a:avLst>
              <a:gd name="adj1" fmla="val 10711149"/>
              <a:gd name="adj2" fmla="val 0"/>
            </a:avLst>
          </a:prstGeom>
          <a:ln w="28575">
            <a:solidFill>
              <a:schemeClr val="accent1">
                <a:lumMod val="50000"/>
              </a:schemeClr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blouk 22"/>
          <p:cNvSpPr/>
          <p:nvPr/>
        </p:nvSpPr>
        <p:spPr>
          <a:xfrm>
            <a:off x="6029063" y="3309257"/>
            <a:ext cx="878813" cy="701374"/>
          </a:xfrm>
          <a:prstGeom prst="arc">
            <a:avLst>
              <a:gd name="adj1" fmla="val 10711149"/>
              <a:gd name="adj2" fmla="val 0"/>
            </a:avLst>
          </a:prstGeom>
          <a:ln w="28575">
            <a:solidFill>
              <a:schemeClr val="accent1">
                <a:lumMod val="50000"/>
              </a:schemeClr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Oblouk 23"/>
          <p:cNvSpPr/>
          <p:nvPr/>
        </p:nvSpPr>
        <p:spPr>
          <a:xfrm>
            <a:off x="875365" y="3309821"/>
            <a:ext cx="878813" cy="701374"/>
          </a:xfrm>
          <a:prstGeom prst="arc">
            <a:avLst>
              <a:gd name="adj1" fmla="val 10711149"/>
              <a:gd name="adj2" fmla="val 0"/>
            </a:avLst>
          </a:prstGeom>
          <a:ln w="28575">
            <a:solidFill>
              <a:schemeClr val="accent1">
                <a:lumMod val="50000"/>
              </a:schemeClr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TextovéPole 24"/>
          <p:cNvSpPr txBox="1"/>
          <p:nvPr/>
        </p:nvSpPr>
        <p:spPr>
          <a:xfrm>
            <a:off x="899592" y="2852936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: </a:t>
            </a:r>
            <a:r>
              <a:rPr lang="cs-CZ" sz="2000" dirty="0" smtClean="0"/>
              <a:t>100</a:t>
            </a:r>
            <a:endParaRPr lang="cs-CZ" sz="2000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2051720" y="2852936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: 100</a:t>
            </a:r>
            <a:endParaRPr lang="cs-CZ" sz="2000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3275856" y="2852936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: 100</a:t>
            </a:r>
            <a:endParaRPr lang="cs-CZ" sz="2000" dirty="0"/>
          </a:p>
        </p:txBody>
      </p:sp>
      <p:sp>
        <p:nvSpPr>
          <p:cNvPr id="28" name="TextovéPole 27"/>
          <p:cNvSpPr txBox="1"/>
          <p:nvPr/>
        </p:nvSpPr>
        <p:spPr>
          <a:xfrm>
            <a:off x="4572000" y="2852936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: 100</a:t>
            </a:r>
            <a:endParaRPr lang="cs-CZ" sz="2000" dirty="0"/>
          </a:p>
        </p:txBody>
      </p:sp>
      <p:sp>
        <p:nvSpPr>
          <p:cNvPr id="29" name="TextovéPole 28"/>
          <p:cNvSpPr txBox="1"/>
          <p:nvPr/>
        </p:nvSpPr>
        <p:spPr>
          <a:xfrm>
            <a:off x="6084168" y="2852936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: 100</a:t>
            </a:r>
            <a:endParaRPr lang="cs-CZ" sz="2000" dirty="0"/>
          </a:p>
        </p:txBody>
      </p:sp>
      <p:sp>
        <p:nvSpPr>
          <p:cNvPr id="30" name="TextovéPole 29"/>
          <p:cNvSpPr txBox="1"/>
          <p:nvPr/>
        </p:nvSpPr>
        <p:spPr>
          <a:xfrm>
            <a:off x="7380312" y="2852936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: 100</a:t>
            </a:r>
            <a:endParaRPr lang="cs-CZ" sz="2000" dirty="0"/>
          </a:p>
        </p:txBody>
      </p:sp>
      <p:sp>
        <p:nvSpPr>
          <p:cNvPr id="31" name="Oblouk 30"/>
          <p:cNvSpPr/>
          <p:nvPr/>
        </p:nvSpPr>
        <p:spPr>
          <a:xfrm rot="10800000">
            <a:off x="686679" y="3765398"/>
            <a:ext cx="936104" cy="792088"/>
          </a:xfrm>
          <a:prstGeom prst="arc">
            <a:avLst>
              <a:gd name="adj1" fmla="val 10603175"/>
              <a:gd name="adj2" fmla="val 0"/>
            </a:avLst>
          </a:prstGeom>
          <a:ln w="28575">
            <a:solidFill>
              <a:schemeClr val="accent6">
                <a:lumMod val="50000"/>
              </a:schemeClr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Oblouk 31"/>
          <p:cNvSpPr/>
          <p:nvPr/>
        </p:nvSpPr>
        <p:spPr>
          <a:xfrm rot="10800000">
            <a:off x="1918501" y="3793119"/>
            <a:ext cx="936104" cy="792088"/>
          </a:xfrm>
          <a:prstGeom prst="arc">
            <a:avLst>
              <a:gd name="adj1" fmla="val 10603175"/>
              <a:gd name="adj2" fmla="val 0"/>
            </a:avLst>
          </a:prstGeom>
          <a:ln w="28575">
            <a:solidFill>
              <a:schemeClr val="accent6">
                <a:lumMod val="50000"/>
              </a:schemeClr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Oblouk 32"/>
          <p:cNvSpPr/>
          <p:nvPr/>
        </p:nvSpPr>
        <p:spPr>
          <a:xfrm rot="10800000">
            <a:off x="3180680" y="3764091"/>
            <a:ext cx="936104" cy="792088"/>
          </a:xfrm>
          <a:prstGeom prst="arc">
            <a:avLst>
              <a:gd name="adj1" fmla="val 10603175"/>
              <a:gd name="adj2" fmla="val 0"/>
            </a:avLst>
          </a:prstGeom>
          <a:ln w="28575">
            <a:solidFill>
              <a:schemeClr val="accent6">
                <a:lumMod val="50000"/>
              </a:schemeClr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Oblouk 33"/>
          <p:cNvSpPr/>
          <p:nvPr/>
        </p:nvSpPr>
        <p:spPr>
          <a:xfrm rot="10800000">
            <a:off x="4500917" y="3793683"/>
            <a:ext cx="936104" cy="792088"/>
          </a:xfrm>
          <a:prstGeom prst="arc">
            <a:avLst>
              <a:gd name="adj1" fmla="val 10603175"/>
              <a:gd name="adj2" fmla="val 0"/>
            </a:avLst>
          </a:prstGeom>
          <a:ln w="28575">
            <a:solidFill>
              <a:schemeClr val="accent6">
                <a:lumMod val="50000"/>
              </a:schemeClr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Oblouk 34"/>
          <p:cNvSpPr/>
          <p:nvPr/>
        </p:nvSpPr>
        <p:spPr>
          <a:xfrm rot="10800000">
            <a:off x="5880337" y="3793683"/>
            <a:ext cx="936104" cy="792088"/>
          </a:xfrm>
          <a:prstGeom prst="arc">
            <a:avLst>
              <a:gd name="adj1" fmla="val 10603175"/>
              <a:gd name="adj2" fmla="val 0"/>
            </a:avLst>
          </a:prstGeom>
          <a:ln w="28575">
            <a:solidFill>
              <a:schemeClr val="accent6">
                <a:lumMod val="50000"/>
              </a:schemeClr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Oblouk 35"/>
          <p:cNvSpPr/>
          <p:nvPr/>
        </p:nvSpPr>
        <p:spPr>
          <a:xfrm rot="10800000">
            <a:off x="7187186" y="3778605"/>
            <a:ext cx="936104" cy="792088"/>
          </a:xfrm>
          <a:prstGeom prst="arc">
            <a:avLst>
              <a:gd name="adj1" fmla="val 10603175"/>
              <a:gd name="adj2" fmla="val 0"/>
            </a:avLst>
          </a:prstGeom>
          <a:ln w="28575">
            <a:solidFill>
              <a:schemeClr val="accent6">
                <a:lumMod val="50000"/>
              </a:schemeClr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TextovéPole 36"/>
          <p:cNvSpPr txBox="1"/>
          <p:nvPr/>
        </p:nvSpPr>
        <p:spPr>
          <a:xfrm>
            <a:off x="755576" y="4653136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.</a:t>
            </a:r>
            <a:r>
              <a:rPr lang="cs-CZ" sz="2000" dirty="0" smtClean="0"/>
              <a:t> 100</a:t>
            </a:r>
            <a:endParaRPr lang="cs-CZ" sz="2000" dirty="0"/>
          </a:p>
        </p:txBody>
      </p:sp>
      <p:sp>
        <p:nvSpPr>
          <p:cNvPr id="38" name="TextovéPole 37"/>
          <p:cNvSpPr txBox="1"/>
          <p:nvPr/>
        </p:nvSpPr>
        <p:spPr>
          <a:xfrm>
            <a:off x="1907704" y="4653136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.</a:t>
            </a:r>
            <a:r>
              <a:rPr lang="cs-CZ" sz="2000" dirty="0" smtClean="0"/>
              <a:t> 100</a:t>
            </a:r>
            <a:endParaRPr lang="cs-CZ" sz="2000" dirty="0"/>
          </a:p>
        </p:txBody>
      </p:sp>
      <p:sp>
        <p:nvSpPr>
          <p:cNvPr id="39" name="TextovéPole 38"/>
          <p:cNvSpPr txBox="1"/>
          <p:nvPr/>
        </p:nvSpPr>
        <p:spPr>
          <a:xfrm>
            <a:off x="3275856" y="4653136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.</a:t>
            </a:r>
            <a:r>
              <a:rPr lang="cs-CZ" sz="2000" dirty="0" smtClean="0"/>
              <a:t> 100</a:t>
            </a:r>
            <a:endParaRPr lang="cs-CZ" sz="2000" dirty="0"/>
          </a:p>
        </p:txBody>
      </p:sp>
      <p:sp>
        <p:nvSpPr>
          <p:cNvPr id="40" name="TextovéPole 39"/>
          <p:cNvSpPr txBox="1"/>
          <p:nvPr/>
        </p:nvSpPr>
        <p:spPr>
          <a:xfrm>
            <a:off x="4644008" y="4653136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.</a:t>
            </a:r>
            <a:r>
              <a:rPr lang="cs-CZ" sz="2000" dirty="0" smtClean="0"/>
              <a:t> 100</a:t>
            </a:r>
            <a:endParaRPr lang="cs-CZ" sz="2000" dirty="0"/>
          </a:p>
        </p:txBody>
      </p:sp>
      <p:sp>
        <p:nvSpPr>
          <p:cNvPr id="41" name="TextovéPole 40"/>
          <p:cNvSpPr txBox="1"/>
          <p:nvPr/>
        </p:nvSpPr>
        <p:spPr>
          <a:xfrm>
            <a:off x="6012160" y="4653136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.</a:t>
            </a:r>
            <a:r>
              <a:rPr lang="cs-CZ" sz="2000" dirty="0" smtClean="0"/>
              <a:t> 100</a:t>
            </a:r>
            <a:endParaRPr lang="cs-CZ" sz="2000" dirty="0"/>
          </a:p>
        </p:txBody>
      </p:sp>
      <p:sp>
        <p:nvSpPr>
          <p:cNvPr id="42" name="TextovéPole 41"/>
          <p:cNvSpPr txBox="1"/>
          <p:nvPr/>
        </p:nvSpPr>
        <p:spPr>
          <a:xfrm>
            <a:off x="7308304" y="4653136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.</a:t>
            </a:r>
            <a:r>
              <a:rPr lang="cs-CZ" sz="2000" dirty="0" smtClean="0"/>
              <a:t> 100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548680"/>
            <a:ext cx="8064896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Převáděj jednotky obsahu:</a:t>
            </a:r>
            <a:endParaRPr lang="cs-CZ" sz="2400" dirty="0">
              <a:solidFill>
                <a:schemeClr val="tx1"/>
              </a:solidFill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395535" y="1196750"/>
          <a:ext cx="8280918" cy="52565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3"/>
                <a:gridCol w="648072"/>
                <a:gridCol w="648072"/>
                <a:gridCol w="648072"/>
                <a:gridCol w="648072"/>
                <a:gridCol w="648072"/>
                <a:gridCol w="648072"/>
                <a:gridCol w="720080"/>
                <a:gridCol w="3024333"/>
              </a:tblGrid>
              <a:tr h="584065"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dm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cm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mm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84065"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cs-CZ" sz="24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cs-CZ" sz="24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5 m = 500 dm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84065"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cs-CZ" sz="24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cs-CZ" sz="24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16 dm = 1 600 cm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84065"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cs-CZ" sz="24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cs-CZ" sz="24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4 dm</a:t>
                      </a:r>
                      <a:r>
                        <a:rPr lang="cs-CZ" sz="2400" baseline="0" dirty="0" smtClean="0">
                          <a:solidFill>
                            <a:schemeClr val="tx1"/>
                          </a:solidFill>
                        </a:rPr>
                        <a:t> = 400 cm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84065"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8 m = </a:t>
                      </a:r>
                      <a:r>
                        <a:rPr lang="cs-CZ" sz="2400" baseline="0" dirty="0" smtClean="0">
                          <a:solidFill>
                            <a:schemeClr val="tx1"/>
                          </a:solidFill>
                        </a:rPr>
                        <a:t>           </a:t>
                      </a:r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cm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84065"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32 dm =           cm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84065"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9 dm</a:t>
                      </a:r>
                      <a:r>
                        <a:rPr lang="cs-CZ" sz="2400" baseline="0" dirty="0" smtClean="0">
                          <a:solidFill>
                            <a:schemeClr val="tx1"/>
                          </a:solidFill>
                        </a:rPr>
                        <a:t> =               mm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84065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12 m = </a:t>
                      </a:r>
                      <a:r>
                        <a:rPr lang="cs-CZ" sz="2400" baseline="0" dirty="0" smtClean="0">
                          <a:solidFill>
                            <a:schemeClr val="tx1"/>
                          </a:solidFill>
                        </a:rPr>
                        <a:t>           </a:t>
                      </a:r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dm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84065"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7 cm = </a:t>
                      </a:r>
                      <a:r>
                        <a:rPr lang="cs-CZ" sz="2400" baseline="0" dirty="0" smtClean="0">
                          <a:solidFill>
                            <a:schemeClr val="tx1"/>
                          </a:solidFill>
                        </a:rPr>
                        <a:t>      </a:t>
                      </a:r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 mm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1115616" y="1196752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2</a:t>
            </a:r>
            <a:endParaRPr lang="cs-CZ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2483768" y="1196752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2</a:t>
            </a:r>
            <a:endParaRPr lang="cs-CZ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3779912" y="1196752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2</a:t>
            </a:r>
            <a:endParaRPr lang="cs-CZ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5148064" y="1196752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2</a:t>
            </a:r>
            <a:endParaRPr lang="cs-CZ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6012160" y="1772816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2</a:t>
            </a:r>
            <a:endParaRPr lang="cs-CZ" sz="16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7336678" y="1806083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2</a:t>
            </a:r>
            <a:endParaRPr lang="cs-CZ" sz="16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6340557" y="2345184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2</a:t>
            </a:r>
            <a:endParaRPr lang="cs-CZ" sz="16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7792549" y="2330669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2</a:t>
            </a:r>
            <a:endParaRPr lang="cs-CZ" sz="16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6209928" y="2911241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2</a:t>
            </a:r>
            <a:endParaRPr lang="cs-CZ" sz="16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7425453" y="2918182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2</a:t>
            </a:r>
            <a:endParaRPr lang="cs-CZ" sz="16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6064786" y="3520842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2</a:t>
            </a:r>
            <a:endParaRPr lang="cs-CZ" sz="16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6372200" y="3645024"/>
            <a:ext cx="1008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chemeClr val="accent6">
                    <a:lumMod val="50000"/>
                  </a:schemeClr>
                </a:solidFill>
              </a:rPr>
              <a:t>80 000</a:t>
            </a:r>
            <a:endParaRPr lang="cs-CZ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7464287" y="3544303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2</a:t>
            </a:r>
            <a:endParaRPr lang="cs-CZ" sz="16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6660232" y="4221088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chemeClr val="accent6">
                    <a:lumMod val="50000"/>
                  </a:schemeClr>
                </a:solidFill>
              </a:rPr>
              <a:t>3 200</a:t>
            </a:r>
            <a:endParaRPr lang="cs-CZ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7760409" y="4104545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2</a:t>
            </a:r>
            <a:endParaRPr lang="cs-CZ" sz="1600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6588224" y="4797152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chemeClr val="accent6">
                    <a:lumMod val="50000"/>
                  </a:schemeClr>
                </a:solidFill>
              </a:rPr>
              <a:t>90 000</a:t>
            </a:r>
            <a:endParaRPr lang="cs-CZ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7956376" y="4653136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2</a:t>
            </a:r>
            <a:endParaRPr lang="cs-CZ" sz="1600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6588224" y="5373216"/>
            <a:ext cx="8557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chemeClr val="accent6">
                    <a:lumMod val="50000"/>
                  </a:schemeClr>
                </a:solidFill>
              </a:rPr>
              <a:t>1 200</a:t>
            </a:r>
            <a:endParaRPr lang="cs-CZ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7667487" y="5315046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2</a:t>
            </a:r>
            <a:endParaRPr lang="cs-CZ" sz="1600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6372200" y="4077072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2</a:t>
            </a:r>
            <a:endParaRPr lang="cs-CZ" sz="1600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6228184" y="4653136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2</a:t>
            </a:r>
            <a:endParaRPr lang="cs-CZ" sz="1600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6228184" y="5301208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2</a:t>
            </a:r>
            <a:endParaRPr lang="cs-CZ" sz="1600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6228184" y="5877272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2</a:t>
            </a:r>
            <a:endParaRPr lang="cs-CZ" sz="1600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7380312" y="5877272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2</a:t>
            </a:r>
            <a:endParaRPr lang="cs-CZ" sz="1600" dirty="0"/>
          </a:p>
        </p:txBody>
      </p:sp>
      <p:sp>
        <p:nvSpPr>
          <p:cNvPr id="28" name="TextovéPole 27"/>
          <p:cNvSpPr txBox="1"/>
          <p:nvPr/>
        </p:nvSpPr>
        <p:spPr>
          <a:xfrm>
            <a:off x="6516216" y="5949280"/>
            <a:ext cx="7116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chemeClr val="accent6">
                    <a:lumMod val="50000"/>
                  </a:schemeClr>
                </a:solidFill>
              </a:rPr>
              <a:t>700</a:t>
            </a:r>
            <a:endParaRPr lang="cs-CZ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19" grpId="0"/>
      <p:bldP spid="21" grpId="0"/>
      <p:bldP spid="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395536" y="836712"/>
          <a:ext cx="8280918" cy="52805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3"/>
                <a:gridCol w="648072"/>
                <a:gridCol w="648072"/>
                <a:gridCol w="648072"/>
                <a:gridCol w="648072"/>
                <a:gridCol w="648072"/>
                <a:gridCol w="648072"/>
                <a:gridCol w="720080"/>
                <a:gridCol w="3024333"/>
              </a:tblGrid>
              <a:tr h="584065"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dm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cm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mm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84065"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cs-CZ" sz="24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cs-CZ" sz="24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400 mm = 4 cm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84065"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cs-CZ" sz="24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cs-CZ" sz="24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700 cm = 7</a:t>
                      </a:r>
                      <a:r>
                        <a:rPr lang="cs-CZ" sz="2400" baseline="0" dirty="0" smtClean="0">
                          <a:solidFill>
                            <a:schemeClr val="tx1"/>
                          </a:solidFill>
                        </a:rPr>
                        <a:t> dm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84065"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cs-CZ" sz="24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cs-CZ" sz="24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cs-CZ" sz="24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cs-CZ" sz="24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20 000 cm </a:t>
                      </a:r>
                      <a:r>
                        <a:rPr lang="cs-CZ" sz="2400" baseline="0" dirty="0" smtClean="0">
                          <a:solidFill>
                            <a:schemeClr val="tx1"/>
                          </a:solidFill>
                        </a:rPr>
                        <a:t>= 2 m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84065"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500 dm = </a:t>
                      </a:r>
                      <a:r>
                        <a:rPr lang="cs-CZ" sz="2400" baseline="0" dirty="0" smtClean="0">
                          <a:solidFill>
                            <a:schemeClr val="tx1"/>
                          </a:solidFill>
                        </a:rPr>
                        <a:t>       </a:t>
                      </a:r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08067"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r>
                        <a:rPr lang="cs-CZ" sz="2400" baseline="0" dirty="0" smtClean="0">
                          <a:solidFill>
                            <a:schemeClr val="tx1"/>
                          </a:solidFill>
                        </a:rPr>
                        <a:t> 000</a:t>
                      </a:r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 mm =         cm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84065"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900 000 cm</a:t>
                      </a:r>
                      <a:r>
                        <a:rPr lang="cs-CZ" sz="2400" baseline="0" dirty="0" smtClean="0">
                          <a:solidFill>
                            <a:schemeClr val="tx1"/>
                          </a:solidFill>
                        </a:rPr>
                        <a:t> =       m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84065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2 800 dm = </a:t>
                      </a:r>
                      <a:r>
                        <a:rPr lang="cs-CZ" sz="2400" baseline="0" dirty="0" smtClean="0">
                          <a:solidFill>
                            <a:schemeClr val="tx1"/>
                          </a:solidFill>
                        </a:rPr>
                        <a:t>        </a:t>
                      </a:r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84065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cs-CZ" sz="2400" baseline="0" dirty="0" smtClean="0">
                          <a:solidFill>
                            <a:schemeClr val="tx1"/>
                          </a:solidFill>
                        </a:rPr>
                        <a:t>60 000</a:t>
                      </a:r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 cm = </a:t>
                      </a:r>
                      <a:r>
                        <a:rPr lang="cs-CZ" sz="2400" baseline="0" dirty="0" smtClean="0">
                          <a:solidFill>
                            <a:schemeClr val="tx1"/>
                          </a:solidFill>
                        </a:rPr>
                        <a:t>      </a:t>
                      </a:r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1115617" y="836714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2</a:t>
            </a:r>
            <a:endParaRPr lang="cs-CZ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2483769" y="836714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2</a:t>
            </a:r>
            <a:endParaRPr lang="cs-CZ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3779913" y="836714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2</a:t>
            </a:r>
            <a:endParaRPr lang="cs-CZ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5148065" y="836714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2</a:t>
            </a:r>
            <a:endParaRPr lang="cs-CZ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6156176" y="1340768"/>
            <a:ext cx="864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         2</a:t>
            </a:r>
            <a:endParaRPr lang="cs-CZ" sz="16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7452320" y="1340768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2</a:t>
            </a:r>
            <a:endParaRPr lang="cs-CZ" sz="16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6340558" y="1985146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     2</a:t>
            </a:r>
            <a:endParaRPr lang="cs-CZ" sz="16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7452320" y="1988840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2</a:t>
            </a:r>
            <a:endParaRPr lang="cs-CZ" sz="16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209928" y="2551203"/>
            <a:ext cx="10263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               2</a:t>
            </a:r>
            <a:endParaRPr lang="cs-CZ" sz="16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7425454" y="2558144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     2</a:t>
            </a:r>
            <a:endParaRPr lang="cs-CZ" sz="16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6588224" y="3140968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2</a:t>
            </a:r>
            <a:endParaRPr lang="cs-CZ" sz="16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6804248" y="3284984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chemeClr val="accent6">
                    <a:lumMod val="50000"/>
                  </a:schemeClr>
                </a:solidFill>
              </a:rPr>
              <a:t>    5</a:t>
            </a:r>
            <a:endParaRPr lang="cs-CZ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7464288" y="3184265"/>
            <a:ext cx="8521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       2 </a:t>
            </a:r>
            <a:endParaRPr lang="cs-CZ" sz="1600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7164288" y="3861048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chemeClr val="accent6">
                    <a:lumMod val="50000"/>
                  </a:schemeClr>
                </a:solidFill>
              </a:rPr>
              <a:t>   60</a:t>
            </a:r>
            <a:endParaRPr lang="cs-CZ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7812360" y="3717032"/>
            <a:ext cx="7720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        2</a:t>
            </a:r>
            <a:endParaRPr lang="cs-CZ" sz="16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7452320" y="4437112"/>
            <a:ext cx="5760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chemeClr val="accent6">
                    <a:lumMod val="50000"/>
                  </a:schemeClr>
                </a:solidFill>
              </a:rPr>
              <a:t>90</a:t>
            </a:r>
            <a:endParaRPr lang="cs-CZ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7956376" y="4293098"/>
            <a:ext cx="7920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  2 </a:t>
            </a:r>
            <a:endParaRPr lang="cs-CZ" sz="1600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7236296" y="5013176"/>
            <a:ext cx="5760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chemeClr val="accent6">
                    <a:lumMod val="50000"/>
                  </a:schemeClr>
                </a:solidFill>
              </a:rPr>
              <a:t>28</a:t>
            </a:r>
            <a:endParaRPr lang="cs-CZ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7667488" y="4955008"/>
            <a:ext cx="7929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         2</a:t>
            </a:r>
            <a:endParaRPr lang="cs-CZ" sz="1600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6588224" y="3717032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     2</a:t>
            </a:r>
            <a:endParaRPr lang="cs-CZ" sz="1600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7092280" y="4293096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2</a:t>
            </a:r>
            <a:endParaRPr lang="cs-CZ" sz="1600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6228184" y="4941170"/>
            <a:ext cx="9361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            2</a:t>
            </a:r>
            <a:endParaRPr lang="cs-CZ" sz="1600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7956376" y="5445224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2</a:t>
            </a:r>
            <a:endParaRPr lang="cs-CZ" sz="1600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7092280" y="5445224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2</a:t>
            </a:r>
            <a:endParaRPr lang="cs-CZ" sz="1600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7380312" y="5589240"/>
            <a:ext cx="7116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chemeClr val="accent6">
                    <a:lumMod val="50000"/>
                  </a:schemeClr>
                </a:solidFill>
              </a:rPr>
              <a:t>16</a:t>
            </a:r>
            <a:endParaRPr lang="cs-CZ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18" grpId="0"/>
      <p:bldP spid="20" grpId="0"/>
      <p:bldP spid="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548680"/>
            <a:ext cx="8064896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Převáděj: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79512" y="980728"/>
            <a:ext cx="435597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400" dirty="0" smtClean="0"/>
              <a:t>7 m =			dm</a:t>
            </a:r>
          </a:p>
          <a:p>
            <a:pPr>
              <a:lnSpc>
                <a:spcPct val="150000"/>
              </a:lnSpc>
            </a:pPr>
            <a:r>
              <a:rPr lang="cs-CZ" sz="2400" dirty="0" smtClean="0"/>
              <a:t>85 cm =		mm</a:t>
            </a:r>
          </a:p>
          <a:p>
            <a:pPr>
              <a:lnSpc>
                <a:spcPct val="150000"/>
              </a:lnSpc>
            </a:pPr>
            <a:r>
              <a:rPr lang="cs-CZ" sz="2400" dirty="0" smtClean="0"/>
              <a:t>6 m =			cm</a:t>
            </a:r>
          </a:p>
          <a:p>
            <a:pPr>
              <a:lnSpc>
                <a:spcPct val="150000"/>
              </a:lnSpc>
            </a:pPr>
            <a:r>
              <a:rPr lang="cs-CZ" sz="2400" dirty="0" smtClean="0"/>
              <a:t>27 m =			dm</a:t>
            </a:r>
          </a:p>
          <a:p>
            <a:pPr>
              <a:lnSpc>
                <a:spcPct val="150000"/>
              </a:lnSpc>
            </a:pPr>
            <a:r>
              <a:rPr lang="cs-CZ" sz="2400" dirty="0" smtClean="0"/>
              <a:t>9 dm =			mm</a:t>
            </a:r>
          </a:p>
          <a:p>
            <a:pPr>
              <a:lnSpc>
                <a:spcPct val="150000"/>
              </a:lnSpc>
            </a:pPr>
            <a:r>
              <a:rPr lang="cs-CZ" sz="2400" dirty="0" smtClean="0"/>
              <a:t>18 m =			cm		</a:t>
            </a:r>
            <a:endParaRPr lang="cs-CZ" sz="2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4788024" y="980728"/>
            <a:ext cx="435597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400" dirty="0" smtClean="0"/>
              <a:t>500 mm =		     cm</a:t>
            </a:r>
          </a:p>
          <a:p>
            <a:pPr>
              <a:lnSpc>
                <a:spcPct val="150000"/>
              </a:lnSpc>
            </a:pPr>
            <a:r>
              <a:rPr lang="cs-CZ" sz="2400" dirty="0" smtClean="0"/>
              <a:t>7 000 </a:t>
            </a:r>
            <a:r>
              <a:rPr lang="cs-CZ" sz="2400" dirty="0" err="1" smtClean="0"/>
              <a:t>000</a:t>
            </a:r>
            <a:r>
              <a:rPr lang="cs-CZ" sz="2400" dirty="0" smtClean="0"/>
              <a:t> cm =	     m</a:t>
            </a:r>
          </a:p>
          <a:p>
            <a:pPr>
              <a:lnSpc>
                <a:spcPct val="150000"/>
              </a:lnSpc>
            </a:pPr>
            <a:r>
              <a:rPr lang="cs-CZ" sz="2400" dirty="0" smtClean="0"/>
              <a:t>3 900 mm =		     cm</a:t>
            </a:r>
          </a:p>
          <a:p>
            <a:pPr>
              <a:lnSpc>
                <a:spcPct val="150000"/>
              </a:lnSpc>
            </a:pPr>
            <a:r>
              <a:rPr lang="cs-CZ" sz="2400" dirty="0" smtClean="0"/>
              <a:t>78 000 dm =		     m</a:t>
            </a:r>
          </a:p>
          <a:p>
            <a:pPr>
              <a:lnSpc>
                <a:spcPct val="150000"/>
              </a:lnSpc>
            </a:pPr>
            <a:r>
              <a:rPr lang="cs-CZ" sz="2400" dirty="0" smtClean="0"/>
              <a:t>5 000 </a:t>
            </a:r>
            <a:r>
              <a:rPr lang="cs-CZ" sz="2400" dirty="0"/>
              <a:t>c</a:t>
            </a:r>
            <a:r>
              <a:rPr lang="cs-CZ" sz="2400" dirty="0" smtClean="0"/>
              <a:t>m =		     dm</a:t>
            </a:r>
          </a:p>
          <a:p>
            <a:pPr>
              <a:lnSpc>
                <a:spcPct val="150000"/>
              </a:lnSpc>
            </a:pPr>
            <a:r>
              <a:rPr lang="cs-CZ" sz="2400" dirty="0" smtClean="0"/>
              <a:t>90 000 mm =		     dm		</a:t>
            </a:r>
            <a:endParaRPr lang="cs-CZ" sz="2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3419872" y="1628800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2</a:t>
            </a:r>
            <a:endParaRPr lang="cs-CZ" sz="14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899592" y="1556792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2</a:t>
            </a:r>
            <a:endParaRPr lang="cs-CZ" sz="1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611560" y="2132856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2</a:t>
            </a:r>
            <a:endParaRPr lang="cs-CZ" sz="14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755576" y="2708920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2</a:t>
            </a:r>
            <a:endParaRPr lang="cs-CZ" sz="14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749638" y="3249637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2</a:t>
            </a:r>
            <a:endParaRPr lang="cs-CZ" sz="14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755576" y="3789040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2</a:t>
            </a:r>
            <a:endParaRPr lang="cs-CZ" sz="14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3275856" y="1052736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2</a:t>
            </a:r>
            <a:endParaRPr lang="cs-CZ" sz="14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611560" y="1052736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2</a:t>
            </a:r>
            <a:endParaRPr lang="cs-CZ" sz="14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3275856" y="2132856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2</a:t>
            </a:r>
            <a:endParaRPr lang="cs-CZ" sz="14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3275856" y="2708920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2</a:t>
            </a:r>
            <a:endParaRPr lang="cs-CZ" sz="1400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3347864" y="3212976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2</a:t>
            </a:r>
            <a:endParaRPr lang="cs-CZ" sz="14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3275856" y="3789040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2</a:t>
            </a:r>
            <a:endParaRPr lang="cs-CZ" sz="14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5508104" y="1052736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       2</a:t>
            </a:r>
            <a:endParaRPr lang="cs-CZ" sz="1400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6372200" y="1556792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2</a:t>
            </a:r>
            <a:endParaRPr lang="cs-CZ" sz="1400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5724128" y="2132856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      2</a:t>
            </a:r>
            <a:endParaRPr lang="cs-CZ" sz="1400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6012160" y="2708920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2</a:t>
            </a:r>
            <a:endParaRPr lang="cs-CZ" sz="1400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5868144" y="3212976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2</a:t>
            </a:r>
            <a:endParaRPr lang="cs-CZ" sz="1400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6156176" y="3789040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2</a:t>
            </a:r>
            <a:endParaRPr lang="cs-CZ" sz="1400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8284096" y="1052736"/>
            <a:ext cx="1719808" cy="316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2</a:t>
            </a:r>
            <a:endParaRPr lang="cs-CZ" sz="1400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8100392" y="1628800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2</a:t>
            </a:r>
            <a:endParaRPr lang="cs-CZ" sz="1400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8244408" y="2132856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2</a:t>
            </a:r>
            <a:endParaRPr lang="cs-CZ" sz="1400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8100392" y="2708920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2</a:t>
            </a:r>
            <a:endParaRPr lang="cs-CZ" sz="1400" dirty="0"/>
          </a:p>
        </p:txBody>
      </p:sp>
      <p:sp>
        <p:nvSpPr>
          <p:cNvPr id="28" name="TextovéPole 27"/>
          <p:cNvSpPr txBox="1"/>
          <p:nvPr/>
        </p:nvSpPr>
        <p:spPr>
          <a:xfrm>
            <a:off x="8244408" y="3212976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2</a:t>
            </a:r>
            <a:endParaRPr lang="cs-CZ" sz="1400" dirty="0"/>
          </a:p>
        </p:txBody>
      </p:sp>
      <p:sp>
        <p:nvSpPr>
          <p:cNvPr id="29" name="TextovéPole 28"/>
          <p:cNvSpPr txBox="1"/>
          <p:nvPr/>
        </p:nvSpPr>
        <p:spPr>
          <a:xfrm>
            <a:off x="8244408" y="3789040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2</a:t>
            </a:r>
            <a:endParaRPr lang="cs-CZ" sz="1400" dirty="0"/>
          </a:p>
        </p:txBody>
      </p:sp>
      <p:sp>
        <p:nvSpPr>
          <p:cNvPr id="30" name="TextovéPole 29"/>
          <p:cNvSpPr txBox="1"/>
          <p:nvPr/>
        </p:nvSpPr>
        <p:spPr>
          <a:xfrm>
            <a:off x="1763688" y="1124744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chemeClr val="accent6">
                    <a:lumMod val="50000"/>
                  </a:schemeClr>
                </a:solidFill>
              </a:rPr>
              <a:t>700</a:t>
            </a:r>
            <a:endParaRPr lang="cs-CZ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1763688" y="1628800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chemeClr val="accent6">
                    <a:lumMod val="50000"/>
                  </a:schemeClr>
                </a:solidFill>
              </a:rPr>
              <a:t>8 500</a:t>
            </a:r>
            <a:endParaRPr lang="cs-CZ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2" name="TextovéPole 31"/>
          <p:cNvSpPr txBox="1"/>
          <p:nvPr/>
        </p:nvSpPr>
        <p:spPr>
          <a:xfrm>
            <a:off x="1763688" y="2204864"/>
            <a:ext cx="1008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chemeClr val="accent6">
                    <a:lumMod val="50000"/>
                  </a:schemeClr>
                </a:solidFill>
              </a:rPr>
              <a:t>60 000</a:t>
            </a:r>
            <a:endParaRPr lang="cs-CZ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3" name="TextovéPole 32"/>
          <p:cNvSpPr txBox="1"/>
          <p:nvPr/>
        </p:nvSpPr>
        <p:spPr>
          <a:xfrm>
            <a:off x="1763688" y="3861048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chemeClr val="accent6">
                    <a:lumMod val="50000"/>
                  </a:schemeClr>
                </a:solidFill>
              </a:rPr>
              <a:t>180 000</a:t>
            </a:r>
            <a:endParaRPr lang="cs-CZ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4" name="TextovéPole 33"/>
          <p:cNvSpPr txBox="1"/>
          <p:nvPr/>
        </p:nvSpPr>
        <p:spPr>
          <a:xfrm>
            <a:off x="1763688" y="3356992"/>
            <a:ext cx="1008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chemeClr val="accent6">
                    <a:lumMod val="50000"/>
                  </a:schemeClr>
                </a:solidFill>
              </a:rPr>
              <a:t>90 000</a:t>
            </a:r>
            <a:endParaRPr lang="cs-CZ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5" name="TextovéPole 34"/>
          <p:cNvSpPr txBox="1"/>
          <p:nvPr/>
        </p:nvSpPr>
        <p:spPr>
          <a:xfrm>
            <a:off x="1763688" y="2780928"/>
            <a:ext cx="1008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chemeClr val="accent6">
                    <a:lumMod val="50000"/>
                  </a:schemeClr>
                </a:solidFill>
              </a:rPr>
              <a:t>2 700</a:t>
            </a:r>
            <a:endParaRPr lang="cs-CZ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6" name="TextovéPole 35"/>
          <p:cNvSpPr txBox="1"/>
          <p:nvPr/>
        </p:nvSpPr>
        <p:spPr>
          <a:xfrm>
            <a:off x="6876256" y="1196752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chemeClr val="accent6">
                    <a:lumMod val="50000"/>
                  </a:schemeClr>
                </a:solidFill>
              </a:rPr>
              <a:t>5</a:t>
            </a:r>
            <a:endParaRPr lang="cs-CZ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7" name="TextovéPole 36"/>
          <p:cNvSpPr txBox="1"/>
          <p:nvPr/>
        </p:nvSpPr>
        <p:spPr>
          <a:xfrm>
            <a:off x="6876256" y="1700808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chemeClr val="accent6">
                    <a:lumMod val="50000"/>
                  </a:schemeClr>
                </a:solidFill>
              </a:rPr>
              <a:t>700</a:t>
            </a:r>
            <a:endParaRPr lang="cs-CZ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8" name="TextovéPole 37"/>
          <p:cNvSpPr txBox="1"/>
          <p:nvPr/>
        </p:nvSpPr>
        <p:spPr>
          <a:xfrm>
            <a:off x="6876256" y="2276872"/>
            <a:ext cx="1008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chemeClr val="accent6">
                    <a:lumMod val="50000"/>
                  </a:schemeClr>
                </a:solidFill>
              </a:rPr>
              <a:t>39</a:t>
            </a:r>
            <a:endParaRPr lang="cs-CZ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9" name="TextovéPole 38"/>
          <p:cNvSpPr txBox="1"/>
          <p:nvPr/>
        </p:nvSpPr>
        <p:spPr>
          <a:xfrm>
            <a:off x="6876256" y="3933056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chemeClr val="accent6">
                    <a:lumMod val="50000"/>
                  </a:schemeClr>
                </a:solidFill>
              </a:rPr>
              <a:t>9</a:t>
            </a:r>
            <a:endParaRPr lang="cs-CZ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0" name="TextovéPole 39"/>
          <p:cNvSpPr txBox="1"/>
          <p:nvPr/>
        </p:nvSpPr>
        <p:spPr>
          <a:xfrm>
            <a:off x="6876256" y="3429000"/>
            <a:ext cx="1008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chemeClr val="accent6">
                    <a:lumMod val="50000"/>
                  </a:schemeClr>
                </a:solidFill>
              </a:rPr>
              <a:t>50</a:t>
            </a:r>
            <a:endParaRPr lang="cs-CZ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1" name="TextovéPole 40"/>
          <p:cNvSpPr txBox="1"/>
          <p:nvPr/>
        </p:nvSpPr>
        <p:spPr>
          <a:xfrm>
            <a:off x="6876256" y="2852936"/>
            <a:ext cx="1008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chemeClr val="accent6">
                    <a:lumMod val="50000"/>
                  </a:schemeClr>
                </a:solidFill>
              </a:rPr>
              <a:t>780</a:t>
            </a:r>
            <a:endParaRPr lang="cs-CZ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548680"/>
            <a:ext cx="8064896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Převáděj jednotky obsahu:</a:t>
            </a:r>
            <a:endParaRPr lang="cs-CZ" sz="2400" dirty="0">
              <a:solidFill>
                <a:schemeClr val="tx1"/>
              </a:solidFill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395535" y="1196750"/>
          <a:ext cx="8280918" cy="52565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3"/>
                <a:gridCol w="648072"/>
                <a:gridCol w="648072"/>
                <a:gridCol w="648072"/>
                <a:gridCol w="648072"/>
                <a:gridCol w="648072"/>
                <a:gridCol w="648072"/>
                <a:gridCol w="720080"/>
                <a:gridCol w="3024333"/>
              </a:tblGrid>
              <a:tr h="584065"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km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ha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84065"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cs-CZ" sz="24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3 km = 300 ha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84065"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cs-CZ" sz="24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cs-CZ" sz="24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7 ha = 700</a:t>
                      </a:r>
                      <a:r>
                        <a:rPr lang="cs-CZ" sz="2400" baseline="0" dirty="0" smtClean="0">
                          <a:solidFill>
                            <a:schemeClr val="tx1"/>
                          </a:solidFill>
                        </a:rPr>
                        <a:t> a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84065"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cs-CZ" sz="24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cs-CZ" sz="24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5 a</a:t>
                      </a:r>
                      <a:r>
                        <a:rPr lang="cs-CZ" sz="2400" baseline="0" dirty="0" smtClean="0">
                          <a:solidFill>
                            <a:schemeClr val="tx1"/>
                          </a:solidFill>
                        </a:rPr>
                        <a:t> = 500 m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84065"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r>
                        <a:rPr lang="cs-CZ" sz="2400" baseline="0" dirty="0" smtClean="0">
                          <a:solidFill>
                            <a:schemeClr val="tx1"/>
                          </a:solidFill>
                        </a:rPr>
                        <a:t> a </a:t>
                      </a:r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 = </a:t>
                      </a:r>
                      <a:r>
                        <a:rPr lang="cs-CZ" sz="2400" baseline="0" dirty="0" smtClean="0">
                          <a:solidFill>
                            <a:schemeClr val="tx1"/>
                          </a:solidFill>
                        </a:rPr>
                        <a:t>           </a:t>
                      </a:r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84065"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8 ha  =           </a:t>
                      </a:r>
                      <a:r>
                        <a:rPr lang="cs-CZ" sz="2400" baseline="0" dirty="0" smtClean="0">
                          <a:solidFill>
                            <a:schemeClr val="tx1"/>
                          </a:solidFill>
                        </a:rPr>
                        <a:t>    </a:t>
                      </a:r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84065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14 km</a:t>
                      </a:r>
                      <a:r>
                        <a:rPr lang="cs-CZ" sz="2400" baseline="0" dirty="0" smtClean="0">
                          <a:solidFill>
                            <a:schemeClr val="tx1"/>
                          </a:solidFill>
                        </a:rPr>
                        <a:t> =               a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84065"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39</a:t>
                      </a:r>
                      <a:r>
                        <a:rPr lang="cs-CZ" sz="2400" baseline="0" dirty="0" smtClean="0">
                          <a:solidFill>
                            <a:schemeClr val="tx1"/>
                          </a:solidFill>
                        </a:rPr>
                        <a:t> ha</a:t>
                      </a:r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 = </a:t>
                      </a:r>
                      <a:r>
                        <a:rPr lang="cs-CZ" sz="2400" baseline="0" dirty="0" smtClean="0">
                          <a:solidFill>
                            <a:schemeClr val="tx1"/>
                          </a:solidFill>
                        </a:rPr>
                        <a:t>           a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84065"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cs-CZ" sz="2400" baseline="0" dirty="0" smtClean="0">
                          <a:solidFill>
                            <a:schemeClr val="tx1"/>
                          </a:solidFill>
                        </a:rPr>
                        <a:t> km </a:t>
                      </a:r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= </a:t>
                      </a:r>
                      <a:r>
                        <a:rPr lang="cs-CZ" sz="2400" baseline="0" dirty="0" smtClean="0">
                          <a:solidFill>
                            <a:schemeClr val="tx1"/>
                          </a:solidFill>
                        </a:rPr>
                        <a:t>      </a:t>
                      </a:r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sz="2400" baseline="0" dirty="0" smtClean="0">
                          <a:solidFill>
                            <a:schemeClr val="tx1"/>
                          </a:solidFill>
                        </a:rPr>
                        <a:t>           </a:t>
                      </a:r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1115616" y="1196752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2</a:t>
            </a:r>
            <a:endParaRPr lang="cs-CZ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5004048" y="1196752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2</a:t>
            </a:r>
            <a:endParaRPr lang="cs-CZ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6012160" y="1772816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     2</a:t>
            </a:r>
            <a:endParaRPr lang="cs-CZ" sz="16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7092280" y="2996952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2</a:t>
            </a:r>
            <a:endParaRPr lang="cs-CZ" sz="16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6588224" y="3645024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chemeClr val="accent6">
                    <a:lumMod val="50000"/>
                  </a:schemeClr>
                </a:solidFill>
              </a:rPr>
              <a:t>1</a:t>
            </a:r>
            <a:r>
              <a:rPr lang="cs-CZ" sz="20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2000" dirty="0" smtClean="0">
                <a:solidFill>
                  <a:schemeClr val="accent6">
                    <a:lumMod val="50000"/>
                  </a:schemeClr>
                </a:solidFill>
              </a:rPr>
              <a:t>200</a:t>
            </a:r>
            <a:endParaRPr lang="cs-CZ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7464287" y="3544303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 2</a:t>
            </a:r>
            <a:endParaRPr lang="cs-CZ" sz="16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6660232" y="4221088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chemeClr val="accent6">
                    <a:lumMod val="50000"/>
                  </a:schemeClr>
                </a:solidFill>
              </a:rPr>
              <a:t>80 000</a:t>
            </a:r>
            <a:endParaRPr lang="cs-CZ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7760409" y="4104545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2</a:t>
            </a:r>
            <a:endParaRPr lang="cs-CZ" sz="1600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6732240" y="4797152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chemeClr val="accent6">
                    <a:lumMod val="50000"/>
                  </a:schemeClr>
                </a:solidFill>
              </a:rPr>
              <a:t>140 000  </a:t>
            </a:r>
            <a:endParaRPr lang="cs-CZ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6588224" y="5373216"/>
            <a:ext cx="8557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chemeClr val="accent6">
                    <a:lumMod val="50000"/>
                  </a:schemeClr>
                </a:solidFill>
              </a:rPr>
              <a:t>3 900</a:t>
            </a:r>
            <a:endParaRPr lang="cs-CZ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6372200" y="4653136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2</a:t>
            </a:r>
            <a:endParaRPr lang="cs-CZ" sz="1600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6228184" y="5877272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2</a:t>
            </a:r>
            <a:endParaRPr lang="cs-CZ" sz="1600" dirty="0"/>
          </a:p>
        </p:txBody>
      </p:sp>
      <p:sp>
        <p:nvSpPr>
          <p:cNvPr id="28" name="TextovéPole 27"/>
          <p:cNvSpPr txBox="1"/>
          <p:nvPr/>
        </p:nvSpPr>
        <p:spPr>
          <a:xfrm>
            <a:off x="6588224" y="5949280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chemeClr val="accent6">
                    <a:lumMod val="50000"/>
                  </a:schemeClr>
                </a:solidFill>
              </a:rPr>
              <a:t>2 000 </a:t>
            </a:r>
            <a:r>
              <a:rPr lang="cs-CZ" sz="2000" dirty="0" err="1" smtClean="0">
                <a:solidFill>
                  <a:schemeClr val="accent6">
                    <a:lumMod val="50000"/>
                  </a:schemeClr>
                </a:solidFill>
              </a:rPr>
              <a:t>000</a:t>
            </a:r>
            <a:endParaRPr lang="cs-CZ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7956376" y="5877272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2</a:t>
            </a: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19" grpId="0"/>
      <p:bldP spid="21" grpId="0"/>
      <p:bldP spid="2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Tabulka 16"/>
          <p:cNvGraphicFramePr>
            <a:graphicFrameLocks noGrp="1"/>
          </p:cNvGraphicFramePr>
          <p:nvPr/>
        </p:nvGraphicFramePr>
        <p:xfrm>
          <a:off x="395535" y="1196750"/>
          <a:ext cx="8280918" cy="52565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3"/>
                <a:gridCol w="648072"/>
                <a:gridCol w="648072"/>
                <a:gridCol w="648072"/>
                <a:gridCol w="648072"/>
                <a:gridCol w="648072"/>
                <a:gridCol w="648072"/>
                <a:gridCol w="720080"/>
                <a:gridCol w="3024333"/>
              </a:tblGrid>
              <a:tr h="584065"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km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ha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84065"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cs-CZ" sz="24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cs-CZ" sz="24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cs-CZ" sz="2400" baseline="0" dirty="0" smtClean="0">
                          <a:solidFill>
                            <a:schemeClr val="tx1"/>
                          </a:solidFill>
                        </a:rPr>
                        <a:t> 200</a:t>
                      </a:r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 m = 12 a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84065"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r>
                        <a:rPr lang="cs-CZ" sz="2400" baseline="0" dirty="0" smtClean="0">
                          <a:solidFill>
                            <a:schemeClr val="tx1"/>
                          </a:solidFill>
                        </a:rPr>
                        <a:t>00</a:t>
                      </a:r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 ha = 9 km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84065"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cs-CZ" sz="24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cs-CZ" sz="24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cs-CZ" sz="24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cs-CZ" sz="24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r>
                        <a:rPr lang="cs-CZ" sz="2400" baseline="0" dirty="0" smtClean="0">
                          <a:solidFill>
                            <a:schemeClr val="tx1"/>
                          </a:solidFill>
                        </a:rPr>
                        <a:t> 000</a:t>
                      </a:r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 m</a:t>
                      </a:r>
                      <a:r>
                        <a:rPr lang="cs-CZ" sz="2400" baseline="0" dirty="0" smtClean="0">
                          <a:solidFill>
                            <a:schemeClr val="tx1"/>
                          </a:solidFill>
                        </a:rPr>
                        <a:t>  = 3 ha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84065"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baseline="0" dirty="0" smtClean="0">
                          <a:solidFill>
                            <a:schemeClr val="tx1"/>
                          </a:solidFill>
                        </a:rPr>
                        <a:t>600 a </a:t>
                      </a:r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 = </a:t>
                      </a:r>
                      <a:r>
                        <a:rPr lang="cs-CZ" sz="2400" baseline="0" dirty="0" smtClean="0">
                          <a:solidFill>
                            <a:schemeClr val="tx1"/>
                          </a:solidFill>
                        </a:rPr>
                        <a:t>        ha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84065"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50 000 a =       km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84065"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r>
                        <a:rPr lang="cs-CZ" sz="2400" baseline="0" dirty="0" smtClean="0">
                          <a:solidFill>
                            <a:schemeClr val="tx1"/>
                          </a:solidFill>
                        </a:rPr>
                        <a:t> 000 </a:t>
                      </a:r>
                      <a:r>
                        <a:rPr lang="cs-CZ" sz="2400" baseline="0" dirty="0" err="1" smtClean="0">
                          <a:solidFill>
                            <a:schemeClr val="tx1"/>
                          </a:solidFill>
                        </a:rPr>
                        <a:t>000</a:t>
                      </a:r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 m</a:t>
                      </a:r>
                      <a:r>
                        <a:rPr lang="cs-CZ" sz="2400" baseline="0" dirty="0" smtClean="0">
                          <a:solidFill>
                            <a:schemeClr val="tx1"/>
                          </a:solidFill>
                        </a:rPr>
                        <a:t> =       km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84065"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3 900</a:t>
                      </a:r>
                      <a:r>
                        <a:rPr lang="cs-CZ" sz="2400" baseline="0" dirty="0" smtClean="0">
                          <a:solidFill>
                            <a:schemeClr val="tx1"/>
                          </a:solidFill>
                        </a:rPr>
                        <a:t> a</a:t>
                      </a:r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 = </a:t>
                      </a:r>
                      <a:r>
                        <a:rPr lang="cs-CZ" sz="2400" baseline="0" dirty="0" smtClean="0">
                          <a:solidFill>
                            <a:schemeClr val="tx1"/>
                          </a:solidFill>
                        </a:rPr>
                        <a:t>         ha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84065"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400" baseline="0" dirty="0" smtClean="0">
                          <a:solidFill>
                            <a:schemeClr val="tx1"/>
                          </a:solidFill>
                        </a:rPr>
                        <a:t>7 900 ha </a:t>
                      </a:r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= </a:t>
                      </a:r>
                      <a:r>
                        <a:rPr lang="cs-CZ" sz="2400" baseline="0" dirty="0" smtClean="0">
                          <a:solidFill>
                            <a:schemeClr val="tx1"/>
                          </a:solidFill>
                        </a:rPr>
                        <a:t>      </a:t>
                      </a:r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sz="2400" baseline="0" dirty="0" smtClean="0">
                          <a:solidFill>
                            <a:schemeClr val="tx1"/>
                          </a:solidFill>
                        </a:rPr>
                        <a:t>  k</a:t>
                      </a:r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8" name="TextovéPole 17"/>
          <p:cNvSpPr txBox="1"/>
          <p:nvPr/>
        </p:nvSpPr>
        <p:spPr>
          <a:xfrm>
            <a:off x="1115616" y="1196752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2</a:t>
            </a:r>
            <a:endParaRPr lang="cs-CZ" b="1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5004048" y="1196752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2</a:t>
            </a:r>
            <a:endParaRPr lang="cs-CZ" b="1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6300192" y="1772816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       2</a:t>
            </a:r>
            <a:endParaRPr lang="cs-CZ" sz="1600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6732240" y="2924944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2</a:t>
            </a:r>
            <a:endParaRPr lang="cs-CZ" sz="1600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6660232" y="3645024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cs-CZ" sz="2000" dirty="0" smtClean="0">
                <a:solidFill>
                  <a:schemeClr val="accent6">
                    <a:lumMod val="50000"/>
                  </a:schemeClr>
                </a:solidFill>
              </a:rPr>
              <a:t>  6</a:t>
            </a:r>
            <a:endParaRPr lang="cs-CZ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7020272" y="4221088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chemeClr val="accent6">
                    <a:lumMod val="50000"/>
                  </a:schemeClr>
                </a:solidFill>
              </a:rPr>
              <a:t>5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7760409" y="4104545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2</a:t>
            </a:r>
            <a:endParaRPr lang="cs-CZ" sz="1600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7668344" y="4797152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chemeClr val="accent6">
                    <a:lumMod val="50000"/>
                  </a:schemeClr>
                </a:solidFill>
              </a:rPr>
              <a:t>8</a:t>
            </a:r>
            <a:endParaRPr lang="cs-CZ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6948264" y="5373216"/>
            <a:ext cx="8557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chemeClr val="accent6">
                    <a:lumMod val="50000"/>
                  </a:schemeClr>
                </a:solidFill>
              </a:rPr>
              <a:t>39</a:t>
            </a:r>
            <a:endParaRPr lang="cs-CZ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0" name="TextovéPole 29"/>
          <p:cNvSpPr txBox="1"/>
          <p:nvPr/>
        </p:nvSpPr>
        <p:spPr>
          <a:xfrm>
            <a:off x="7092280" y="5949280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chemeClr val="accent6">
                    <a:lumMod val="50000"/>
                  </a:schemeClr>
                </a:solidFill>
              </a:rPr>
              <a:t>79</a:t>
            </a:r>
            <a:endParaRPr lang="cs-CZ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7956376" y="5877272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2</a:t>
            </a:r>
            <a:endParaRPr lang="cs-CZ" sz="1600" dirty="0"/>
          </a:p>
        </p:txBody>
      </p:sp>
      <p:sp>
        <p:nvSpPr>
          <p:cNvPr id="32" name="TextovéPole 31"/>
          <p:cNvSpPr txBox="1"/>
          <p:nvPr/>
        </p:nvSpPr>
        <p:spPr>
          <a:xfrm>
            <a:off x="7308304" y="2348880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 2</a:t>
            </a:r>
            <a:endParaRPr lang="cs-CZ" sz="1600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8244408" y="4653136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2</a:t>
            </a:r>
            <a:endParaRPr lang="cs-CZ" sz="1600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7164288" y="4725144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2</a:t>
            </a: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4" grpId="0"/>
      <p:bldP spid="26" grpId="0"/>
      <p:bldP spid="27" grpId="0"/>
      <p:bldP spid="30" grpId="0"/>
    </p:bldLst>
  </p:timing>
</p:sld>
</file>

<file path=ppt/theme/theme1.xml><?xml version="1.0" encoding="utf-8"?>
<a:theme xmlns:a="http://schemas.openxmlformats.org/drawingml/2006/main" name="Motiv sady Office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869</Words>
  <Application>Microsoft Office PowerPoint</Application>
  <PresentationFormat>Předvádění na obrazovce (4:3)</PresentationFormat>
  <Paragraphs>376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sady Office</vt:lpstr>
      <vt:lpstr>Obsah, jednotky obsahu 5. ročník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Obsah, jednotky obsahu 5. ročník</dc:title>
  <dc:creator>JasLouie</dc:creator>
  <cp:lastModifiedBy> Glozikov</cp:lastModifiedBy>
  <cp:revision>42</cp:revision>
  <dcterms:created xsi:type="dcterms:W3CDTF">2011-08-15T09:49:17Z</dcterms:created>
  <dcterms:modified xsi:type="dcterms:W3CDTF">2012-03-20T07:38:28Z</dcterms:modified>
</cp:coreProperties>
</file>