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Nadpis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cxnSp>
        <p:nvCxnSpPr>
          <p:cNvPr id="8" name="Přímá spojovací čára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Přímá spojovací čára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Zástupný symbol pro datum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obsah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6" name="Zástupný symbol pro zápatí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7" name="Přímá spojovací čára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2" name="Zástupný symbol pro obsah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4" name="Zástupný symbol pro obsah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cxnSp>
        <p:nvCxnSpPr>
          <p:cNvPr id="10" name="Přímá spojovací čára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čára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Zástupný symbol pro obsah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31" name="Nadpis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text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24" name="Zástupný symbol pro datum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4E07F4F1-8FA9-4CB8-912C-FF08566937EF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05E7053E-39D2-4A50-BF50-52ECBF5C052B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nadpis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467544" y="4005064"/>
            <a:ext cx="8305800" cy="1143000"/>
          </a:xfrm>
        </p:spPr>
        <p:txBody>
          <a:bodyPr/>
          <a:lstStyle/>
          <a:p>
            <a:r>
              <a:rPr lang="cs-CZ" dirty="0" smtClean="0"/>
              <a:t>Autorem materiálu je Ing. Eva Skalická,</a:t>
            </a:r>
          </a:p>
          <a:p>
            <a:r>
              <a:rPr lang="cs-CZ" dirty="0" smtClean="0"/>
              <a:t>ZŠ Dobříš, Komenského nám. 35, okres Příbram</a:t>
            </a:r>
          </a:p>
          <a:p>
            <a:r>
              <a:rPr lang="cs-CZ" dirty="0" smtClean="0"/>
              <a:t>Inovace školy – Dobříš, </a:t>
            </a:r>
            <a:r>
              <a:rPr lang="cs-CZ" dirty="0" err="1" smtClean="0"/>
              <a:t>EUpenizeskolam.cz</a:t>
            </a:r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Násobení přirozených čísel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r>
              <a:rPr lang="cs-CZ" sz="3600" dirty="0" smtClean="0">
                <a:solidFill>
                  <a:schemeClr val="tx1"/>
                </a:solidFill>
              </a:rPr>
              <a:t>5. ročník</a:t>
            </a:r>
            <a:endParaRPr lang="cs-CZ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043608" y="2348880"/>
          <a:ext cx="2376264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24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72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35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470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 </a:t>
                      </a:r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410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780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 </a:t>
                      </a:r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340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5292080" y="2348880"/>
          <a:ext cx="2376264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52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26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104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32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128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410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1 640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670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2 680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3" name="Obdélník 12"/>
          <p:cNvSpPr/>
          <p:nvPr/>
        </p:nvSpPr>
        <p:spPr>
          <a:xfrm>
            <a:off x="683568" y="476672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1907704" y="476672"/>
            <a:ext cx="66967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Doplň tabulky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16" name="Zahnutá šipka dolů 15"/>
          <p:cNvSpPr/>
          <p:nvPr/>
        </p:nvSpPr>
        <p:spPr>
          <a:xfrm rot="405258">
            <a:off x="1691680" y="191683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7" name="Zahnutá šipka dolů 16"/>
          <p:cNvSpPr/>
          <p:nvPr/>
        </p:nvSpPr>
        <p:spPr>
          <a:xfrm rot="405258">
            <a:off x="5812561" y="185202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2483768" y="1556792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. 3</a:t>
            </a:r>
            <a:endParaRPr lang="cs-CZ" sz="2000" b="1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6804248" y="1700808"/>
            <a:ext cx="10081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b="1" dirty="0" smtClean="0"/>
              <a:t>     . 4</a:t>
            </a:r>
            <a:endParaRPr lang="cs-CZ" sz="2000" b="1" dirty="0"/>
          </a:p>
        </p:txBody>
      </p:sp>
      <p:sp>
        <p:nvSpPr>
          <p:cNvPr id="21" name="Obdélník 20"/>
          <p:cNvSpPr/>
          <p:nvPr/>
        </p:nvSpPr>
        <p:spPr>
          <a:xfrm>
            <a:off x="2267744" y="242088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2" name="Obdélník 21"/>
          <p:cNvSpPr/>
          <p:nvPr/>
        </p:nvSpPr>
        <p:spPr>
          <a:xfrm>
            <a:off x="6516216" y="242088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67544" y="1628800"/>
          <a:ext cx="2376264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90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23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115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39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195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440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2 200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560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 </a:t>
                      </a:r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800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3203848" y="1628800"/>
          <a:ext cx="2376264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102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25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34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204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480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2 880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330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1 980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5940152" y="1628800"/>
          <a:ext cx="2376264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98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27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189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36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252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430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3 010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850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5 950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1691680" y="170080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Obdélník 5"/>
          <p:cNvSpPr/>
          <p:nvPr/>
        </p:nvSpPr>
        <p:spPr>
          <a:xfrm>
            <a:off x="4427984" y="170080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164288" y="170080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hnutá šipka dolů 7"/>
          <p:cNvSpPr/>
          <p:nvPr/>
        </p:nvSpPr>
        <p:spPr>
          <a:xfrm rot="405258">
            <a:off x="3652321" y="113194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Zahnutá šipka dolů 8"/>
          <p:cNvSpPr/>
          <p:nvPr/>
        </p:nvSpPr>
        <p:spPr>
          <a:xfrm rot="405258">
            <a:off x="1060033" y="113194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0" name="Zahnutá šipka dolů 9"/>
          <p:cNvSpPr/>
          <p:nvPr/>
        </p:nvSpPr>
        <p:spPr>
          <a:xfrm rot="405258">
            <a:off x="6532641" y="113194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2123728" y="836712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5</a:t>
            </a:r>
            <a:endParaRPr lang="cs-CZ" sz="24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4644008" y="908720"/>
            <a:ext cx="504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6</a:t>
            </a:r>
            <a:endParaRPr lang="cs-CZ" sz="24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236296" y="836712"/>
            <a:ext cx="7920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    .7</a:t>
            </a:r>
            <a:endParaRPr lang="cs-CZ" sz="2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ulka 1"/>
          <p:cNvGraphicFramePr>
            <a:graphicFrameLocks noGrp="1"/>
          </p:cNvGraphicFramePr>
          <p:nvPr/>
        </p:nvGraphicFramePr>
        <p:xfrm>
          <a:off x="467544" y="1628800"/>
          <a:ext cx="2376264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120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22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176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304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460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0" lang="cs-CZ" sz="2400" b="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680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970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7 760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" name="Tabulka 2"/>
          <p:cNvGraphicFramePr>
            <a:graphicFrameLocks noGrp="1"/>
          </p:cNvGraphicFramePr>
          <p:nvPr/>
        </p:nvGraphicFramePr>
        <p:xfrm>
          <a:off x="6156176" y="1628800"/>
          <a:ext cx="2376264" cy="37527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57267"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190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28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280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37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370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420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4 200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210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2 </a:t>
                      </a:r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3347864" y="1628800"/>
          <a:ext cx="2376264" cy="3744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8132"/>
                <a:gridCol w="1188132"/>
              </a:tblGrid>
              <a:tr h="748883"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108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29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261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33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cs-CZ" sz="2400" b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297</a:t>
                      </a: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450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4 050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748883">
                <a:tc>
                  <a:txBody>
                    <a:bodyPr/>
                    <a:lstStyle/>
                    <a:p>
                      <a:pPr algn="ct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1 000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sz="2400" dirty="0" smtClean="0"/>
                        <a:t>9 000</a:t>
                      </a:r>
                      <a:endParaRPr kumimoji="0" lang="cs-CZ" sz="2400" b="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Zahnutá šipka dolů 4"/>
          <p:cNvSpPr/>
          <p:nvPr/>
        </p:nvSpPr>
        <p:spPr>
          <a:xfrm rot="405258">
            <a:off x="916016" y="113194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6" name="Zahnutá šipka dolů 5"/>
          <p:cNvSpPr/>
          <p:nvPr/>
        </p:nvSpPr>
        <p:spPr>
          <a:xfrm rot="405258">
            <a:off x="3724329" y="113194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7" name="Zahnutá šipka dolů 6"/>
          <p:cNvSpPr/>
          <p:nvPr/>
        </p:nvSpPr>
        <p:spPr>
          <a:xfrm rot="405258">
            <a:off x="6604648" y="1131942"/>
            <a:ext cx="1368152" cy="36004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7740352" y="908720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10</a:t>
            </a:r>
            <a:endParaRPr lang="cs-CZ" sz="24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908720"/>
            <a:ext cx="5760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9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2123728" y="1052736"/>
            <a:ext cx="6480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. 8</a:t>
            </a:r>
            <a:endParaRPr lang="cs-CZ" sz="2400" dirty="0"/>
          </a:p>
        </p:txBody>
      </p:sp>
      <p:sp>
        <p:nvSpPr>
          <p:cNvPr id="12" name="Obdélník 11"/>
          <p:cNvSpPr/>
          <p:nvPr/>
        </p:nvSpPr>
        <p:spPr>
          <a:xfrm>
            <a:off x="1691680" y="170080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Obdélník 12"/>
          <p:cNvSpPr/>
          <p:nvPr/>
        </p:nvSpPr>
        <p:spPr>
          <a:xfrm>
            <a:off x="4572000" y="170080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7380312" y="1700808"/>
            <a:ext cx="1080120" cy="3600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76672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476672"/>
            <a:ext cx="66967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Vypočítej: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2060848"/>
            <a:ext cx="3960440" cy="30243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 . (5 + 11) =		48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7 . (12 + 6) =		126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(8 + 20) . 4 =		112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(35 + 4) . 5 =		195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788024" y="2060848"/>
            <a:ext cx="3960440" cy="3024336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20 . (7 + 12) =		380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30 . (6 + 15) =		630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(17 + 2) . 50 =		950</a:t>
            </a:r>
          </a:p>
          <a:p>
            <a:pPr algn="ctr"/>
            <a:endParaRPr lang="cs-CZ" sz="2400" dirty="0" smtClean="0">
              <a:solidFill>
                <a:schemeClr val="tx1"/>
              </a:solidFill>
            </a:endParaRP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(60 + 0) . 90 =	5 400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3419872" y="2132856"/>
            <a:ext cx="1080120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Obdélník 6"/>
          <p:cNvSpPr/>
          <p:nvPr/>
        </p:nvSpPr>
        <p:spPr>
          <a:xfrm>
            <a:off x="7547183" y="2132856"/>
            <a:ext cx="1080120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76672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476672"/>
            <a:ext cx="66967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Vypočítej s výhodou: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1700808"/>
            <a:ext cx="7920880" cy="4752528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7 . (9 + 11) = 		7 . 20 = 140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16 . (10 +5) =		16 . 10 + 16 . 5 = 160 + 80 = 240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12 . (30 + 8) =		456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5 . (15 + </a:t>
            </a:r>
            <a:r>
              <a:rPr lang="cs-CZ" sz="2400" dirty="0" err="1" smtClean="0">
                <a:solidFill>
                  <a:schemeClr val="tx1"/>
                </a:solidFill>
              </a:rPr>
              <a:t>15</a:t>
            </a:r>
            <a:r>
              <a:rPr lang="cs-CZ" sz="2400" dirty="0" smtClean="0">
                <a:solidFill>
                  <a:schemeClr val="tx1"/>
                </a:solidFill>
              </a:rPr>
              <a:t>) =		150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(6 + 14) . 24 =		480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(24 + 16) . 3 =		120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11 . (61 + 9) =		770</a:t>
            </a:r>
          </a:p>
          <a:p>
            <a:pPr lvl="1">
              <a:lnSpc>
                <a:spcPct val="150000"/>
              </a:lnSpc>
            </a:pPr>
            <a:r>
              <a:rPr lang="cs-CZ" sz="2400" dirty="0" smtClean="0">
                <a:solidFill>
                  <a:schemeClr val="tx1"/>
                </a:solidFill>
              </a:rPr>
              <a:t>80 . (8 + 32) =		3 200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4211960" y="1916832"/>
            <a:ext cx="4248472" cy="432048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76672"/>
            <a:ext cx="1152128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476672"/>
            <a:ext cx="6696744" cy="93610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Vynásob pod sebe:</a:t>
            </a:r>
            <a:endParaRPr lang="cs-CZ" sz="3200" dirty="0">
              <a:solidFill>
                <a:schemeClr val="tx1"/>
              </a:solidFill>
            </a:endParaRPr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899592" y="1844824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1 429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. 24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>
                          <a:solidFill>
                            <a:schemeClr val="tx1"/>
                          </a:solidFill>
                        </a:rPr>
                        <a:t>34 296</a:t>
                      </a:r>
                      <a:endParaRPr lang="cs-CZ" sz="24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4860032" y="1844824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4 579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. 73</a:t>
                      </a:r>
                      <a:endParaRPr lang="cs-CZ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334 267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/>
        </p:nvGraphicFramePr>
        <p:xfrm>
          <a:off x="6804248" y="1844824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4 981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. 27</a:t>
                      </a:r>
                      <a:endParaRPr lang="cs-CZ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134 487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3" name="Tabulka 12"/>
          <p:cNvGraphicFramePr>
            <a:graphicFrameLocks noGrp="1"/>
          </p:cNvGraphicFramePr>
          <p:nvPr/>
        </p:nvGraphicFramePr>
        <p:xfrm>
          <a:off x="2843808" y="1844824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2 619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. 38</a:t>
                      </a:r>
                      <a:endParaRPr lang="cs-CZ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99 522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ulka 13"/>
          <p:cNvGraphicFramePr>
            <a:graphicFrameLocks noGrp="1"/>
          </p:cNvGraphicFramePr>
          <p:nvPr/>
        </p:nvGraphicFramePr>
        <p:xfrm>
          <a:off x="899592" y="4221088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3 045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. 68</a:t>
                      </a:r>
                      <a:endParaRPr lang="cs-CZ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207 060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5" name="Tabulka 14"/>
          <p:cNvGraphicFramePr>
            <a:graphicFrameLocks noGrp="1"/>
          </p:cNvGraphicFramePr>
          <p:nvPr/>
        </p:nvGraphicFramePr>
        <p:xfrm>
          <a:off x="4860032" y="4221088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19 881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. 46</a:t>
                      </a:r>
                      <a:endParaRPr lang="cs-CZ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914 526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6" name="Tabulka 15"/>
          <p:cNvGraphicFramePr>
            <a:graphicFrameLocks noGrp="1"/>
          </p:cNvGraphicFramePr>
          <p:nvPr/>
        </p:nvGraphicFramePr>
        <p:xfrm>
          <a:off x="6804248" y="4221088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9 369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. 95</a:t>
                      </a:r>
                      <a:endParaRPr lang="cs-CZ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890 055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7" name="Tabulka 16"/>
          <p:cNvGraphicFramePr>
            <a:graphicFrameLocks noGrp="1"/>
          </p:cNvGraphicFramePr>
          <p:nvPr/>
        </p:nvGraphicFramePr>
        <p:xfrm>
          <a:off x="2843808" y="4221088"/>
          <a:ext cx="1440160" cy="17281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</a:tblGrid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b="0" dirty="0" smtClean="0">
                          <a:solidFill>
                            <a:schemeClr val="tx1"/>
                          </a:solidFill>
                        </a:rPr>
                        <a:t>12 704</a:t>
                      </a:r>
                      <a:endParaRPr lang="cs-CZ" sz="240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. 59</a:t>
                      </a:r>
                      <a:endParaRPr lang="cs-CZ" sz="2400" dirty="0"/>
                    </a:p>
                  </a:txBody>
                  <a:tcPr/>
                </a:tc>
              </a:tr>
              <a:tr h="576064">
                <a:tc>
                  <a:txBody>
                    <a:bodyPr/>
                    <a:lstStyle/>
                    <a:p>
                      <a:pPr algn="r"/>
                      <a:r>
                        <a:rPr lang="cs-CZ" sz="2400" dirty="0" smtClean="0"/>
                        <a:t>749 536</a:t>
                      </a:r>
                      <a:endParaRPr lang="cs-CZ" sz="2400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9" name="Přímá spojovací čára 18"/>
          <p:cNvCxnSpPr/>
          <p:nvPr/>
        </p:nvCxnSpPr>
        <p:spPr>
          <a:xfrm>
            <a:off x="755576" y="3933056"/>
            <a:ext cx="763284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Obdélník 21"/>
          <p:cNvSpPr/>
          <p:nvPr/>
        </p:nvSpPr>
        <p:spPr>
          <a:xfrm>
            <a:off x="971600" y="299695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3" name="Obdélník 22"/>
          <p:cNvSpPr/>
          <p:nvPr/>
        </p:nvSpPr>
        <p:spPr>
          <a:xfrm>
            <a:off x="2915816" y="299695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4" name="Obdélník 23"/>
          <p:cNvSpPr/>
          <p:nvPr/>
        </p:nvSpPr>
        <p:spPr>
          <a:xfrm>
            <a:off x="4932040" y="299695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5" name="Obdélník 24"/>
          <p:cNvSpPr/>
          <p:nvPr/>
        </p:nvSpPr>
        <p:spPr>
          <a:xfrm>
            <a:off x="6876256" y="2996952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6" name="Obdélník 25"/>
          <p:cNvSpPr/>
          <p:nvPr/>
        </p:nvSpPr>
        <p:spPr>
          <a:xfrm>
            <a:off x="971600" y="5373216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7" name="Obdélník 26"/>
          <p:cNvSpPr/>
          <p:nvPr/>
        </p:nvSpPr>
        <p:spPr>
          <a:xfrm>
            <a:off x="2915816" y="5373216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8" name="Obdélník 27"/>
          <p:cNvSpPr/>
          <p:nvPr/>
        </p:nvSpPr>
        <p:spPr>
          <a:xfrm>
            <a:off x="4932040" y="5373216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9" name="Obdélník 28"/>
          <p:cNvSpPr/>
          <p:nvPr/>
        </p:nvSpPr>
        <p:spPr>
          <a:xfrm>
            <a:off x="6876256" y="5373216"/>
            <a:ext cx="1296144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611560" y="980728"/>
            <a:ext cx="799288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000" dirty="0" err="1" smtClean="0"/>
              <a:t>Justová</a:t>
            </a:r>
            <a:r>
              <a:rPr lang="cs-CZ" sz="2000" dirty="0" smtClean="0"/>
              <a:t>, J., Pracovní sešit 2. díl k učebnici Matematika pro 5. ročník</a:t>
            </a:r>
          </a:p>
          <a:p>
            <a:r>
              <a:rPr lang="cs-CZ" sz="2000" dirty="0" smtClean="0"/>
              <a:t>Praha: Alter, 2005. ISBN 80-7245-071-9</a:t>
            </a:r>
          </a:p>
          <a:p>
            <a:endParaRPr lang="cs-CZ" sz="2000" dirty="0" smtClean="0"/>
          </a:p>
          <a:p>
            <a:r>
              <a:rPr lang="cs-CZ" sz="2000" dirty="0" err="1" smtClean="0"/>
              <a:t>Justová</a:t>
            </a:r>
            <a:r>
              <a:rPr lang="cs-CZ" sz="2000" dirty="0" smtClean="0"/>
              <a:t>, J., </a:t>
            </a:r>
            <a:r>
              <a:rPr lang="cs-CZ" sz="2000" smtClean="0"/>
              <a:t>Pracovní sešit </a:t>
            </a:r>
            <a:r>
              <a:rPr lang="cs-CZ" sz="2000" dirty="0" smtClean="0"/>
              <a:t>1. díl k učebnici Matematika pro 5. ročník</a:t>
            </a:r>
          </a:p>
          <a:p>
            <a:r>
              <a:rPr lang="cs-CZ" sz="2000" dirty="0" smtClean="0"/>
              <a:t>Praha: Alter, 1996. ISBN 80-85775-70-0</a:t>
            </a:r>
          </a:p>
          <a:p>
            <a:endParaRPr lang="cs-CZ" sz="2000" dirty="0" smtClean="0"/>
          </a:p>
          <a:p>
            <a:r>
              <a:rPr lang="cs-CZ" sz="2000" dirty="0" smtClean="0"/>
              <a:t>Frýzek, M., Matematika pracovní sešit pro 5. ročník ZŠ</a:t>
            </a:r>
          </a:p>
          <a:p>
            <a:r>
              <a:rPr lang="cs-CZ" sz="2000" dirty="0" smtClean="0"/>
              <a:t>Praha: Kvarta, 1993. ISBN 80-85570-35-1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Názvosloví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11560" y="2060848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činitel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3491880" y="2060848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činitel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6444208" y="2060848"/>
            <a:ext cx="2304256" cy="50405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součin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1916832"/>
            <a:ext cx="3600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.</a:t>
            </a:r>
            <a:endParaRPr lang="cs-CZ" sz="32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5940152" y="1916832"/>
            <a:ext cx="2880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=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755576" y="4365104"/>
            <a:ext cx="7704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 smtClean="0"/>
              <a:t>	17 	        .	10 	            =	    170</a:t>
            </a:r>
            <a:endParaRPr lang="cs-CZ" sz="3200" dirty="0"/>
          </a:p>
        </p:txBody>
      </p:sp>
      <p:sp>
        <p:nvSpPr>
          <p:cNvPr id="13" name="Šipka dolů 12"/>
          <p:cNvSpPr/>
          <p:nvPr/>
        </p:nvSpPr>
        <p:spPr>
          <a:xfrm>
            <a:off x="1763688" y="2708920"/>
            <a:ext cx="288032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Šipka dolů 14"/>
          <p:cNvSpPr/>
          <p:nvPr/>
        </p:nvSpPr>
        <p:spPr>
          <a:xfrm>
            <a:off x="7596336" y="2708920"/>
            <a:ext cx="288032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Šipka dolů 15"/>
          <p:cNvSpPr/>
          <p:nvPr/>
        </p:nvSpPr>
        <p:spPr>
          <a:xfrm>
            <a:off x="4499992" y="2708920"/>
            <a:ext cx="288032" cy="158417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219200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Vlastnosti násobení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539552" y="1484784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8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763688" y="1484784"/>
            <a:ext cx="63367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Při násobení libovolného čísla nulou je součin nula.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539552" y="2996952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8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763688" y="2996952"/>
            <a:ext cx="633670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Při násobení můžeme činitele zaměňovat, součin se nezmění.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1835696" y="4293096"/>
            <a:ext cx="583264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3200" dirty="0" smtClean="0"/>
              <a:t>18 . 10 = </a:t>
            </a:r>
            <a:r>
              <a:rPr lang="cs-CZ" sz="3200" dirty="0" err="1" smtClean="0"/>
              <a:t>10</a:t>
            </a:r>
            <a:r>
              <a:rPr lang="cs-CZ" sz="3200" dirty="0" smtClean="0"/>
              <a:t> . 18</a:t>
            </a:r>
          </a:p>
          <a:p>
            <a:pPr algn="ctr"/>
            <a:r>
              <a:rPr lang="cs-CZ" sz="3200" dirty="0" smtClean="0"/>
              <a:t>2 . 15 = </a:t>
            </a:r>
            <a:r>
              <a:rPr lang="cs-CZ" sz="3200" dirty="0" err="1" smtClean="0"/>
              <a:t>15</a:t>
            </a:r>
            <a:r>
              <a:rPr lang="cs-CZ" sz="3200" dirty="0" smtClean="0"/>
              <a:t> . 2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9552" y="548680"/>
            <a:ext cx="108012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?</a:t>
            </a:r>
            <a:endParaRPr lang="cs-CZ" sz="60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691680" y="548680"/>
            <a:ext cx="7056784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Vypočítej: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683568" y="1916832"/>
            <a:ext cx="3816424" cy="15121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29 . 3 =		87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 . 29 = 		87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2483768" y="4149080"/>
            <a:ext cx="4104456" cy="15121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280 . 4 = 		1 120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4 . 280 =		 1 120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4860032" y="1916832"/>
            <a:ext cx="3816424" cy="1512168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1 240 . 2 =	</a:t>
            </a:r>
            <a:r>
              <a:rPr lang="cs-CZ" sz="2400" dirty="0" err="1" smtClean="0">
                <a:solidFill>
                  <a:schemeClr val="tx1"/>
                </a:solidFill>
              </a:rPr>
              <a:t>2</a:t>
            </a:r>
            <a:r>
              <a:rPr lang="cs-CZ" sz="2400" dirty="0" smtClean="0">
                <a:solidFill>
                  <a:schemeClr val="tx1"/>
                </a:solidFill>
              </a:rPr>
              <a:t> 480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2 . 1 240 =	2 480 </a:t>
            </a:r>
          </a:p>
        </p:txBody>
      </p:sp>
      <p:sp>
        <p:nvSpPr>
          <p:cNvPr id="8" name="Obdélník 7"/>
          <p:cNvSpPr/>
          <p:nvPr/>
        </p:nvSpPr>
        <p:spPr>
          <a:xfrm>
            <a:off x="7236296" y="2132856"/>
            <a:ext cx="9361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347864" y="2132856"/>
            <a:ext cx="9361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Obdélník 9"/>
          <p:cNvSpPr/>
          <p:nvPr/>
        </p:nvSpPr>
        <p:spPr>
          <a:xfrm>
            <a:off x="5508104" y="4365104"/>
            <a:ext cx="936104" cy="115212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8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620688"/>
            <a:ext cx="669674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Činitele můžeme libovolně sdružovat 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 do závorek, součin se nezmění: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195736" y="1916832"/>
            <a:ext cx="65527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dirty="0" smtClean="0"/>
              <a:t>2 . 3 . 4 . = (2 . 3) . 4 = 2 . (3 . 4)</a:t>
            </a:r>
            <a:endParaRPr lang="cs-CZ" sz="2800" dirty="0"/>
          </a:p>
        </p:txBody>
      </p:sp>
      <p:sp>
        <p:nvSpPr>
          <p:cNvPr id="5" name="Obdélník 4"/>
          <p:cNvSpPr/>
          <p:nvPr/>
        </p:nvSpPr>
        <p:spPr>
          <a:xfrm>
            <a:off x="683568" y="2564904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dirty="0" smtClean="0">
                <a:solidFill>
                  <a:schemeClr val="tx1"/>
                </a:solidFill>
              </a:rPr>
              <a:t>?</a:t>
            </a:r>
            <a:endParaRPr lang="cs-CZ" sz="60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907704" y="2564904"/>
            <a:ext cx="67687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800" dirty="0" smtClean="0">
                <a:solidFill>
                  <a:schemeClr val="tx1"/>
                </a:solidFill>
              </a:rPr>
              <a:t>Vypočítej: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755576" y="3861048"/>
            <a:ext cx="352839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2 . 5 . 20 =	     200</a:t>
            </a:r>
          </a:p>
          <a:p>
            <a:endParaRPr lang="cs-CZ" sz="2400" dirty="0" smtClean="0"/>
          </a:p>
          <a:p>
            <a:r>
              <a:rPr lang="cs-CZ" sz="2400" dirty="0" smtClean="0"/>
              <a:t>(2 . 5) . 20 =	     200</a:t>
            </a:r>
          </a:p>
          <a:p>
            <a:endParaRPr lang="cs-CZ" sz="2400" dirty="0" smtClean="0"/>
          </a:p>
          <a:p>
            <a:r>
              <a:rPr lang="cs-CZ" sz="2400" dirty="0" smtClean="0"/>
              <a:t>2 . (5. 20) =	     200</a:t>
            </a:r>
            <a:endParaRPr lang="cs-CZ" sz="2400" dirty="0"/>
          </a:p>
        </p:txBody>
      </p:sp>
      <p:sp>
        <p:nvSpPr>
          <p:cNvPr id="8" name="Obdélník 7"/>
          <p:cNvSpPr/>
          <p:nvPr/>
        </p:nvSpPr>
        <p:spPr>
          <a:xfrm>
            <a:off x="2771800" y="3861048"/>
            <a:ext cx="1008112" cy="20162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4427984" y="3861048"/>
            <a:ext cx="410445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3 . 5 . 10 =	     150</a:t>
            </a:r>
          </a:p>
          <a:p>
            <a:endParaRPr lang="cs-CZ" sz="2400" dirty="0" smtClean="0"/>
          </a:p>
          <a:p>
            <a:r>
              <a:rPr lang="cs-CZ" sz="2400" dirty="0" smtClean="0"/>
              <a:t>3 . (5 . 10) =	     150</a:t>
            </a:r>
          </a:p>
          <a:p>
            <a:endParaRPr lang="cs-CZ" sz="2400" dirty="0" smtClean="0"/>
          </a:p>
          <a:p>
            <a:r>
              <a:rPr lang="cs-CZ" sz="2400" dirty="0" smtClean="0"/>
              <a:t>(3 . 5) . 10 =	     150</a:t>
            </a:r>
            <a:endParaRPr lang="cs-CZ" sz="2400" dirty="0"/>
          </a:p>
        </p:txBody>
      </p:sp>
      <p:sp>
        <p:nvSpPr>
          <p:cNvPr id="10" name="Obdélník 9"/>
          <p:cNvSpPr/>
          <p:nvPr/>
        </p:nvSpPr>
        <p:spPr>
          <a:xfrm>
            <a:off x="6372200" y="3933056"/>
            <a:ext cx="1008112" cy="201622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8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620688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8800" b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!</a:t>
            </a:r>
            <a:endParaRPr lang="cs-CZ" sz="88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620688"/>
            <a:ext cx="6696744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Násobíme-li součet čísel, můžeme ho „roznásobit“, výsledek se nezmění.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2627784" y="1988840"/>
            <a:ext cx="48245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8 . (7 + 25) = 8 . 7 + 8 . 25</a:t>
            </a:r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83568" y="2852936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1907704" y="2852936"/>
            <a:ext cx="67687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400" dirty="0" smtClean="0">
                <a:solidFill>
                  <a:schemeClr val="tx1"/>
                </a:solidFill>
              </a:rPr>
              <a:t>Vypočítej</a:t>
            </a:r>
            <a:r>
              <a:rPr lang="cs-CZ" sz="4800" dirty="0" smtClean="0">
                <a:solidFill>
                  <a:schemeClr val="tx1"/>
                </a:solidFill>
              </a:rPr>
              <a:t>:</a:t>
            </a:r>
            <a:endParaRPr lang="cs-CZ" sz="4800" dirty="0">
              <a:solidFill>
                <a:schemeClr val="tx1"/>
              </a:solidFill>
            </a:endParaRPr>
          </a:p>
        </p:txBody>
      </p:sp>
      <p:sp>
        <p:nvSpPr>
          <p:cNvPr id="7" name="Obdélník 6"/>
          <p:cNvSpPr/>
          <p:nvPr/>
        </p:nvSpPr>
        <p:spPr>
          <a:xfrm>
            <a:off x="755576" y="4077072"/>
            <a:ext cx="3744416" cy="15841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(32 + 20) . 3 = 	156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32 . 3 + 20 . 3 = 	156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Obdélník 7"/>
          <p:cNvSpPr/>
          <p:nvPr/>
        </p:nvSpPr>
        <p:spPr>
          <a:xfrm>
            <a:off x="4860032" y="4077072"/>
            <a:ext cx="3816424" cy="1584176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12 . (6 + 7) = 		156</a:t>
            </a:r>
          </a:p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12 . 6 + 12 . 7 = 	156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3635896" y="4149080"/>
            <a:ext cx="720080" cy="136815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7812360" y="4149080"/>
            <a:ext cx="720080" cy="1368152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5" grpId="0" animBg="1"/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76672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1907704" y="476672"/>
            <a:ext cx="6768752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4000" dirty="0" smtClean="0">
                <a:solidFill>
                  <a:schemeClr val="tx1"/>
                </a:solidFill>
              </a:rPr>
              <a:t>Vypočítej výhodně zpaměti:</a:t>
            </a:r>
            <a:endParaRPr lang="cs-CZ" sz="4400" dirty="0">
              <a:solidFill>
                <a:schemeClr val="tx1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07704" y="1700808"/>
            <a:ext cx="6120680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dirty="0" smtClean="0">
                <a:solidFill>
                  <a:schemeClr val="tx1"/>
                </a:solidFill>
              </a:rPr>
              <a:t>5 . 328 . 2 = 10 . 328 = 3 280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8" name="Oblouk 7"/>
          <p:cNvSpPr/>
          <p:nvPr/>
        </p:nvSpPr>
        <p:spPr>
          <a:xfrm rot="21059758">
            <a:off x="3347864" y="1916832"/>
            <a:ext cx="1008112" cy="576064"/>
          </a:xfrm>
          <a:prstGeom prst="arc">
            <a:avLst>
              <a:gd name="adj1" fmla="val 773798"/>
              <a:gd name="adj2" fmla="val 10543618"/>
            </a:avLst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Obdélník 8"/>
          <p:cNvSpPr/>
          <p:nvPr/>
        </p:nvSpPr>
        <p:spPr>
          <a:xfrm>
            <a:off x="323528" y="3068960"/>
            <a:ext cx="4032448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4 . 94 . 25 =		9 400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4 812  . 0 . 3 =		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4 . 50 . 2 = 		400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4 . 5 . 7 . 2 . 25 =	7 000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0" name="Obdélník 9"/>
          <p:cNvSpPr/>
          <p:nvPr/>
        </p:nvSpPr>
        <p:spPr>
          <a:xfrm>
            <a:off x="4427984" y="3068960"/>
            <a:ext cx="4536504" cy="316835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cs-CZ" sz="2400" dirty="0" smtClean="0">
                <a:solidFill>
                  <a:schemeClr val="tx1"/>
                </a:solidFill>
              </a:rPr>
              <a:t>7 . (24 + 36) =			420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5 . 48 + 5 . 12 =		300</a:t>
            </a: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(370 + 982) + 230 . 1 =	1 </a:t>
            </a:r>
            <a:r>
              <a:rPr lang="cs-CZ" sz="2400" dirty="0" smtClean="0">
                <a:solidFill>
                  <a:schemeClr val="tx1"/>
                </a:solidFill>
              </a:rPr>
              <a:t>582</a:t>
            </a:r>
            <a:endParaRPr lang="cs-CZ" sz="2400" dirty="0" smtClean="0">
              <a:solidFill>
                <a:schemeClr val="tx1"/>
              </a:solidFill>
            </a:endParaRPr>
          </a:p>
          <a:p>
            <a:endParaRPr lang="cs-CZ" sz="2400" dirty="0" smtClean="0">
              <a:solidFill>
                <a:schemeClr val="tx1"/>
              </a:solidFill>
            </a:endParaRPr>
          </a:p>
          <a:p>
            <a:r>
              <a:rPr lang="cs-CZ" sz="2400" dirty="0" smtClean="0">
                <a:solidFill>
                  <a:schemeClr val="tx1"/>
                </a:solidFill>
              </a:rPr>
              <a:t>2 . 1 . 8 . 4 . 10 =		640</a:t>
            </a: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13" name="Obdélník 12"/>
          <p:cNvSpPr/>
          <p:nvPr/>
        </p:nvSpPr>
        <p:spPr>
          <a:xfrm>
            <a:off x="2915816" y="3356992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2915816" y="4077072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5" name="Obdélník 14"/>
          <p:cNvSpPr/>
          <p:nvPr/>
        </p:nvSpPr>
        <p:spPr>
          <a:xfrm>
            <a:off x="2915816" y="4797152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2915816" y="5517232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bdélník 16"/>
          <p:cNvSpPr/>
          <p:nvPr/>
        </p:nvSpPr>
        <p:spPr>
          <a:xfrm>
            <a:off x="7596336" y="3284984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8" name="Obdélník 17"/>
          <p:cNvSpPr/>
          <p:nvPr/>
        </p:nvSpPr>
        <p:spPr>
          <a:xfrm>
            <a:off x="7596336" y="4005064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Obdélník 18"/>
          <p:cNvSpPr/>
          <p:nvPr/>
        </p:nvSpPr>
        <p:spPr>
          <a:xfrm>
            <a:off x="7599380" y="4728255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19"/>
          <p:cNvSpPr/>
          <p:nvPr/>
        </p:nvSpPr>
        <p:spPr>
          <a:xfrm>
            <a:off x="7596336" y="5445224"/>
            <a:ext cx="1224136" cy="576064"/>
          </a:xfrm>
          <a:prstGeom prst="rect">
            <a:avLst/>
          </a:prstGeom>
          <a:solidFill>
            <a:schemeClr val="accent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2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20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20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20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4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2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6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20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0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1907704" y="476672"/>
            <a:ext cx="6624736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Doplň pyramidu násobení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683568" y="476672"/>
            <a:ext cx="1152128" cy="8640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3707904" y="1628800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Zaoblený obdélník 5"/>
          <p:cNvSpPr/>
          <p:nvPr/>
        </p:nvSpPr>
        <p:spPr>
          <a:xfrm>
            <a:off x="4788024" y="2420888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7" name="Zaoblený obdélník 6"/>
          <p:cNvSpPr/>
          <p:nvPr/>
        </p:nvSpPr>
        <p:spPr>
          <a:xfrm>
            <a:off x="2555776" y="2420888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Zaoblený obdélník 7"/>
          <p:cNvSpPr/>
          <p:nvPr/>
        </p:nvSpPr>
        <p:spPr>
          <a:xfrm>
            <a:off x="1475656" y="3212976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8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3707904" y="3212976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Zaoblený obdélník 9"/>
          <p:cNvSpPr/>
          <p:nvPr/>
        </p:nvSpPr>
        <p:spPr>
          <a:xfrm>
            <a:off x="5940152" y="3212976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Zaoblený obdélník 10"/>
          <p:cNvSpPr/>
          <p:nvPr/>
        </p:nvSpPr>
        <p:spPr>
          <a:xfrm>
            <a:off x="323528" y="4077072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4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6804248" y="4077072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3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13" name="Zaoblený obdélník 12"/>
          <p:cNvSpPr/>
          <p:nvPr/>
        </p:nvSpPr>
        <p:spPr>
          <a:xfrm>
            <a:off x="4644008" y="4077072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5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14" name="Zaoblený obdélník 13"/>
          <p:cNvSpPr/>
          <p:nvPr/>
        </p:nvSpPr>
        <p:spPr>
          <a:xfrm>
            <a:off x="2483768" y="4077072"/>
            <a:ext cx="2088232" cy="72008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 smtClean="0">
                <a:solidFill>
                  <a:schemeClr val="tx1"/>
                </a:solidFill>
              </a:rPr>
              <a:t>2</a:t>
            </a:r>
            <a:endParaRPr lang="cs-CZ" sz="3200" b="1" dirty="0">
              <a:solidFill>
                <a:schemeClr val="tx1"/>
              </a:solidFill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755576" y="5157192"/>
            <a:ext cx="7920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10</a:t>
            </a:r>
            <a:endParaRPr lang="cs-CZ" sz="2800" b="1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427984" y="5157192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15</a:t>
            </a:r>
            <a:endParaRPr lang="cs-CZ" sz="2800" b="1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5220072" y="5949280"/>
            <a:ext cx="1008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80</a:t>
            </a:r>
            <a:endParaRPr lang="cs-CZ" sz="2800" b="1" dirty="0"/>
          </a:p>
        </p:txBody>
      </p:sp>
      <p:sp>
        <p:nvSpPr>
          <p:cNvPr id="19" name="TextovéPole 18"/>
          <p:cNvSpPr txBox="1"/>
          <p:nvPr/>
        </p:nvSpPr>
        <p:spPr>
          <a:xfrm rot="20030113">
            <a:off x="7739430" y="5680938"/>
            <a:ext cx="8640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150</a:t>
            </a:r>
            <a:endParaRPr lang="cs-CZ" sz="2800" b="1" dirty="0"/>
          </a:p>
        </p:txBody>
      </p:sp>
      <p:sp>
        <p:nvSpPr>
          <p:cNvPr id="20" name="TextovéPole 19"/>
          <p:cNvSpPr txBox="1"/>
          <p:nvPr/>
        </p:nvSpPr>
        <p:spPr>
          <a:xfrm rot="1415624">
            <a:off x="2111059" y="5481310"/>
            <a:ext cx="28083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/>
              <a:t>12 000</a:t>
            </a:r>
            <a:endParaRPr lang="cs-CZ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83568" y="476672"/>
            <a:ext cx="1152128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6000" b="1" dirty="0" smtClean="0">
                <a:solidFill>
                  <a:schemeClr val="tx1"/>
                </a:solidFill>
              </a:rPr>
              <a:t>?</a:t>
            </a:r>
            <a:endParaRPr lang="cs-CZ" sz="6000" b="1" dirty="0">
              <a:solidFill>
                <a:schemeClr val="tx1"/>
              </a:solidFill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1907704" y="476672"/>
            <a:ext cx="6624736" cy="10801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dirty="0" smtClean="0">
                <a:solidFill>
                  <a:schemeClr val="tx1"/>
                </a:solidFill>
              </a:rPr>
              <a:t>Víš jak se násobí přirozené číslo číslem 10, 100 … ?</a:t>
            </a:r>
            <a:endParaRPr lang="cs-CZ" sz="3200" dirty="0">
              <a:solidFill>
                <a:schemeClr val="tx1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2339752" y="1700808"/>
            <a:ext cx="5616624" cy="151216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8. 1</a:t>
            </a:r>
            <a:r>
              <a:rPr lang="cs-CZ" sz="3600" b="1" dirty="0" smtClean="0">
                <a:solidFill>
                  <a:srgbClr val="C00000"/>
                </a:solidFill>
              </a:rPr>
              <a:t>0</a:t>
            </a:r>
            <a:r>
              <a:rPr lang="cs-CZ" sz="3600" dirty="0" smtClean="0">
                <a:solidFill>
                  <a:schemeClr val="tx1"/>
                </a:solidFill>
              </a:rPr>
              <a:t> = 8</a:t>
            </a:r>
            <a:r>
              <a:rPr lang="cs-CZ" sz="3600" b="1" dirty="0" smtClean="0">
                <a:solidFill>
                  <a:srgbClr val="C00000"/>
                </a:solidFill>
              </a:rPr>
              <a:t>0</a:t>
            </a:r>
          </a:p>
          <a:p>
            <a:pPr algn="ctr"/>
            <a:r>
              <a:rPr lang="cs-CZ" sz="3600" dirty="0" smtClean="0">
                <a:solidFill>
                  <a:schemeClr val="tx1"/>
                </a:solidFill>
              </a:rPr>
              <a:t>8 . 1</a:t>
            </a:r>
            <a:r>
              <a:rPr lang="cs-CZ" sz="3600" b="1" dirty="0" smtClean="0">
                <a:solidFill>
                  <a:srgbClr val="C00000"/>
                </a:solidFill>
              </a:rPr>
              <a:t>00</a:t>
            </a:r>
            <a:r>
              <a:rPr lang="cs-CZ" sz="3600" dirty="0" smtClean="0">
                <a:solidFill>
                  <a:schemeClr val="tx1"/>
                </a:solidFill>
              </a:rPr>
              <a:t> = 8</a:t>
            </a:r>
            <a:r>
              <a:rPr lang="cs-CZ" sz="3600" b="1" dirty="0" smtClean="0">
                <a:solidFill>
                  <a:srgbClr val="C00000"/>
                </a:solidFill>
              </a:rPr>
              <a:t>00</a:t>
            </a:r>
            <a:endParaRPr lang="cs-CZ" sz="3600" b="1" dirty="0">
              <a:solidFill>
                <a:srgbClr val="C00000"/>
              </a:solidFill>
            </a:endParaRPr>
          </a:p>
        </p:txBody>
      </p:sp>
      <p:sp>
        <p:nvSpPr>
          <p:cNvPr id="5" name="Obdélník 4"/>
          <p:cNvSpPr/>
          <p:nvPr/>
        </p:nvSpPr>
        <p:spPr>
          <a:xfrm>
            <a:off x="1907704" y="3429000"/>
            <a:ext cx="6408712" cy="288032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750 . 10 =		7 500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9 238 . 100 = 	923 800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32 518 . 10 =	 	325 180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384 . 100 = 		38 400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64 319 . 10 =	 	643 190</a:t>
            </a:r>
          </a:p>
          <a:p>
            <a:pPr algn="ctr"/>
            <a:r>
              <a:rPr lang="cs-CZ" sz="2800" dirty="0" smtClean="0">
                <a:solidFill>
                  <a:schemeClr val="tx1"/>
                </a:solidFill>
              </a:rPr>
              <a:t>1 785 . 100 =	 	178 500</a:t>
            </a:r>
            <a:endParaRPr lang="cs-CZ" sz="2800" dirty="0">
              <a:solidFill>
                <a:schemeClr val="tx1"/>
              </a:solidFill>
            </a:endParaRPr>
          </a:p>
        </p:txBody>
      </p:sp>
      <p:sp>
        <p:nvSpPr>
          <p:cNvPr id="6" name="Obdélník 5"/>
          <p:cNvSpPr/>
          <p:nvPr/>
        </p:nvSpPr>
        <p:spPr>
          <a:xfrm>
            <a:off x="5868144" y="3609020"/>
            <a:ext cx="1584176" cy="2520280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apír">
  <a:themeElements>
    <a:clrScheme name="Papír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Papír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apí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179</TotalTime>
  <Words>528</Words>
  <Application>Microsoft Office PowerPoint</Application>
  <PresentationFormat>Předvádění na obrazovce (4:3)</PresentationFormat>
  <Paragraphs>240</Paragraphs>
  <Slides>16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17" baseType="lpstr">
      <vt:lpstr>Papír</vt:lpstr>
      <vt:lpstr>Násobení přirozených čísel  5. ročník</vt:lpstr>
      <vt:lpstr>Názvosloví</vt:lpstr>
      <vt:lpstr>Vlastnosti násobení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Násobení přirozených čísel  5. ročník</dc:title>
  <dc:creator>JasLouie</dc:creator>
  <cp:lastModifiedBy>mamadla</cp:lastModifiedBy>
  <cp:revision>22</cp:revision>
  <dcterms:created xsi:type="dcterms:W3CDTF">2011-07-20T15:37:07Z</dcterms:created>
  <dcterms:modified xsi:type="dcterms:W3CDTF">2012-06-27T10:44:52Z</dcterms:modified>
</cp:coreProperties>
</file>