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F4F1-8FA9-4CB8-912C-FF08566937EF}" type="datetimeFigureOut">
              <a:rPr lang="cs-CZ" smtClean="0"/>
              <a:pPr/>
              <a:t>27.6.2012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E7053E-39D2-4A50-BF50-52ECBF5C052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F4F1-8FA9-4CB8-912C-FF08566937EF}" type="datetimeFigureOut">
              <a:rPr lang="cs-CZ" smtClean="0"/>
              <a:pPr/>
              <a:t>27.6.2012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053E-39D2-4A50-BF50-52ECBF5C05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F4F1-8FA9-4CB8-912C-FF08566937EF}" type="datetimeFigureOut">
              <a:rPr lang="cs-CZ" smtClean="0"/>
              <a:pPr/>
              <a:t>27.6.2012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053E-39D2-4A50-BF50-52ECBF5C05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E07F4F1-8FA9-4CB8-912C-FF08566937EF}" type="datetimeFigureOut">
              <a:rPr lang="cs-CZ" smtClean="0"/>
              <a:pPr/>
              <a:t>27.6.2012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5E7053E-39D2-4A50-BF50-52ECBF5C052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F4F1-8FA9-4CB8-912C-FF08566937EF}" type="datetimeFigureOut">
              <a:rPr lang="cs-CZ" smtClean="0"/>
              <a:pPr/>
              <a:t>27.6.2012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053E-39D2-4A50-BF50-52ECBF5C052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F4F1-8FA9-4CB8-912C-FF08566937EF}" type="datetimeFigureOut">
              <a:rPr lang="cs-CZ" smtClean="0"/>
              <a:pPr/>
              <a:t>27.6.2012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053E-39D2-4A50-BF50-52ECBF5C052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053E-39D2-4A50-BF50-52ECBF5C052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F4F1-8FA9-4CB8-912C-FF08566937EF}" type="datetimeFigureOut">
              <a:rPr lang="cs-CZ" smtClean="0"/>
              <a:pPr/>
              <a:t>27.6.2012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F4F1-8FA9-4CB8-912C-FF08566937EF}" type="datetimeFigureOut">
              <a:rPr lang="cs-CZ" smtClean="0"/>
              <a:pPr/>
              <a:t>27.6.2012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053E-39D2-4A50-BF50-52ECBF5C052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F4F1-8FA9-4CB8-912C-FF08566937EF}" type="datetimeFigureOut">
              <a:rPr lang="cs-CZ" smtClean="0"/>
              <a:pPr/>
              <a:t>27.6.2012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053E-39D2-4A50-BF50-52ECBF5C05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E07F4F1-8FA9-4CB8-912C-FF08566937EF}" type="datetimeFigureOut">
              <a:rPr lang="cs-CZ" smtClean="0"/>
              <a:pPr/>
              <a:t>27.6.2012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5E7053E-39D2-4A50-BF50-52ECBF5C052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F4F1-8FA9-4CB8-912C-FF08566937EF}" type="datetimeFigureOut">
              <a:rPr lang="cs-CZ" smtClean="0"/>
              <a:pPr/>
              <a:t>27.6.2012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E7053E-39D2-4A50-BF50-52ECBF5C052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E07F4F1-8FA9-4CB8-912C-FF08566937EF}" type="datetimeFigureOut">
              <a:rPr lang="cs-CZ" smtClean="0"/>
              <a:pPr/>
              <a:t>27.6.2012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5E7053E-39D2-4A50-BF50-52ECBF5C052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4005064"/>
            <a:ext cx="8305800" cy="1143000"/>
          </a:xfrm>
        </p:spPr>
        <p:txBody>
          <a:bodyPr/>
          <a:lstStyle/>
          <a:p>
            <a:r>
              <a:rPr lang="cs-CZ" dirty="0" smtClean="0"/>
              <a:t>Autorem materiálu je Ing. Eva Skalická,</a:t>
            </a:r>
          </a:p>
          <a:p>
            <a:r>
              <a:rPr lang="cs-CZ" dirty="0" smtClean="0"/>
              <a:t>ZŠ Dobříš, Komenského nám. 35, okres Příbram</a:t>
            </a:r>
          </a:p>
          <a:p>
            <a:r>
              <a:rPr lang="cs-CZ" dirty="0" smtClean="0"/>
              <a:t>Inovace školy – Dobříš, </a:t>
            </a:r>
            <a:r>
              <a:rPr lang="cs-CZ" dirty="0" err="1" smtClean="0"/>
              <a:t>EUpenizeskolam.cz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Násobení přirozených čísel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dirty="0" smtClean="0">
                <a:solidFill>
                  <a:schemeClr val="tx1"/>
                </a:solidFill>
              </a:rPr>
              <a:t>5. ročník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1043608" y="2348880"/>
          <a:ext cx="2376264" cy="3744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132"/>
                <a:gridCol w="1188132"/>
              </a:tblGrid>
              <a:tr h="748883">
                <a:tc>
                  <a:txBody>
                    <a:bodyPr/>
                    <a:lstStyle/>
                    <a:p>
                      <a:pPr algn="ctr"/>
                      <a:r>
                        <a:rPr kumimoji="0" lang="cs-CZ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105</a:t>
                      </a:r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470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 </a:t>
                      </a:r>
                      <a:r>
                        <a:rPr kumimoji="0" lang="cs-CZ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410</a:t>
                      </a:r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780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 </a:t>
                      </a:r>
                      <a:r>
                        <a:rPr kumimoji="0" lang="cs-CZ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340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ulka 11"/>
          <p:cNvGraphicFramePr>
            <a:graphicFrameLocks noGrp="1"/>
          </p:cNvGraphicFramePr>
          <p:nvPr/>
        </p:nvGraphicFramePr>
        <p:xfrm>
          <a:off x="5292080" y="2348880"/>
          <a:ext cx="2376264" cy="3744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132"/>
                <a:gridCol w="1188132"/>
              </a:tblGrid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104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128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410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1 640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670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2 680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Obdélník 12"/>
          <p:cNvSpPr/>
          <p:nvPr/>
        </p:nvSpPr>
        <p:spPr>
          <a:xfrm>
            <a:off x="683568" y="476672"/>
            <a:ext cx="115212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 smtClean="0">
                <a:solidFill>
                  <a:schemeClr val="tx1"/>
                </a:solidFill>
              </a:rPr>
              <a:t>?</a:t>
            </a:r>
            <a:endParaRPr lang="cs-CZ" sz="6000" b="1" dirty="0">
              <a:solidFill>
                <a:schemeClr val="tx1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1907704" y="476672"/>
            <a:ext cx="669674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Doplň tabulky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16" name="Zahnutá šipka dolů 15"/>
          <p:cNvSpPr/>
          <p:nvPr/>
        </p:nvSpPr>
        <p:spPr>
          <a:xfrm rot="405258">
            <a:off x="1691680" y="1916832"/>
            <a:ext cx="1368152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Zahnutá šipka dolů 16"/>
          <p:cNvSpPr/>
          <p:nvPr/>
        </p:nvSpPr>
        <p:spPr>
          <a:xfrm rot="405258">
            <a:off x="5812561" y="1852022"/>
            <a:ext cx="1368152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2483768" y="1556792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. 3</a:t>
            </a:r>
            <a:endParaRPr lang="cs-CZ" sz="20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6804248" y="1700808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     . 4</a:t>
            </a:r>
            <a:endParaRPr lang="cs-CZ" sz="2000" b="1" dirty="0"/>
          </a:p>
        </p:txBody>
      </p:sp>
      <p:sp>
        <p:nvSpPr>
          <p:cNvPr id="21" name="Obdélník 20"/>
          <p:cNvSpPr/>
          <p:nvPr/>
        </p:nvSpPr>
        <p:spPr>
          <a:xfrm>
            <a:off x="2267744" y="2420888"/>
            <a:ext cx="1080120" cy="36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6516216" y="2420888"/>
            <a:ext cx="1080120" cy="36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467544" y="1628800"/>
          <a:ext cx="2376264" cy="3744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132"/>
                <a:gridCol w="1188132"/>
              </a:tblGrid>
              <a:tr h="748883">
                <a:tc>
                  <a:txBody>
                    <a:bodyPr/>
                    <a:lstStyle/>
                    <a:p>
                      <a:pPr algn="ctr"/>
                      <a:r>
                        <a:rPr kumimoji="0" lang="cs-CZ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115</a:t>
                      </a:r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195</a:t>
                      </a:r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440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2 200</a:t>
                      </a:r>
                      <a:endParaRPr kumimoji="0" lang="cs-CZ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560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 </a:t>
                      </a:r>
                      <a:r>
                        <a:rPr kumimoji="0" lang="cs-CZ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800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3203848" y="1628800"/>
          <a:ext cx="2376264" cy="3744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132"/>
                <a:gridCol w="1188132"/>
              </a:tblGrid>
              <a:tr h="748883">
                <a:tc>
                  <a:txBody>
                    <a:bodyPr/>
                    <a:lstStyle/>
                    <a:p>
                      <a:pPr algn="ctr"/>
                      <a:r>
                        <a:rPr kumimoji="0" lang="cs-CZ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204</a:t>
                      </a:r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480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2 880</a:t>
                      </a:r>
                      <a:endParaRPr kumimoji="0" lang="cs-CZ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330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1 980</a:t>
                      </a:r>
                      <a:endParaRPr kumimoji="0" lang="cs-CZ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940152" y="1628800"/>
          <a:ext cx="2376264" cy="3744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132"/>
                <a:gridCol w="1188132"/>
              </a:tblGrid>
              <a:tr h="748883">
                <a:tc>
                  <a:txBody>
                    <a:bodyPr/>
                    <a:lstStyle/>
                    <a:p>
                      <a:pPr algn="ctr"/>
                      <a:r>
                        <a:rPr kumimoji="0" lang="cs-CZ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189</a:t>
                      </a:r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252</a:t>
                      </a:r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430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3 010</a:t>
                      </a:r>
                      <a:endParaRPr kumimoji="0" lang="cs-CZ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850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5 950</a:t>
                      </a:r>
                      <a:endParaRPr kumimoji="0" lang="cs-CZ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1691680" y="1700808"/>
            <a:ext cx="1080120" cy="36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427984" y="1700808"/>
            <a:ext cx="1080120" cy="36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7164288" y="1700808"/>
            <a:ext cx="1080120" cy="36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ahnutá šipka dolů 7"/>
          <p:cNvSpPr/>
          <p:nvPr/>
        </p:nvSpPr>
        <p:spPr>
          <a:xfrm rot="405258">
            <a:off x="3652321" y="1131942"/>
            <a:ext cx="1368152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Zahnutá šipka dolů 8"/>
          <p:cNvSpPr/>
          <p:nvPr/>
        </p:nvSpPr>
        <p:spPr>
          <a:xfrm rot="405258">
            <a:off x="1060033" y="1131942"/>
            <a:ext cx="1368152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Zahnutá šipka dolů 9"/>
          <p:cNvSpPr/>
          <p:nvPr/>
        </p:nvSpPr>
        <p:spPr>
          <a:xfrm rot="405258">
            <a:off x="6532641" y="1131942"/>
            <a:ext cx="1368152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123728" y="83671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. 5</a:t>
            </a:r>
            <a:endParaRPr lang="cs-CZ" sz="2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644008" y="90872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. 6</a:t>
            </a:r>
            <a:endParaRPr lang="cs-CZ" sz="2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236296" y="83671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    .7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467544" y="1628800"/>
          <a:ext cx="2376264" cy="3744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132"/>
                <a:gridCol w="1188132"/>
              </a:tblGrid>
              <a:tr h="748883">
                <a:tc>
                  <a:txBody>
                    <a:bodyPr/>
                    <a:lstStyle/>
                    <a:p>
                      <a:pPr algn="ctr"/>
                      <a:r>
                        <a:rPr kumimoji="0" lang="cs-CZ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176</a:t>
                      </a:r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304</a:t>
                      </a:r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460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cs-CZ" sz="2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680</a:t>
                      </a:r>
                      <a:endParaRPr kumimoji="0" lang="cs-CZ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970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7 760</a:t>
                      </a:r>
                      <a:endParaRPr kumimoji="0" lang="cs-CZ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6156176" y="1628800"/>
          <a:ext cx="2376264" cy="3752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132"/>
                <a:gridCol w="1188132"/>
              </a:tblGrid>
              <a:tr h="757267">
                <a:tc>
                  <a:txBody>
                    <a:bodyPr/>
                    <a:lstStyle/>
                    <a:p>
                      <a:pPr algn="ctr"/>
                      <a:r>
                        <a:rPr kumimoji="0" lang="cs-CZ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190</a:t>
                      </a:r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280</a:t>
                      </a:r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370</a:t>
                      </a:r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420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4 200</a:t>
                      </a:r>
                      <a:endParaRPr kumimoji="0" lang="cs-CZ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210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 </a:t>
                      </a:r>
                      <a:r>
                        <a:rPr kumimoji="0" lang="cs-CZ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347864" y="1628800"/>
          <a:ext cx="2376264" cy="3744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132"/>
                <a:gridCol w="1188132"/>
              </a:tblGrid>
              <a:tr h="748883">
                <a:tc>
                  <a:txBody>
                    <a:bodyPr/>
                    <a:lstStyle/>
                    <a:p>
                      <a:pPr algn="ctr"/>
                      <a:r>
                        <a:rPr kumimoji="0" lang="cs-CZ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108</a:t>
                      </a:r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261</a:t>
                      </a:r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297</a:t>
                      </a:r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450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4 050</a:t>
                      </a:r>
                      <a:endParaRPr kumimoji="0" lang="cs-CZ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1 000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9 000</a:t>
                      </a:r>
                      <a:endParaRPr kumimoji="0" lang="cs-CZ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ahnutá šipka dolů 4"/>
          <p:cNvSpPr/>
          <p:nvPr/>
        </p:nvSpPr>
        <p:spPr>
          <a:xfrm rot="405258">
            <a:off x="916016" y="1131942"/>
            <a:ext cx="1368152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Zahnutá šipka dolů 5"/>
          <p:cNvSpPr/>
          <p:nvPr/>
        </p:nvSpPr>
        <p:spPr>
          <a:xfrm rot="405258">
            <a:off x="3724329" y="1131942"/>
            <a:ext cx="1368152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Zahnutá šipka dolů 6"/>
          <p:cNvSpPr/>
          <p:nvPr/>
        </p:nvSpPr>
        <p:spPr>
          <a:xfrm rot="405258">
            <a:off x="6604648" y="1131942"/>
            <a:ext cx="1368152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740352" y="90872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. 10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788024" y="90872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. 9</a:t>
            </a:r>
            <a:endParaRPr lang="cs-CZ" sz="2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123728" y="105273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. 8</a:t>
            </a:r>
            <a:endParaRPr lang="cs-CZ" sz="2400" dirty="0"/>
          </a:p>
        </p:txBody>
      </p:sp>
      <p:sp>
        <p:nvSpPr>
          <p:cNvPr id="12" name="Obdélník 11"/>
          <p:cNvSpPr/>
          <p:nvPr/>
        </p:nvSpPr>
        <p:spPr>
          <a:xfrm>
            <a:off x="1691680" y="1700808"/>
            <a:ext cx="1080120" cy="36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4572000" y="1700808"/>
            <a:ext cx="1080120" cy="36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7380312" y="1700808"/>
            <a:ext cx="1080120" cy="36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476672"/>
            <a:ext cx="115212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 smtClean="0">
                <a:solidFill>
                  <a:schemeClr val="tx1"/>
                </a:solidFill>
              </a:rPr>
              <a:t>?</a:t>
            </a:r>
            <a:endParaRPr lang="cs-CZ" sz="6000" b="1" dirty="0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907704" y="476672"/>
            <a:ext cx="669674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Vypočítej: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83568" y="2060848"/>
            <a:ext cx="3960440" cy="30243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3 . (5 + 11) =		48</a:t>
            </a:r>
          </a:p>
          <a:p>
            <a:pPr algn="ctr"/>
            <a:endParaRPr lang="cs-CZ" sz="2400" dirty="0" smtClean="0">
              <a:solidFill>
                <a:schemeClr val="tx1"/>
              </a:solidFill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7 . (12 + 6) =		126</a:t>
            </a:r>
          </a:p>
          <a:p>
            <a:pPr algn="ctr"/>
            <a:endParaRPr lang="cs-CZ" sz="2400" dirty="0" smtClean="0">
              <a:solidFill>
                <a:schemeClr val="tx1"/>
              </a:solidFill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(8 + 20) . 4 =		112</a:t>
            </a:r>
          </a:p>
          <a:p>
            <a:pPr algn="ctr"/>
            <a:endParaRPr lang="cs-CZ" sz="2400" dirty="0" smtClean="0">
              <a:solidFill>
                <a:schemeClr val="tx1"/>
              </a:solidFill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(35 + 4) . 5 =		195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788024" y="2060848"/>
            <a:ext cx="3960440" cy="30243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20 . (7 + 12) =		380</a:t>
            </a:r>
          </a:p>
          <a:p>
            <a:pPr algn="ctr"/>
            <a:endParaRPr lang="cs-CZ" sz="2400" dirty="0" smtClean="0">
              <a:solidFill>
                <a:schemeClr val="tx1"/>
              </a:solidFill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30 . (6 + 15) =		630</a:t>
            </a:r>
          </a:p>
          <a:p>
            <a:pPr algn="ctr"/>
            <a:endParaRPr lang="cs-CZ" sz="2400" dirty="0" smtClean="0">
              <a:solidFill>
                <a:schemeClr val="tx1"/>
              </a:solidFill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(17 + 2) . 50 =		950</a:t>
            </a:r>
          </a:p>
          <a:p>
            <a:pPr algn="ctr"/>
            <a:endParaRPr lang="cs-CZ" sz="2400" dirty="0" smtClean="0">
              <a:solidFill>
                <a:schemeClr val="tx1"/>
              </a:solidFill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(60 + 0) . 90 =	5 400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419872" y="2132856"/>
            <a:ext cx="1080120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7547183" y="2132856"/>
            <a:ext cx="1080120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476672"/>
            <a:ext cx="115212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 smtClean="0">
                <a:solidFill>
                  <a:schemeClr val="tx1"/>
                </a:solidFill>
              </a:rPr>
              <a:t>?</a:t>
            </a:r>
            <a:endParaRPr lang="cs-CZ" sz="6000" b="1" dirty="0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907704" y="476672"/>
            <a:ext cx="669674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Vypočítej s výhodou: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83568" y="1700808"/>
            <a:ext cx="7920880" cy="47525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r>
              <a:rPr lang="cs-CZ" sz="2400" dirty="0" smtClean="0">
                <a:solidFill>
                  <a:schemeClr val="tx1"/>
                </a:solidFill>
              </a:rPr>
              <a:t>7 . (9 + 11) = 		7 . 20 = 140</a:t>
            </a:r>
          </a:p>
          <a:p>
            <a:pPr lvl="1">
              <a:lnSpc>
                <a:spcPct val="150000"/>
              </a:lnSpc>
            </a:pPr>
            <a:r>
              <a:rPr lang="cs-CZ" sz="2400" dirty="0" smtClean="0">
                <a:solidFill>
                  <a:schemeClr val="tx1"/>
                </a:solidFill>
              </a:rPr>
              <a:t>16 . (10 +5) =		16 . 10 + 16 . 5 = 160 + 80 = 240</a:t>
            </a:r>
          </a:p>
          <a:p>
            <a:pPr lvl="1">
              <a:lnSpc>
                <a:spcPct val="150000"/>
              </a:lnSpc>
            </a:pPr>
            <a:r>
              <a:rPr lang="cs-CZ" sz="2400" dirty="0" smtClean="0">
                <a:solidFill>
                  <a:schemeClr val="tx1"/>
                </a:solidFill>
              </a:rPr>
              <a:t>12 . (30 + 8) =		456</a:t>
            </a:r>
          </a:p>
          <a:p>
            <a:pPr lvl="1">
              <a:lnSpc>
                <a:spcPct val="150000"/>
              </a:lnSpc>
            </a:pPr>
            <a:r>
              <a:rPr lang="cs-CZ" sz="2400" dirty="0" smtClean="0">
                <a:solidFill>
                  <a:schemeClr val="tx1"/>
                </a:solidFill>
              </a:rPr>
              <a:t>5 . (15 + </a:t>
            </a:r>
            <a:r>
              <a:rPr lang="cs-CZ" sz="2400" dirty="0" err="1" smtClean="0">
                <a:solidFill>
                  <a:schemeClr val="tx1"/>
                </a:solidFill>
              </a:rPr>
              <a:t>15</a:t>
            </a:r>
            <a:r>
              <a:rPr lang="cs-CZ" sz="2400" dirty="0" smtClean="0">
                <a:solidFill>
                  <a:schemeClr val="tx1"/>
                </a:solidFill>
              </a:rPr>
              <a:t>) =		150</a:t>
            </a:r>
          </a:p>
          <a:p>
            <a:pPr lvl="1">
              <a:lnSpc>
                <a:spcPct val="150000"/>
              </a:lnSpc>
            </a:pPr>
            <a:r>
              <a:rPr lang="cs-CZ" sz="2400" dirty="0" smtClean="0">
                <a:solidFill>
                  <a:schemeClr val="tx1"/>
                </a:solidFill>
              </a:rPr>
              <a:t>(6 + 14) . 24 =		480</a:t>
            </a:r>
          </a:p>
          <a:p>
            <a:pPr lvl="1">
              <a:lnSpc>
                <a:spcPct val="150000"/>
              </a:lnSpc>
            </a:pPr>
            <a:r>
              <a:rPr lang="cs-CZ" sz="2400" dirty="0" smtClean="0">
                <a:solidFill>
                  <a:schemeClr val="tx1"/>
                </a:solidFill>
              </a:rPr>
              <a:t>(24 + 16) . 3 =		120</a:t>
            </a:r>
          </a:p>
          <a:p>
            <a:pPr lvl="1">
              <a:lnSpc>
                <a:spcPct val="150000"/>
              </a:lnSpc>
            </a:pPr>
            <a:r>
              <a:rPr lang="cs-CZ" sz="2400" dirty="0" smtClean="0">
                <a:solidFill>
                  <a:schemeClr val="tx1"/>
                </a:solidFill>
              </a:rPr>
              <a:t>11 . (61 + 9) =		770</a:t>
            </a:r>
          </a:p>
          <a:p>
            <a:pPr lvl="1">
              <a:lnSpc>
                <a:spcPct val="150000"/>
              </a:lnSpc>
            </a:pPr>
            <a:r>
              <a:rPr lang="cs-CZ" sz="2400" dirty="0" smtClean="0">
                <a:solidFill>
                  <a:schemeClr val="tx1"/>
                </a:solidFill>
              </a:rPr>
              <a:t>80 . (8 + 32) =		3 200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211960" y="1916832"/>
            <a:ext cx="4248472" cy="4320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476672"/>
            <a:ext cx="115212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 smtClean="0">
                <a:solidFill>
                  <a:schemeClr val="tx1"/>
                </a:solidFill>
              </a:rPr>
              <a:t>?</a:t>
            </a:r>
            <a:endParaRPr lang="cs-CZ" sz="6000" b="1" dirty="0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907704" y="476672"/>
            <a:ext cx="669674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Vynásob pod sebe:</a:t>
            </a:r>
            <a:endParaRPr lang="cs-CZ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99592" y="1844824"/>
          <a:ext cx="1440160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</a:tblGrid>
              <a:tr h="576064">
                <a:tc>
                  <a:txBody>
                    <a:bodyPr/>
                    <a:lstStyle/>
                    <a:p>
                      <a:pPr algn="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1 429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. 24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34 296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4860032" y="1844824"/>
          <a:ext cx="1440160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</a:tblGrid>
              <a:tr h="576064">
                <a:tc>
                  <a:txBody>
                    <a:bodyPr/>
                    <a:lstStyle/>
                    <a:p>
                      <a:pPr algn="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4 579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r"/>
                      <a:r>
                        <a:rPr lang="cs-CZ" sz="2400" dirty="0" smtClean="0"/>
                        <a:t>. 73</a:t>
                      </a:r>
                      <a:endParaRPr lang="cs-CZ" sz="2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r"/>
                      <a:r>
                        <a:rPr lang="cs-CZ" sz="2400" dirty="0" smtClean="0"/>
                        <a:t>334 267</a:t>
                      </a: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ulka 11"/>
          <p:cNvGraphicFramePr>
            <a:graphicFrameLocks noGrp="1"/>
          </p:cNvGraphicFramePr>
          <p:nvPr/>
        </p:nvGraphicFramePr>
        <p:xfrm>
          <a:off x="6804248" y="1844824"/>
          <a:ext cx="1440160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</a:tblGrid>
              <a:tr h="576064">
                <a:tc>
                  <a:txBody>
                    <a:bodyPr/>
                    <a:lstStyle/>
                    <a:p>
                      <a:pPr algn="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4 981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r"/>
                      <a:r>
                        <a:rPr lang="cs-CZ" sz="2400" dirty="0" smtClean="0"/>
                        <a:t>. 27</a:t>
                      </a:r>
                      <a:endParaRPr lang="cs-CZ" sz="2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r"/>
                      <a:r>
                        <a:rPr lang="cs-CZ" sz="2400" dirty="0" smtClean="0"/>
                        <a:t>134 487</a:t>
                      </a: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ulka 12"/>
          <p:cNvGraphicFramePr>
            <a:graphicFrameLocks noGrp="1"/>
          </p:cNvGraphicFramePr>
          <p:nvPr/>
        </p:nvGraphicFramePr>
        <p:xfrm>
          <a:off x="2843808" y="1844824"/>
          <a:ext cx="1440160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</a:tblGrid>
              <a:tr h="576064">
                <a:tc>
                  <a:txBody>
                    <a:bodyPr/>
                    <a:lstStyle/>
                    <a:p>
                      <a:pPr algn="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2 619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r"/>
                      <a:r>
                        <a:rPr lang="cs-CZ" sz="2400" dirty="0" smtClean="0"/>
                        <a:t>. 38</a:t>
                      </a:r>
                      <a:endParaRPr lang="cs-CZ" sz="2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r"/>
                      <a:r>
                        <a:rPr lang="cs-CZ" sz="2400" dirty="0" smtClean="0"/>
                        <a:t>99 522</a:t>
                      </a: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ulka 13"/>
          <p:cNvGraphicFramePr>
            <a:graphicFrameLocks noGrp="1"/>
          </p:cNvGraphicFramePr>
          <p:nvPr/>
        </p:nvGraphicFramePr>
        <p:xfrm>
          <a:off x="899592" y="4221088"/>
          <a:ext cx="1440160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</a:tblGrid>
              <a:tr h="576064">
                <a:tc>
                  <a:txBody>
                    <a:bodyPr/>
                    <a:lstStyle/>
                    <a:p>
                      <a:pPr algn="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3 045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r"/>
                      <a:r>
                        <a:rPr lang="cs-CZ" sz="2400" dirty="0" smtClean="0"/>
                        <a:t>. 68</a:t>
                      </a:r>
                      <a:endParaRPr lang="cs-CZ" sz="2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r"/>
                      <a:r>
                        <a:rPr lang="cs-CZ" sz="2400" dirty="0" smtClean="0"/>
                        <a:t>207 060</a:t>
                      </a: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ulka 14"/>
          <p:cNvGraphicFramePr>
            <a:graphicFrameLocks noGrp="1"/>
          </p:cNvGraphicFramePr>
          <p:nvPr/>
        </p:nvGraphicFramePr>
        <p:xfrm>
          <a:off x="4860032" y="4221088"/>
          <a:ext cx="1440160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</a:tblGrid>
              <a:tr h="576064">
                <a:tc>
                  <a:txBody>
                    <a:bodyPr/>
                    <a:lstStyle/>
                    <a:p>
                      <a:pPr algn="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19 881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r"/>
                      <a:r>
                        <a:rPr lang="cs-CZ" sz="2400" dirty="0" smtClean="0"/>
                        <a:t>. 46</a:t>
                      </a:r>
                      <a:endParaRPr lang="cs-CZ" sz="2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r"/>
                      <a:r>
                        <a:rPr lang="cs-CZ" sz="2400" dirty="0" smtClean="0"/>
                        <a:t>914 526</a:t>
                      </a: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ulka 15"/>
          <p:cNvGraphicFramePr>
            <a:graphicFrameLocks noGrp="1"/>
          </p:cNvGraphicFramePr>
          <p:nvPr/>
        </p:nvGraphicFramePr>
        <p:xfrm>
          <a:off x="6804248" y="4221088"/>
          <a:ext cx="1440160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</a:tblGrid>
              <a:tr h="576064">
                <a:tc>
                  <a:txBody>
                    <a:bodyPr/>
                    <a:lstStyle/>
                    <a:p>
                      <a:pPr algn="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9 369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r"/>
                      <a:r>
                        <a:rPr lang="cs-CZ" sz="2400" dirty="0" smtClean="0"/>
                        <a:t>. 95</a:t>
                      </a:r>
                      <a:endParaRPr lang="cs-CZ" sz="2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r"/>
                      <a:r>
                        <a:rPr lang="cs-CZ" sz="2400" dirty="0" smtClean="0"/>
                        <a:t>890 055</a:t>
                      </a: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ulka 16"/>
          <p:cNvGraphicFramePr>
            <a:graphicFrameLocks noGrp="1"/>
          </p:cNvGraphicFramePr>
          <p:nvPr/>
        </p:nvGraphicFramePr>
        <p:xfrm>
          <a:off x="2843808" y="4221088"/>
          <a:ext cx="1440160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</a:tblGrid>
              <a:tr h="576064">
                <a:tc>
                  <a:txBody>
                    <a:bodyPr/>
                    <a:lstStyle/>
                    <a:p>
                      <a:pPr algn="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12 704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r"/>
                      <a:r>
                        <a:rPr lang="cs-CZ" sz="2400" dirty="0" smtClean="0"/>
                        <a:t>. 59</a:t>
                      </a:r>
                      <a:endParaRPr lang="cs-CZ" sz="2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r"/>
                      <a:r>
                        <a:rPr lang="cs-CZ" sz="2400" dirty="0" smtClean="0"/>
                        <a:t>749 536</a:t>
                      </a: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Přímá spojovací čára 18"/>
          <p:cNvCxnSpPr/>
          <p:nvPr/>
        </p:nvCxnSpPr>
        <p:spPr>
          <a:xfrm>
            <a:off x="755576" y="3933056"/>
            <a:ext cx="76328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bdélník 21"/>
          <p:cNvSpPr/>
          <p:nvPr/>
        </p:nvSpPr>
        <p:spPr>
          <a:xfrm>
            <a:off x="971600" y="2996952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2915816" y="2996952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4932040" y="2996952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6876256" y="2996952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971600" y="5373216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2915816" y="5373216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4932040" y="5373216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6876256" y="5373216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980728"/>
            <a:ext cx="79928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 smtClean="0"/>
              <a:t>Justová</a:t>
            </a:r>
            <a:r>
              <a:rPr lang="cs-CZ" sz="2000" dirty="0" smtClean="0"/>
              <a:t>, J., Pracovní sešit 2. díl k učebnici Matematika pro 5. ročník</a:t>
            </a:r>
          </a:p>
          <a:p>
            <a:r>
              <a:rPr lang="cs-CZ" sz="2000" dirty="0" smtClean="0"/>
              <a:t>Praha: Alter, 2005. ISBN 80-7245-071-9</a:t>
            </a:r>
          </a:p>
          <a:p>
            <a:endParaRPr lang="cs-CZ" sz="2000" dirty="0" smtClean="0"/>
          </a:p>
          <a:p>
            <a:r>
              <a:rPr lang="cs-CZ" sz="2000" dirty="0" err="1" smtClean="0"/>
              <a:t>Justová</a:t>
            </a:r>
            <a:r>
              <a:rPr lang="cs-CZ" sz="2000" dirty="0" smtClean="0"/>
              <a:t>, J., </a:t>
            </a:r>
            <a:r>
              <a:rPr lang="cs-CZ" sz="2000" smtClean="0"/>
              <a:t>Pracovní sešit </a:t>
            </a:r>
            <a:r>
              <a:rPr lang="cs-CZ" sz="2000" dirty="0" smtClean="0"/>
              <a:t>1. díl k učebnici Matematika pro 5. ročník</a:t>
            </a:r>
          </a:p>
          <a:p>
            <a:r>
              <a:rPr lang="cs-CZ" sz="2000" dirty="0" smtClean="0"/>
              <a:t>Praha: Alter, 1996. ISBN 80-85775-70-0</a:t>
            </a:r>
          </a:p>
          <a:p>
            <a:endParaRPr lang="cs-CZ" sz="2000" dirty="0" smtClean="0"/>
          </a:p>
          <a:p>
            <a:r>
              <a:rPr lang="cs-CZ" sz="2000" dirty="0" smtClean="0"/>
              <a:t>Frýzek, M., Matematika pracovní sešit pro 5. ročník ZŠ</a:t>
            </a:r>
          </a:p>
          <a:p>
            <a:r>
              <a:rPr lang="cs-CZ" sz="2000" dirty="0" smtClean="0"/>
              <a:t>Praha: Kvarta, 1993. ISBN 80-85570-35-1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dirty="0" smtClean="0">
                <a:solidFill>
                  <a:schemeClr val="tx1"/>
                </a:solidFill>
              </a:rPr>
              <a:t>Názvosloví</a:t>
            </a:r>
            <a:endParaRPr lang="cs-CZ" sz="44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11560" y="2060848"/>
            <a:ext cx="23042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činitel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491880" y="2060848"/>
            <a:ext cx="23042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činitel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444208" y="2060848"/>
            <a:ext cx="23042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součin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059832" y="1916832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.</a:t>
            </a:r>
            <a:endParaRPr lang="cs-CZ" sz="3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940152" y="1916832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=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55576" y="4365104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	17 	        .	10 	            =	    170</a:t>
            </a:r>
            <a:endParaRPr lang="cs-CZ" sz="3200" dirty="0"/>
          </a:p>
        </p:txBody>
      </p:sp>
      <p:sp>
        <p:nvSpPr>
          <p:cNvPr id="13" name="Šipka dolů 12"/>
          <p:cNvSpPr/>
          <p:nvPr/>
        </p:nvSpPr>
        <p:spPr>
          <a:xfrm>
            <a:off x="1763688" y="2708920"/>
            <a:ext cx="288032" cy="1584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lů 14"/>
          <p:cNvSpPr/>
          <p:nvPr/>
        </p:nvSpPr>
        <p:spPr>
          <a:xfrm>
            <a:off x="7596336" y="2708920"/>
            <a:ext cx="288032" cy="1584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lů 15"/>
          <p:cNvSpPr/>
          <p:nvPr/>
        </p:nvSpPr>
        <p:spPr>
          <a:xfrm>
            <a:off x="4499992" y="2708920"/>
            <a:ext cx="288032" cy="1584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21920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Vlastnosti násobení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39552" y="1484784"/>
            <a:ext cx="115212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cs-CZ" sz="8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763688" y="1484784"/>
            <a:ext cx="633670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Při násobení libovolného čísla nulou je součin nula.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2996952"/>
            <a:ext cx="115212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cs-CZ" sz="8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763688" y="2996952"/>
            <a:ext cx="633670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Při násobení můžeme činitele zaměňovat, součin se nezmění.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835696" y="4293096"/>
            <a:ext cx="58326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18 . 10 = </a:t>
            </a:r>
            <a:r>
              <a:rPr lang="cs-CZ" sz="3200" dirty="0" err="1" smtClean="0"/>
              <a:t>10</a:t>
            </a:r>
            <a:r>
              <a:rPr lang="cs-CZ" sz="3200" dirty="0" smtClean="0"/>
              <a:t> . 18</a:t>
            </a:r>
          </a:p>
          <a:p>
            <a:pPr algn="ctr"/>
            <a:r>
              <a:rPr lang="cs-CZ" sz="3200" dirty="0" smtClean="0"/>
              <a:t>2 . 15 = </a:t>
            </a:r>
            <a:r>
              <a:rPr lang="cs-CZ" sz="3200" dirty="0" err="1" smtClean="0"/>
              <a:t>15</a:t>
            </a:r>
            <a:r>
              <a:rPr lang="cs-CZ" sz="3200" dirty="0" smtClean="0"/>
              <a:t> . 2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548680"/>
            <a:ext cx="108012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?</a:t>
            </a:r>
            <a:endParaRPr lang="cs-CZ" sz="6000" dirty="0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691680" y="548680"/>
            <a:ext cx="70567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tx1"/>
                </a:solidFill>
              </a:rPr>
              <a:t>Vypočítej: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83568" y="1916832"/>
            <a:ext cx="3816424" cy="151216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29 . 3 =		87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3 . 29 = 		87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483768" y="4149080"/>
            <a:ext cx="4104456" cy="151216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280 . 4 = 		1 120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4 . 280 =		 1 120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860032" y="1916832"/>
            <a:ext cx="3816424" cy="151216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1 240 . 2 =	</a:t>
            </a:r>
            <a:r>
              <a:rPr lang="cs-CZ" sz="2400" dirty="0" err="1" smtClean="0">
                <a:solidFill>
                  <a:schemeClr val="tx1"/>
                </a:solidFill>
              </a:rPr>
              <a:t>2</a:t>
            </a:r>
            <a:r>
              <a:rPr lang="cs-CZ" sz="2400" dirty="0" smtClean="0">
                <a:solidFill>
                  <a:schemeClr val="tx1"/>
                </a:solidFill>
              </a:rPr>
              <a:t> 480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2 . 1 240 =	2 480 </a:t>
            </a:r>
          </a:p>
        </p:txBody>
      </p:sp>
      <p:sp>
        <p:nvSpPr>
          <p:cNvPr id="8" name="Obdélník 7"/>
          <p:cNvSpPr/>
          <p:nvPr/>
        </p:nvSpPr>
        <p:spPr>
          <a:xfrm>
            <a:off x="7236296" y="2132856"/>
            <a:ext cx="93610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347864" y="2132856"/>
            <a:ext cx="93610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508104" y="4365104"/>
            <a:ext cx="93610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620688"/>
            <a:ext cx="115212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cs-CZ" sz="8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907704" y="620688"/>
            <a:ext cx="669674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Činitele můžeme libovolně sdružovat 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 do závorek, součin se nezmění: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195736" y="1916832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2 . 3 . 4 . = (2 . 3) . 4 = 2 . (3 . 4)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683568" y="2564904"/>
            <a:ext cx="115212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?</a:t>
            </a:r>
            <a:endParaRPr lang="cs-CZ" sz="6000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907704" y="2564904"/>
            <a:ext cx="676875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tx1"/>
                </a:solidFill>
              </a:rPr>
              <a:t>Vypočítej: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55576" y="3861048"/>
            <a:ext cx="3528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2 . 5 . 20 =	     200</a:t>
            </a:r>
          </a:p>
          <a:p>
            <a:endParaRPr lang="cs-CZ" sz="2400" dirty="0" smtClean="0"/>
          </a:p>
          <a:p>
            <a:r>
              <a:rPr lang="cs-CZ" sz="2400" dirty="0" smtClean="0"/>
              <a:t>(2 . 5) . 20 =	     200</a:t>
            </a:r>
          </a:p>
          <a:p>
            <a:endParaRPr lang="cs-CZ" sz="2400" dirty="0" smtClean="0"/>
          </a:p>
          <a:p>
            <a:r>
              <a:rPr lang="cs-CZ" sz="2400" dirty="0" smtClean="0"/>
              <a:t>2 . (5. 20) =	     200</a:t>
            </a:r>
            <a:endParaRPr lang="cs-CZ" sz="2400" dirty="0"/>
          </a:p>
        </p:txBody>
      </p:sp>
      <p:sp>
        <p:nvSpPr>
          <p:cNvPr id="8" name="Obdélník 7"/>
          <p:cNvSpPr/>
          <p:nvPr/>
        </p:nvSpPr>
        <p:spPr>
          <a:xfrm>
            <a:off x="2771800" y="3861048"/>
            <a:ext cx="1008112" cy="201622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427984" y="3861048"/>
            <a:ext cx="41044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3 . 5 . 10 =	     150</a:t>
            </a:r>
          </a:p>
          <a:p>
            <a:endParaRPr lang="cs-CZ" sz="2400" dirty="0" smtClean="0"/>
          </a:p>
          <a:p>
            <a:r>
              <a:rPr lang="cs-CZ" sz="2400" dirty="0" smtClean="0"/>
              <a:t>3 . (5 . 10) =	     150</a:t>
            </a:r>
          </a:p>
          <a:p>
            <a:endParaRPr lang="cs-CZ" sz="2400" dirty="0" smtClean="0"/>
          </a:p>
          <a:p>
            <a:r>
              <a:rPr lang="cs-CZ" sz="2400" dirty="0" smtClean="0"/>
              <a:t>(3 . 5) . 10 =	     150</a:t>
            </a:r>
            <a:endParaRPr lang="cs-CZ" sz="2400" dirty="0"/>
          </a:p>
        </p:txBody>
      </p:sp>
      <p:sp>
        <p:nvSpPr>
          <p:cNvPr id="10" name="Obdélník 9"/>
          <p:cNvSpPr/>
          <p:nvPr/>
        </p:nvSpPr>
        <p:spPr>
          <a:xfrm>
            <a:off x="6372200" y="3933056"/>
            <a:ext cx="1008112" cy="201622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620688"/>
            <a:ext cx="115212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cs-CZ" sz="8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907704" y="620688"/>
            <a:ext cx="669674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Násobíme-li součet čísel, můžeme ho „roznásobit“, výsledek se nezmění.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627784" y="1988840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8 . (7 + 25) = 8 . 7 + 8 . 25</a:t>
            </a: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683568" y="2852936"/>
            <a:ext cx="115212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 smtClean="0">
                <a:solidFill>
                  <a:schemeClr val="tx1"/>
                </a:solidFill>
              </a:rPr>
              <a:t>?</a:t>
            </a:r>
            <a:endParaRPr lang="cs-CZ" sz="6000" b="1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907704" y="2852936"/>
            <a:ext cx="676875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chemeClr val="tx1"/>
                </a:solidFill>
              </a:rPr>
              <a:t>Vypočítej</a:t>
            </a:r>
            <a:r>
              <a:rPr lang="cs-CZ" sz="4800" dirty="0" smtClean="0">
                <a:solidFill>
                  <a:schemeClr val="tx1"/>
                </a:solidFill>
              </a:rPr>
              <a:t>: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55576" y="4077072"/>
            <a:ext cx="3744416" cy="15841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(32 + 20) . 3 = 	156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32 . 3 + 20 . 3 = 	156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860032" y="4077072"/>
            <a:ext cx="3816424" cy="15841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12 . (6 + 7) = 		156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12 . 6 + 12 . 7 = 	156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3635896" y="4149080"/>
            <a:ext cx="720080" cy="136815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7812360" y="4149080"/>
            <a:ext cx="720080" cy="136815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476672"/>
            <a:ext cx="115212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 smtClean="0">
                <a:solidFill>
                  <a:schemeClr val="tx1"/>
                </a:solidFill>
              </a:rPr>
              <a:t>?</a:t>
            </a:r>
            <a:endParaRPr lang="cs-CZ" sz="6000" b="1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907704" y="476672"/>
            <a:ext cx="676875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Vypočítej výhodně zpaměti:</a:t>
            </a:r>
            <a:endParaRPr lang="cs-CZ" sz="4400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907704" y="1700808"/>
            <a:ext cx="612068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5 . 328 . 2 = 10 . 328 = 3 280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8" name="Oblouk 7"/>
          <p:cNvSpPr/>
          <p:nvPr/>
        </p:nvSpPr>
        <p:spPr>
          <a:xfrm rot="21059758">
            <a:off x="3347864" y="1916832"/>
            <a:ext cx="1008112" cy="576064"/>
          </a:xfrm>
          <a:prstGeom prst="arc">
            <a:avLst>
              <a:gd name="adj1" fmla="val 773798"/>
              <a:gd name="adj2" fmla="val 1054361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23528" y="3068960"/>
            <a:ext cx="4032448" cy="3168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tx1"/>
                </a:solidFill>
              </a:rPr>
              <a:t>4 . 94 . 25 =		9 400</a:t>
            </a: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4 812  . 0 . 3 =		0</a:t>
            </a: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4 . 50 . 2 = 		400</a:t>
            </a: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4 . 5 . 7 . 2 . 25 =	7 000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427984" y="3068960"/>
            <a:ext cx="4536504" cy="3168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tx1"/>
                </a:solidFill>
              </a:rPr>
              <a:t>7 . (24 + 36) =			420</a:t>
            </a: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5 . 48 + 5 . 12 =		300</a:t>
            </a: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(370 + 982) + 230 . 1 =	1 </a:t>
            </a:r>
            <a:r>
              <a:rPr lang="cs-CZ" sz="2400" dirty="0" smtClean="0">
                <a:solidFill>
                  <a:schemeClr val="tx1"/>
                </a:solidFill>
              </a:rPr>
              <a:t>582</a:t>
            </a:r>
            <a:endParaRPr lang="cs-CZ" sz="2400" dirty="0" smtClean="0">
              <a:solidFill>
                <a:schemeClr val="tx1"/>
              </a:solidFill>
            </a:endParaRP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2 . 1 . 8 . 4 . 10 =		640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2915816" y="3356992"/>
            <a:ext cx="1224136" cy="57606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2915816" y="4077072"/>
            <a:ext cx="1224136" cy="57606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2915816" y="4797152"/>
            <a:ext cx="1224136" cy="57606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2915816" y="5517232"/>
            <a:ext cx="1224136" cy="57606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7596336" y="3284984"/>
            <a:ext cx="1224136" cy="57606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7596336" y="4005064"/>
            <a:ext cx="1224136" cy="57606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7599380" y="4728255"/>
            <a:ext cx="1224136" cy="57606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7596336" y="5445224"/>
            <a:ext cx="1224136" cy="57606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07704" y="476672"/>
            <a:ext cx="662473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Doplň pyramidu násobení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83568" y="476672"/>
            <a:ext cx="115212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 smtClean="0">
                <a:solidFill>
                  <a:schemeClr val="tx1"/>
                </a:solidFill>
              </a:rPr>
              <a:t>?</a:t>
            </a:r>
            <a:endParaRPr lang="cs-CZ" sz="6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707904" y="1628800"/>
            <a:ext cx="20882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4788024" y="2420888"/>
            <a:ext cx="20882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2555776" y="2420888"/>
            <a:ext cx="20882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1475656" y="3212976"/>
            <a:ext cx="20882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8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707904" y="3212976"/>
            <a:ext cx="20882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5940152" y="3212976"/>
            <a:ext cx="20882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323528" y="4077072"/>
            <a:ext cx="20882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4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6804248" y="4077072"/>
            <a:ext cx="20882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3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4644008" y="4077072"/>
            <a:ext cx="20882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5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2483768" y="4077072"/>
            <a:ext cx="20882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2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755576" y="5157192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10</a:t>
            </a:r>
            <a:endParaRPr lang="cs-CZ" sz="2800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427984" y="515719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15</a:t>
            </a:r>
            <a:endParaRPr lang="cs-CZ" sz="28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220072" y="594928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80</a:t>
            </a:r>
            <a:endParaRPr lang="cs-CZ" sz="2800" b="1" dirty="0"/>
          </a:p>
        </p:txBody>
      </p:sp>
      <p:sp>
        <p:nvSpPr>
          <p:cNvPr id="19" name="TextovéPole 18"/>
          <p:cNvSpPr txBox="1"/>
          <p:nvPr/>
        </p:nvSpPr>
        <p:spPr>
          <a:xfrm rot="20030113">
            <a:off x="7739430" y="5680938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150</a:t>
            </a:r>
            <a:endParaRPr lang="cs-CZ" sz="2800" b="1" dirty="0"/>
          </a:p>
        </p:txBody>
      </p:sp>
      <p:sp>
        <p:nvSpPr>
          <p:cNvPr id="20" name="TextovéPole 19"/>
          <p:cNvSpPr txBox="1"/>
          <p:nvPr/>
        </p:nvSpPr>
        <p:spPr>
          <a:xfrm rot="1415624">
            <a:off x="2111059" y="5481310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12 000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476672"/>
            <a:ext cx="115212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 smtClean="0">
                <a:solidFill>
                  <a:schemeClr val="tx1"/>
                </a:solidFill>
              </a:rPr>
              <a:t>?</a:t>
            </a:r>
            <a:endParaRPr lang="cs-CZ" sz="6000" b="1" dirty="0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907704" y="476672"/>
            <a:ext cx="662473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Víš jak se násobí přirozené číslo číslem 10, 100 … ?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339752" y="1700808"/>
            <a:ext cx="5616624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</a:rPr>
              <a:t>8. 1</a:t>
            </a:r>
            <a:r>
              <a:rPr lang="cs-CZ" sz="3600" b="1" dirty="0" smtClean="0">
                <a:solidFill>
                  <a:srgbClr val="C00000"/>
                </a:solidFill>
              </a:rPr>
              <a:t>0</a:t>
            </a:r>
            <a:r>
              <a:rPr lang="cs-CZ" sz="3600" dirty="0" smtClean="0">
                <a:solidFill>
                  <a:schemeClr val="tx1"/>
                </a:solidFill>
              </a:rPr>
              <a:t> = 8</a:t>
            </a:r>
            <a:r>
              <a:rPr lang="cs-CZ" sz="3600" b="1" dirty="0" smtClean="0">
                <a:solidFill>
                  <a:srgbClr val="C00000"/>
                </a:solidFill>
              </a:rPr>
              <a:t>0</a:t>
            </a:r>
          </a:p>
          <a:p>
            <a:pPr algn="ctr"/>
            <a:r>
              <a:rPr lang="cs-CZ" sz="3600" dirty="0" smtClean="0">
                <a:solidFill>
                  <a:schemeClr val="tx1"/>
                </a:solidFill>
              </a:rPr>
              <a:t>8 . 1</a:t>
            </a:r>
            <a:r>
              <a:rPr lang="cs-CZ" sz="3600" b="1" dirty="0" smtClean="0">
                <a:solidFill>
                  <a:srgbClr val="C00000"/>
                </a:solidFill>
              </a:rPr>
              <a:t>00</a:t>
            </a:r>
            <a:r>
              <a:rPr lang="cs-CZ" sz="3600" dirty="0" smtClean="0">
                <a:solidFill>
                  <a:schemeClr val="tx1"/>
                </a:solidFill>
              </a:rPr>
              <a:t> = 8</a:t>
            </a:r>
            <a:r>
              <a:rPr lang="cs-CZ" sz="3600" b="1" dirty="0" smtClean="0">
                <a:solidFill>
                  <a:srgbClr val="C00000"/>
                </a:solidFill>
              </a:rPr>
              <a:t>00</a:t>
            </a:r>
            <a:endParaRPr lang="cs-CZ" sz="3600" b="1" dirty="0">
              <a:solidFill>
                <a:srgbClr val="C0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907704" y="3429000"/>
            <a:ext cx="6408712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750 . 10 =		7 500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9 238 . 100 = 	923 800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32 518 . 10 =	 	325 180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384 . 100 = 		38 400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64 319 . 10 =	 	643 190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1 785 . 100 =	 	178 500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868144" y="3609020"/>
            <a:ext cx="1584176" cy="25202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179</TotalTime>
  <Words>528</Words>
  <Application>Microsoft Office PowerPoint</Application>
  <PresentationFormat>Předvádění na obrazovce (4:3)</PresentationFormat>
  <Paragraphs>240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Papír</vt:lpstr>
      <vt:lpstr>Násobení přirozených čísel  5. ročník</vt:lpstr>
      <vt:lpstr>Názvosloví</vt:lpstr>
      <vt:lpstr>Vlastnosti násobení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Násobení přirozených čísel  5. ročník</dc:title>
  <dc:creator>JasLouie</dc:creator>
  <cp:lastModifiedBy>mamadla</cp:lastModifiedBy>
  <cp:revision>22</cp:revision>
  <dcterms:created xsi:type="dcterms:W3CDTF">2011-07-20T15:37:07Z</dcterms:created>
  <dcterms:modified xsi:type="dcterms:W3CDTF">2012-06-27T10:44:52Z</dcterms:modified>
</cp:coreProperties>
</file>