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7" r:id="rId4"/>
    <p:sldId id="268" r:id="rId5"/>
    <p:sldId id="258" r:id="rId6"/>
    <p:sldId id="260" r:id="rId7"/>
    <p:sldId id="269" r:id="rId8"/>
    <p:sldId id="270" r:id="rId9"/>
    <p:sldId id="272" r:id="rId10"/>
    <p:sldId id="273" r:id="rId11"/>
    <p:sldId id="262" r:id="rId12"/>
    <p:sldId id="274" r:id="rId13"/>
    <p:sldId id="265" r:id="rId14"/>
    <p:sldId id="266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02" autoAdjust="0"/>
  </p:normalViewPr>
  <p:slideViewPr>
    <p:cSldViewPr>
      <p:cViewPr varScale="1"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395F-D0CF-4DD1-90EE-90285B967039}" type="datetimeFigureOut">
              <a:rPr lang="cs-CZ" smtClean="0"/>
              <a:pPr/>
              <a:t>12.8.2011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395F-D0CF-4DD1-90EE-90285B967039}" type="datetimeFigureOut">
              <a:rPr lang="cs-CZ" smtClean="0"/>
              <a:pPr/>
              <a:t>12.8.2011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395F-D0CF-4DD1-90EE-90285B967039}" type="datetimeFigureOut">
              <a:rPr lang="cs-CZ" smtClean="0"/>
              <a:pPr/>
              <a:t>12.8.2011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395F-D0CF-4DD1-90EE-90285B967039}" type="datetimeFigureOut">
              <a:rPr lang="cs-CZ" smtClean="0"/>
              <a:pPr/>
              <a:t>12.8.2011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395F-D0CF-4DD1-90EE-90285B967039}" type="datetimeFigureOut">
              <a:rPr lang="cs-CZ" smtClean="0"/>
              <a:pPr/>
              <a:t>12.8.2011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395F-D0CF-4DD1-90EE-90285B967039}" type="datetimeFigureOut">
              <a:rPr lang="cs-CZ" smtClean="0"/>
              <a:pPr/>
              <a:t>12.8.2011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395F-D0CF-4DD1-90EE-90285B967039}" type="datetimeFigureOut">
              <a:rPr lang="cs-CZ" smtClean="0"/>
              <a:pPr/>
              <a:t>12.8.2011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395F-D0CF-4DD1-90EE-90285B967039}" type="datetimeFigureOut">
              <a:rPr lang="cs-CZ" smtClean="0"/>
              <a:pPr/>
              <a:t>12.8.2011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395F-D0CF-4DD1-90EE-90285B967039}" type="datetimeFigureOut">
              <a:rPr lang="cs-CZ" smtClean="0"/>
              <a:pPr/>
              <a:t>12.8.2011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395F-D0CF-4DD1-90EE-90285B967039}" type="datetimeFigureOut">
              <a:rPr lang="cs-CZ" smtClean="0"/>
              <a:pPr/>
              <a:t>12.8.2011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395F-D0CF-4DD1-90EE-90285B967039}" type="datetimeFigureOut">
              <a:rPr lang="cs-CZ" smtClean="0"/>
              <a:pPr/>
              <a:t>12.8.2011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5395F-D0CF-4DD1-90EE-90285B967039}" type="datetimeFigureOut">
              <a:rPr lang="cs-CZ" smtClean="0"/>
              <a:pPr/>
              <a:t>12.8.2011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47664" y="2060848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4800" dirty="0" smtClean="0">
                <a:solidFill>
                  <a:schemeClr val="accent1">
                    <a:lumMod val="75000"/>
                  </a:schemeClr>
                </a:solidFill>
              </a:rPr>
              <a:t>Konstrukce trojúhelníku</a:t>
            </a:r>
            <a:r>
              <a:rPr lang="cs-CZ" sz="6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6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6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6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</a:rPr>
              <a:t>5. ročník</a:t>
            </a:r>
            <a:endParaRPr lang="cs-CZ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99592" y="4365104"/>
            <a:ext cx="7704856" cy="1371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Autorem materiálu je Ing. Eva Skalická,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ZŠ Dobříš, Komenského nám. 35, okres Příbram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Inovace školy – Dobříš,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EUpenizeskolam.cz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Přímá spojovací čára 1"/>
          <p:cNvCxnSpPr/>
          <p:nvPr/>
        </p:nvCxnSpPr>
        <p:spPr>
          <a:xfrm>
            <a:off x="1475656" y="4869160"/>
            <a:ext cx="56166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ovací čára 2"/>
          <p:cNvCxnSpPr/>
          <p:nvPr/>
        </p:nvCxnSpPr>
        <p:spPr>
          <a:xfrm rot="5400000">
            <a:off x="2267744" y="486916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rot="5400000">
            <a:off x="5796136" y="486916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2267744" y="50131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796136" y="50131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804248" y="50131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99592" y="836712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Kde může ležet bod C?</a:t>
            </a:r>
            <a:endParaRPr lang="cs-CZ" sz="2400" dirty="0"/>
          </a:p>
        </p:txBody>
      </p:sp>
      <p:sp>
        <p:nvSpPr>
          <p:cNvPr id="9" name="Oblouk 8"/>
          <p:cNvSpPr/>
          <p:nvPr/>
        </p:nvSpPr>
        <p:spPr>
          <a:xfrm rot="16409975">
            <a:off x="207389" y="1338219"/>
            <a:ext cx="4607141" cy="4749549"/>
          </a:xfrm>
          <a:prstGeom prst="arc">
            <a:avLst>
              <a:gd name="adj1" fmla="val 18981346"/>
              <a:gd name="adj2" fmla="val 424051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4644008" y="22048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Přímá spojovací čára 1"/>
          <p:cNvCxnSpPr/>
          <p:nvPr/>
        </p:nvCxnSpPr>
        <p:spPr>
          <a:xfrm>
            <a:off x="1475656" y="4869160"/>
            <a:ext cx="56166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ovací čára 2"/>
          <p:cNvCxnSpPr/>
          <p:nvPr/>
        </p:nvCxnSpPr>
        <p:spPr>
          <a:xfrm rot="5400000">
            <a:off x="2267744" y="486916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rot="5400000">
            <a:off x="5796136" y="486916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2267744" y="50131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796136" y="50131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804248" y="50131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8" name="Oblouk 7"/>
          <p:cNvSpPr/>
          <p:nvPr/>
        </p:nvSpPr>
        <p:spPr>
          <a:xfrm>
            <a:off x="2555776" y="2060848"/>
            <a:ext cx="2736304" cy="2376264"/>
          </a:xfrm>
          <a:prstGeom prst="arc">
            <a:avLst>
              <a:gd name="adj1" fmla="val 13712718"/>
              <a:gd name="adj2" fmla="val 2113072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4644008" y="14127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83568" y="548680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Hledaný vrchol C je průsečík kružnice l a k.</a:t>
            </a:r>
            <a:endParaRPr lang="cs-CZ" sz="2400" dirty="0"/>
          </a:p>
        </p:txBody>
      </p:sp>
      <p:sp>
        <p:nvSpPr>
          <p:cNvPr id="11" name="Oblouk 10"/>
          <p:cNvSpPr/>
          <p:nvPr/>
        </p:nvSpPr>
        <p:spPr>
          <a:xfrm rot="18866732">
            <a:off x="4218009" y="1673317"/>
            <a:ext cx="2736304" cy="2376264"/>
          </a:xfrm>
          <a:prstGeom prst="arc">
            <a:avLst>
              <a:gd name="adj1" fmla="val 13712718"/>
              <a:gd name="adj2" fmla="val 1758621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131840" y="170080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</a:t>
            </a:r>
            <a:endParaRPr lang="cs-CZ" dirty="0"/>
          </a:p>
        </p:txBody>
      </p:sp>
      <p:cxnSp>
        <p:nvCxnSpPr>
          <p:cNvPr id="14" name="Přímá spojovací čára 13"/>
          <p:cNvCxnSpPr/>
          <p:nvPr/>
        </p:nvCxnSpPr>
        <p:spPr>
          <a:xfrm rot="16200000" flipH="1">
            <a:off x="3924213" y="2852651"/>
            <a:ext cx="2667174" cy="1371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2169820" y="2451740"/>
            <a:ext cx="2659360" cy="21754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4355976" y="184482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755576" y="5661248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Nakonec vytvoř úsečk</a:t>
            </a:r>
            <a:r>
              <a:rPr lang="cs-CZ" sz="2400" dirty="0" smtClean="0"/>
              <a:t>y AC a BC.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20688"/>
            <a:ext cx="8064896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4. Konstrukce 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1560" y="126876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Trojúhelník sestroj podle promyšleného postupu. Přesně rýsuj!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539552" y="1988840"/>
            <a:ext cx="8064896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5. Popis konstrukce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2636912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Celou konstrukci zapiš jednoduchým zápisem, použij matematické symboly.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563888" y="3068960"/>
            <a:ext cx="35283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2800" dirty="0" smtClean="0"/>
              <a:t>AB, </a:t>
            </a:r>
            <a:r>
              <a:rPr lang="en-US" sz="2800" dirty="0" smtClean="0"/>
              <a:t>|AB|</a:t>
            </a:r>
            <a:r>
              <a:rPr lang="cs-CZ" sz="2800" dirty="0" smtClean="0"/>
              <a:t> </a:t>
            </a:r>
            <a:r>
              <a:rPr lang="cs-CZ" sz="2800" dirty="0" smtClean="0"/>
              <a:t>= 8 cm</a:t>
            </a:r>
          </a:p>
          <a:p>
            <a:pPr marL="342900" indent="-342900">
              <a:buAutoNum type="arabicPeriod"/>
            </a:pPr>
            <a:r>
              <a:rPr lang="cs-CZ" sz="2800" dirty="0" smtClean="0"/>
              <a:t> </a:t>
            </a:r>
            <a:r>
              <a:rPr lang="cs-CZ" sz="2800" dirty="0" smtClean="0"/>
              <a:t>k, </a:t>
            </a:r>
            <a:r>
              <a:rPr lang="cs-CZ" sz="2800" dirty="0" err="1" smtClean="0"/>
              <a:t>k</a:t>
            </a:r>
            <a:r>
              <a:rPr lang="cs-CZ" sz="2800" dirty="0" smtClean="0"/>
              <a:t> (B, 5 cm) </a:t>
            </a:r>
          </a:p>
          <a:p>
            <a:pPr marL="342900" indent="-342900">
              <a:buAutoNum type="arabicPeriod"/>
            </a:pPr>
            <a:r>
              <a:rPr lang="cs-CZ" sz="2800" dirty="0" smtClean="0"/>
              <a:t> </a:t>
            </a:r>
            <a:r>
              <a:rPr lang="cs-CZ" sz="2800" dirty="0" smtClean="0"/>
              <a:t>l, </a:t>
            </a:r>
            <a:r>
              <a:rPr lang="cs-CZ" sz="2800" dirty="0" err="1" smtClean="0"/>
              <a:t>l</a:t>
            </a:r>
            <a:r>
              <a:rPr lang="cs-CZ" sz="2800" dirty="0" smtClean="0"/>
              <a:t> (A, 7 cm)</a:t>
            </a:r>
          </a:p>
          <a:p>
            <a:pPr marL="342900" indent="-342900">
              <a:buAutoNum type="arabicPeriod"/>
            </a:pPr>
            <a:r>
              <a:rPr lang="cs-CZ" sz="2800" dirty="0" smtClean="0"/>
              <a:t> </a:t>
            </a:r>
            <a:r>
              <a:rPr lang="cs-CZ" sz="2800" dirty="0" smtClean="0"/>
              <a:t>C, </a:t>
            </a:r>
            <a:r>
              <a:rPr lang="cs-CZ" sz="2800" dirty="0" err="1" smtClean="0"/>
              <a:t>C</a:t>
            </a:r>
            <a:r>
              <a:rPr lang="cs-CZ" sz="2800" dirty="0" smtClean="0"/>
              <a:t> </a:t>
            </a:r>
            <a:r>
              <a:rPr lang="el-GR" sz="2800" dirty="0" smtClean="0">
                <a:cs typeface="Calibri"/>
              </a:rPr>
              <a:t>ϵ</a:t>
            </a:r>
            <a:r>
              <a:rPr lang="cs-CZ" sz="2800" dirty="0" smtClean="0">
                <a:cs typeface="Calibri"/>
              </a:rPr>
              <a:t> k    l</a:t>
            </a:r>
          </a:p>
          <a:p>
            <a:pPr marL="342900" indent="-342900">
              <a:buAutoNum type="arabicPeriod"/>
            </a:pPr>
            <a:r>
              <a:rPr lang="cs-CZ" sz="2800" dirty="0" smtClean="0">
                <a:cs typeface="Calibri"/>
              </a:rPr>
              <a:t> </a:t>
            </a:r>
            <a:r>
              <a:rPr lang="cs-CZ" sz="2800" dirty="0" smtClean="0">
                <a:cs typeface="Calibri"/>
              </a:rPr>
              <a:t>        ABC</a:t>
            </a:r>
            <a:endParaRPr lang="cs-CZ" sz="2800" dirty="0"/>
          </a:p>
        </p:txBody>
      </p:sp>
      <p:sp>
        <p:nvSpPr>
          <p:cNvPr id="9" name="Oblouk 8"/>
          <p:cNvSpPr/>
          <p:nvPr/>
        </p:nvSpPr>
        <p:spPr>
          <a:xfrm rot="16200000">
            <a:off x="5072886" y="4588368"/>
            <a:ext cx="396044" cy="180020"/>
          </a:xfrm>
          <a:prstGeom prst="arc">
            <a:avLst>
              <a:gd name="adj1" fmla="val 16200000"/>
              <a:gd name="adj2" fmla="val 587459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ovnoramenný trojúhelník 9"/>
          <p:cNvSpPr/>
          <p:nvPr/>
        </p:nvSpPr>
        <p:spPr>
          <a:xfrm>
            <a:off x="4297355" y="4876800"/>
            <a:ext cx="288032" cy="28803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539552" y="5373216"/>
            <a:ext cx="8064896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6. Ověření 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11560" y="6021288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Přeměř délky stran, zda údaje  vyhovují zadání.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620688"/>
            <a:ext cx="7704856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Procvičuj: 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83568" y="1340768"/>
            <a:ext cx="597666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Sestroj:</a:t>
            </a:r>
          </a:p>
          <a:p>
            <a:endParaRPr lang="cs-CZ" sz="2000" dirty="0" smtClean="0"/>
          </a:p>
          <a:p>
            <a:r>
              <a:rPr lang="cs-CZ" sz="2000" dirty="0" smtClean="0"/>
              <a:t>	ABC; a = 5 cm, b = </a:t>
            </a:r>
            <a:r>
              <a:rPr lang="cs-CZ" sz="2000" dirty="0" smtClean="0"/>
              <a:t>6 </a:t>
            </a:r>
            <a:r>
              <a:rPr lang="cs-CZ" sz="2000" dirty="0" smtClean="0"/>
              <a:t>cm, c = </a:t>
            </a:r>
            <a:r>
              <a:rPr lang="cs-CZ" sz="2000" dirty="0" smtClean="0"/>
              <a:t>7 </a:t>
            </a:r>
            <a:r>
              <a:rPr lang="cs-CZ" sz="2000" dirty="0" smtClean="0"/>
              <a:t>cm</a:t>
            </a:r>
          </a:p>
          <a:p>
            <a:endParaRPr lang="cs-CZ" sz="2000" dirty="0" smtClean="0"/>
          </a:p>
          <a:p>
            <a:r>
              <a:rPr lang="cs-CZ" sz="2000" dirty="0" smtClean="0"/>
              <a:t>	KLM; k = </a:t>
            </a:r>
            <a:r>
              <a:rPr lang="cs-CZ" sz="2000" dirty="0" smtClean="0"/>
              <a:t>7 </a:t>
            </a:r>
            <a:r>
              <a:rPr lang="cs-CZ" sz="2000" dirty="0" smtClean="0"/>
              <a:t>cm, l = </a:t>
            </a:r>
            <a:r>
              <a:rPr lang="cs-CZ" sz="2000" dirty="0" smtClean="0"/>
              <a:t>9 cm</a:t>
            </a:r>
            <a:r>
              <a:rPr lang="cs-CZ" sz="2000" dirty="0" smtClean="0"/>
              <a:t>, m = </a:t>
            </a:r>
            <a:r>
              <a:rPr lang="cs-CZ" sz="2000" dirty="0" smtClean="0"/>
              <a:t>4 </a:t>
            </a:r>
            <a:r>
              <a:rPr lang="cs-CZ" sz="2000" dirty="0" smtClean="0"/>
              <a:t>c</a:t>
            </a:r>
            <a:r>
              <a:rPr lang="cs-CZ" sz="2000" dirty="0" smtClean="0"/>
              <a:t>m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	</a:t>
            </a:r>
            <a:r>
              <a:rPr lang="cs-CZ" sz="2000" dirty="0" smtClean="0"/>
              <a:t>DEF; d </a:t>
            </a:r>
            <a:r>
              <a:rPr lang="cs-CZ" sz="2000" dirty="0" smtClean="0"/>
              <a:t>= </a:t>
            </a:r>
            <a:r>
              <a:rPr lang="cs-CZ" sz="2000" dirty="0" smtClean="0"/>
              <a:t>3 </a:t>
            </a:r>
            <a:r>
              <a:rPr lang="cs-CZ" sz="2000" dirty="0" smtClean="0"/>
              <a:t>cm, </a:t>
            </a:r>
            <a:r>
              <a:rPr lang="cs-CZ" sz="2000" dirty="0" smtClean="0"/>
              <a:t>e = 10 cm, f </a:t>
            </a:r>
            <a:r>
              <a:rPr lang="cs-CZ" sz="2000" dirty="0" smtClean="0"/>
              <a:t>= </a:t>
            </a:r>
            <a:r>
              <a:rPr lang="cs-CZ" sz="2000" dirty="0" smtClean="0"/>
              <a:t>70 mm</a:t>
            </a:r>
          </a:p>
          <a:p>
            <a:endParaRPr lang="cs-CZ" sz="2000" dirty="0" smtClean="0"/>
          </a:p>
          <a:p>
            <a:r>
              <a:rPr lang="cs-CZ" sz="2000" dirty="0" smtClean="0"/>
              <a:t> </a:t>
            </a:r>
            <a:r>
              <a:rPr lang="cs-CZ" sz="2000" dirty="0" smtClean="0"/>
              <a:t>                XYZ; x = 7 cm, y = 70 mm, z = 7 cm</a:t>
            </a:r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Rovnoramenný trojúhelník 3"/>
          <p:cNvSpPr/>
          <p:nvPr/>
        </p:nvSpPr>
        <p:spPr>
          <a:xfrm>
            <a:off x="1187624" y="1988840"/>
            <a:ext cx="288032" cy="28803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Rovnoramenný trojúhelník 4"/>
          <p:cNvSpPr/>
          <p:nvPr/>
        </p:nvSpPr>
        <p:spPr>
          <a:xfrm>
            <a:off x="1187624" y="2564904"/>
            <a:ext cx="288032" cy="28803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Rovnoramenný trojúhelník 5"/>
          <p:cNvSpPr/>
          <p:nvPr/>
        </p:nvSpPr>
        <p:spPr>
          <a:xfrm>
            <a:off x="1187624" y="3140968"/>
            <a:ext cx="288032" cy="28803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ovnoramenný trojúhelník 8"/>
          <p:cNvSpPr/>
          <p:nvPr/>
        </p:nvSpPr>
        <p:spPr>
          <a:xfrm>
            <a:off x="1190735" y="3761454"/>
            <a:ext cx="288032" cy="28803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87624" y="692696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www.</a:t>
            </a:r>
            <a:r>
              <a:rPr lang="cs-CZ" dirty="0" err="1" smtClean="0"/>
              <a:t>rvp.cz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Blažková, R. a kolektiv Matematika pro 4. ročník ZŠ 2. díl</a:t>
            </a:r>
          </a:p>
          <a:p>
            <a:r>
              <a:rPr lang="cs-CZ" dirty="0" smtClean="0"/>
              <a:t>Praha: Alter, 1996. ISBN 80-85775-96-4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83568" y="548680"/>
            <a:ext cx="7704856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Trojúhelník je rovinný geometrický útvar, který se skládá ze tří stran, tří vrcholů a tří vnitřních úhlů.</a:t>
            </a:r>
            <a:endParaRPr lang="cs-CZ" sz="2800" dirty="0">
              <a:solidFill>
                <a:schemeClr val="tx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 rot="5400000">
            <a:off x="-468560" y="2780928"/>
            <a:ext cx="3600400" cy="17281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16200000" flipH="1">
            <a:off x="1331640" y="2708920"/>
            <a:ext cx="3600400" cy="187220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467544" y="5445224"/>
            <a:ext cx="36004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2051720" y="1412776"/>
            <a:ext cx="144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C000"/>
                </a:solidFill>
              </a:rPr>
              <a:t>C</a:t>
            </a:r>
            <a:endParaRPr lang="cs-CZ" sz="2800" dirty="0">
              <a:solidFill>
                <a:srgbClr val="FFC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923928" y="5445224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B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1520" y="5517232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B050"/>
                </a:solidFill>
              </a:rPr>
              <a:t>A</a:t>
            </a:r>
            <a:endParaRPr lang="cs-CZ" sz="2800" dirty="0">
              <a:solidFill>
                <a:srgbClr val="00B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131840" y="328498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B050"/>
                </a:solidFill>
              </a:rPr>
              <a:t>a</a:t>
            </a:r>
            <a:endParaRPr lang="cs-CZ" sz="2800" dirty="0">
              <a:solidFill>
                <a:srgbClr val="00B05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051720" y="5373216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C000"/>
                </a:solidFill>
              </a:rPr>
              <a:t>c</a:t>
            </a:r>
            <a:endParaRPr lang="cs-CZ" sz="3200" dirty="0">
              <a:solidFill>
                <a:srgbClr val="FFC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043608" y="2924944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b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860032" y="1988840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3 vrcholy – A, B, C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860032" y="2492896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3 strany – a, b, c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427984" y="3284984"/>
            <a:ext cx="41764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strana a leží proti vrcholu </a:t>
            </a:r>
            <a:r>
              <a:rPr lang="cs-CZ" sz="2400" dirty="0" smtClean="0">
                <a:solidFill>
                  <a:srgbClr val="00B050"/>
                </a:solidFill>
              </a:rPr>
              <a:t>A</a:t>
            </a:r>
          </a:p>
          <a:p>
            <a:r>
              <a:rPr lang="cs-CZ" sz="2400" dirty="0" smtClean="0"/>
              <a:t>strana b leží proti vrcholu </a:t>
            </a:r>
            <a:r>
              <a:rPr lang="cs-CZ" sz="2400" dirty="0" smtClean="0">
                <a:solidFill>
                  <a:srgbClr val="FF0000"/>
                </a:solidFill>
              </a:rPr>
              <a:t>B</a:t>
            </a:r>
          </a:p>
          <a:p>
            <a:r>
              <a:rPr lang="cs-CZ" sz="2400" dirty="0" smtClean="0"/>
              <a:t>strana c leží proti vrcholu </a:t>
            </a:r>
            <a:r>
              <a:rPr lang="cs-CZ" sz="2400" dirty="0" smtClean="0">
                <a:solidFill>
                  <a:srgbClr val="FFC000"/>
                </a:solidFill>
              </a:rPr>
              <a:t>C</a:t>
            </a:r>
          </a:p>
          <a:p>
            <a:endParaRPr lang="cs-CZ" sz="2400" dirty="0" smtClean="0"/>
          </a:p>
          <a:p>
            <a:r>
              <a:rPr lang="cs-CZ" sz="2400" dirty="0" smtClean="0"/>
              <a:t>AB = c, BC = a, CA = b </a:t>
            </a:r>
          </a:p>
          <a:p>
            <a:endParaRPr lang="cs-CZ" sz="2400" dirty="0"/>
          </a:p>
        </p:txBody>
      </p:sp>
      <p:cxnSp>
        <p:nvCxnSpPr>
          <p:cNvPr id="20" name="Přímá spojovací šipka 19"/>
          <p:cNvCxnSpPr/>
          <p:nvPr/>
        </p:nvCxnSpPr>
        <p:spPr>
          <a:xfrm flipV="1">
            <a:off x="467544" y="3645024"/>
            <a:ext cx="2592288" cy="1800200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 rot="16200000" flipV="1">
            <a:off x="1691680" y="3068960"/>
            <a:ext cx="2304256" cy="230425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 rot="16200000" flipH="1">
            <a:off x="533890" y="3580395"/>
            <a:ext cx="3365212" cy="72008"/>
          </a:xfrm>
          <a:prstGeom prst="straightConnector1">
            <a:avLst/>
          </a:prstGeom>
          <a:ln>
            <a:solidFill>
              <a:srgbClr val="FFC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9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548680"/>
            <a:ext cx="8136904" cy="9361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Popis vrcholů začínáme v levém dolním rohu a postupujeme proti směru pohybu hodinových ručiček.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Rovnoramenný trojúhelník 2"/>
          <p:cNvSpPr/>
          <p:nvPr/>
        </p:nvSpPr>
        <p:spPr>
          <a:xfrm>
            <a:off x="2699792" y="2420888"/>
            <a:ext cx="3672408" cy="309634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55776" y="551723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A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084168" y="551723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B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355976" y="206084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C</a:t>
            </a:r>
            <a:endParaRPr lang="cs-CZ" sz="2000" dirty="0"/>
          </a:p>
        </p:txBody>
      </p:sp>
      <p:sp>
        <p:nvSpPr>
          <p:cNvPr id="8" name="Oblouk 7"/>
          <p:cNvSpPr/>
          <p:nvPr/>
        </p:nvSpPr>
        <p:spPr>
          <a:xfrm rot="7326495">
            <a:off x="2281736" y="2085383"/>
            <a:ext cx="4668025" cy="4618487"/>
          </a:xfrm>
          <a:prstGeom prst="arc">
            <a:avLst>
              <a:gd name="adj1" fmla="val 9758220"/>
              <a:gd name="adj2" fmla="val 886514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692696"/>
            <a:ext cx="8136904" cy="6480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Konstrukce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troj</a:t>
            </a:r>
            <a:r>
              <a:rPr lang="cs-CZ" sz="2800" dirty="0" smtClean="0">
                <a:solidFill>
                  <a:schemeClr val="tx1"/>
                </a:solidFill>
              </a:rPr>
              <a:t>úhelníku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67544" y="1772816"/>
            <a:ext cx="8136904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1. Trojúhelníková nerovnost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7544" y="2420888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Známe-li tři strany trojúhelníku, musíme nejdříve zjistit, zdali je možné trojúhelník vůbec sestrojit.</a:t>
            </a:r>
          </a:p>
          <a:p>
            <a:r>
              <a:rPr lang="cs-CZ" sz="2400" dirty="0" smtClean="0"/>
              <a:t>V trojúhelníku platí – součet dvou stran je větší než strana třetí.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779912" y="3717032"/>
            <a:ext cx="2664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 a + b </a:t>
            </a:r>
            <a:r>
              <a:rPr lang="en-US" sz="2000" dirty="0" smtClean="0"/>
              <a:t>&gt; c</a:t>
            </a:r>
          </a:p>
          <a:p>
            <a:r>
              <a:rPr lang="en-US" sz="2000" dirty="0" smtClean="0"/>
              <a:t> a + c &gt; b</a:t>
            </a:r>
          </a:p>
          <a:p>
            <a:r>
              <a:rPr lang="en-US" sz="2000" dirty="0" smtClean="0"/>
              <a:t> b + c &gt; a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1340768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Sestroj:       ABC, a = 5 cm, b = 7 cm, c = 8 cm</a:t>
            </a:r>
            <a:endParaRPr lang="cs-CZ" sz="2400" dirty="0"/>
          </a:p>
        </p:txBody>
      </p:sp>
      <p:sp>
        <p:nvSpPr>
          <p:cNvPr id="7" name="Rovnoramenný trojúhelník 6"/>
          <p:cNvSpPr/>
          <p:nvPr/>
        </p:nvSpPr>
        <p:spPr>
          <a:xfrm>
            <a:off x="2808530" y="1403430"/>
            <a:ext cx="288032" cy="28803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539552" y="4725144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Dosazením údajů ze zadání: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211960" y="4797152"/>
            <a:ext cx="3960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5 cm + 7 cm </a:t>
            </a:r>
            <a:r>
              <a:rPr lang="en-US" sz="2000" dirty="0" smtClean="0"/>
              <a:t>&gt; 8 cm</a:t>
            </a:r>
          </a:p>
          <a:p>
            <a:r>
              <a:rPr lang="en-US" sz="2000" dirty="0" smtClean="0"/>
              <a:t>5 cm + 8 cm &gt; 7 cm</a:t>
            </a:r>
          </a:p>
          <a:p>
            <a:r>
              <a:rPr lang="en-US" sz="2000" dirty="0" smtClean="0"/>
              <a:t>7 cm + 8 cm &gt; 5 cm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95536" y="6165304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Troj</a:t>
            </a:r>
            <a:r>
              <a:rPr lang="cs-CZ" sz="2400" dirty="0" smtClean="0"/>
              <a:t>úhelníková nerovnost pro tento trojúhelník platí.</a:t>
            </a: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83568" y="548680"/>
            <a:ext cx="7704856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2. Náčrt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3568" y="1196752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cs-CZ" sz="2400" dirty="0" smtClean="0"/>
              <a:t> načrtni trojúhelník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 smtClean="0"/>
              <a:t> popiš vrcholy a strany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 smtClean="0"/>
              <a:t> barevně zvýrazni vše, co je zadáno</a:t>
            </a:r>
            <a:endParaRPr lang="cs-CZ" sz="2400" dirty="0"/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1547664" y="5085184"/>
            <a:ext cx="28083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 flipH="1" flipV="1">
            <a:off x="1043608" y="4005064"/>
            <a:ext cx="1584176" cy="57606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2123728" y="3501008"/>
            <a:ext cx="2232248" cy="1584176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3203848" y="3861048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a = 5 cm</a:t>
            </a:r>
            <a:endParaRPr lang="cs-CZ" sz="20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2123728" y="5085184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c = 8 cm</a:t>
            </a:r>
            <a:endParaRPr lang="cs-CZ" sz="20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827584" y="4005064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b = 7 cm</a:t>
            </a:r>
            <a:endParaRPr lang="cs-CZ" sz="20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1907704" y="306896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C</a:t>
            </a:r>
            <a:endParaRPr lang="cs-CZ" sz="20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3923928" y="508518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B</a:t>
            </a:r>
            <a:endParaRPr lang="cs-CZ" sz="20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475656" y="5085184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A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620688"/>
            <a:ext cx="7704856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3. rozbor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83568" y="1196752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Většinou začínáme dolní stranou (</a:t>
            </a:r>
            <a:r>
              <a:rPr lang="cs-CZ" sz="2400" dirty="0" smtClean="0"/>
              <a:t>vodorovnou, teď stranu c).</a:t>
            </a:r>
          </a:p>
          <a:p>
            <a:r>
              <a:rPr lang="cs-CZ" sz="2400" dirty="0" smtClean="0"/>
              <a:t>Sestroj přímku, zvol bod A, naměř 8 cm (délka úsečky AB – strana c) a vyznač bod B.</a:t>
            </a:r>
            <a:endParaRPr lang="cs-CZ" sz="2400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475656" y="4869160"/>
            <a:ext cx="56166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2267744" y="486916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>
            <a:off x="5796136" y="486916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2267744" y="50131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796136" y="50131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2267744" y="4899660"/>
            <a:ext cx="5683324" cy="648072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6804248" y="50131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Přímá spojovací čára 1"/>
          <p:cNvCxnSpPr/>
          <p:nvPr/>
        </p:nvCxnSpPr>
        <p:spPr>
          <a:xfrm>
            <a:off x="1475656" y="4869160"/>
            <a:ext cx="56166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ovací čára 2"/>
          <p:cNvCxnSpPr/>
          <p:nvPr/>
        </p:nvCxnSpPr>
        <p:spPr>
          <a:xfrm rot="5400000">
            <a:off x="2267744" y="486916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rot="5400000">
            <a:off x="5796136" y="486916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2267744" y="50131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796136" y="50131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804248" y="50131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83568" y="764704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Hledáš bod C. Co o něm víš?</a:t>
            </a:r>
          </a:p>
          <a:p>
            <a:endParaRPr lang="cs-CZ" sz="2400" dirty="0" smtClean="0"/>
          </a:p>
          <a:p>
            <a:r>
              <a:rPr lang="cs-CZ" sz="2400" dirty="0" smtClean="0"/>
              <a:t>Bod C leží ve vzdálenosti 5 cm od bodu B. </a:t>
            </a:r>
            <a:endParaRPr lang="cs-CZ" sz="2400" dirty="0"/>
          </a:p>
        </p:txBody>
      </p:sp>
      <p:sp>
        <p:nvSpPr>
          <p:cNvPr id="10" name="Šipka dolů 9"/>
          <p:cNvSpPr/>
          <p:nvPr/>
        </p:nvSpPr>
        <p:spPr>
          <a:xfrm>
            <a:off x="2915816" y="1196752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čára 11"/>
          <p:cNvCxnSpPr/>
          <p:nvPr/>
        </p:nvCxnSpPr>
        <p:spPr>
          <a:xfrm rot="5400000" flipH="1" flipV="1">
            <a:off x="5580112" y="3212976"/>
            <a:ext cx="2016224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5400000" flipH="1" flipV="1">
            <a:off x="5220072" y="3356992"/>
            <a:ext cx="2232248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16200000" flipV="1">
            <a:off x="4427984" y="3356992"/>
            <a:ext cx="216024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16200000" flipV="1">
            <a:off x="4644008" y="3573016"/>
            <a:ext cx="230425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10800000">
            <a:off x="4067944" y="3356992"/>
            <a:ext cx="1875656" cy="1507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7308304" y="25649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r>
              <a:rPr lang="cs-CZ" sz="1400" dirty="0" smtClean="0"/>
              <a:t>1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6516216" y="22768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r>
              <a:rPr lang="cs-CZ" sz="1400" dirty="0" smtClean="0"/>
              <a:t>2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5436096" y="220486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r>
              <a:rPr lang="cs-CZ" sz="1400" dirty="0" smtClean="0"/>
              <a:t>3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4788024" y="23488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r>
              <a:rPr lang="cs-CZ" sz="1400" dirty="0" smtClean="0"/>
              <a:t>4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3923928" y="299695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r>
              <a:rPr lang="cs-CZ" sz="1400" dirty="0" smtClean="0"/>
              <a:t>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Přímá spojovací čára 1"/>
          <p:cNvCxnSpPr/>
          <p:nvPr/>
        </p:nvCxnSpPr>
        <p:spPr>
          <a:xfrm>
            <a:off x="1475656" y="4869160"/>
            <a:ext cx="56166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ovací čára 2"/>
          <p:cNvCxnSpPr/>
          <p:nvPr/>
        </p:nvCxnSpPr>
        <p:spPr>
          <a:xfrm rot="5400000">
            <a:off x="2267744" y="486916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rot="5400000">
            <a:off x="5796136" y="486916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2267744" y="50131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796136" y="50131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804248" y="50131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99592" y="836712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Kde může ležet bod C?</a:t>
            </a:r>
            <a:endParaRPr lang="cs-CZ" sz="2400" dirty="0"/>
          </a:p>
        </p:txBody>
      </p:sp>
      <p:sp>
        <p:nvSpPr>
          <p:cNvPr id="9" name="Oblouk 8"/>
          <p:cNvSpPr/>
          <p:nvPr/>
        </p:nvSpPr>
        <p:spPr>
          <a:xfrm rot="16409975">
            <a:off x="3627261" y="1770268"/>
            <a:ext cx="4607141" cy="4749549"/>
          </a:xfrm>
          <a:prstGeom prst="arc">
            <a:avLst>
              <a:gd name="adj1" fmla="val 16774460"/>
              <a:gd name="adj2" fmla="val 469703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7884368" y="25649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Přímá spojovací čára 1"/>
          <p:cNvCxnSpPr/>
          <p:nvPr/>
        </p:nvCxnSpPr>
        <p:spPr>
          <a:xfrm>
            <a:off x="1475656" y="4869160"/>
            <a:ext cx="56166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ovací čára 2"/>
          <p:cNvCxnSpPr/>
          <p:nvPr/>
        </p:nvCxnSpPr>
        <p:spPr>
          <a:xfrm rot="5400000">
            <a:off x="2267744" y="486916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rot="5400000">
            <a:off x="5796136" y="486916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2267744" y="50131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796136" y="50131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804248" y="50131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83568" y="764704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Co ještě víme o bodu C?</a:t>
            </a:r>
          </a:p>
          <a:p>
            <a:endParaRPr lang="cs-CZ" sz="2400" dirty="0" smtClean="0"/>
          </a:p>
          <a:p>
            <a:r>
              <a:rPr lang="cs-CZ" sz="2400" dirty="0" smtClean="0"/>
              <a:t>Bod C leží ve vzdálenosti 7 cm od bodu A. </a:t>
            </a:r>
            <a:endParaRPr lang="cs-CZ" sz="2400" dirty="0"/>
          </a:p>
        </p:txBody>
      </p:sp>
      <p:sp>
        <p:nvSpPr>
          <p:cNvPr id="10" name="Šipka dolů 9"/>
          <p:cNvSpPr/>
          <p:nvPr/>
        </p:nvSpPr>
        <p:spPr>
          <a:xfrm>
            <a:off x="2915816" y="1196752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čára 11"/>
          <p:cNvCxnSpPr/>
          <p:nvPr/>
        </p:nvCxnSpPr>
        <p:spPr>
          <a:xfrm rot="5400000" flipH="1" flipV="1">
            <a:off x="2051720" y="3212976"/>
            <a:ext cx="2016224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5400000" flipH="1" flipV="1">
            <a:off x="1696988" y="3367668"/>
            <a:ext cx="2232248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flipV="1">
            <a:off x="2414012" y="3429000"/>
            <a:ext cx="1797948" cy="1425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 flipH="1" flipV="1">
            <a:off x="1374480" y="3609392"/>
            <a:ext cx="2297792" cy="208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2339752" y="220486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r>
              <a:rPr lang="cs-CZ" sz="1400" dirty="0" smtClean="0"/>
              <a:t>1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2987824" y="22768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r>
              <a:rPr lang="cs-CZ" sz="1400" dirty="0" smtClean="0"/>
              <a:t>2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3563888" y="24928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r>
              <a:rPr lang="cs-CZ" sz="1400" dirty="0" smtClean="0"/>
              <a:t>3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3995936" y="30689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r>
              <a:rPr lang="cs-CZ" sz="1400" dirty="0" smtClean="0"/>
              <a:t>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497</Words>
  <Application>Microsoft Office PowerPoint</Application>
  <PresentationFormat>Předvádění na obrazovce (4:3)</PresentationFormat>
  <Paragraphs>115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Konstrukce trojúhelníku  5. ročník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Konstrukce trojúhelníku  4. ročník</dc:title>
  <dc:creator>JasLouie</dc:creator>
  <cp:lastModifiedBy>JasLouie</cp:lastModifiedBy>
  <cp:revision>30</cp:revision>
  <dcterms:created xsi:type="dcterms:W3CDTF">2011-08-01T09:45:18Z</dcterms:created>
  <dcterms:modified xsi:type="dcterms:W3CDTF">2011-08-12T19:42:54Z</dcterms:modified>
</cp:coreProperties>
</file>