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70" r:id="rId12"/>
    <p:sldId id="271" r:id="rId13"/>
    <p:sldId id="272" r:id="rId14"/>
    <p:sldId id="273" r:id="rId15"/>
    <p:sldId id="274" r:id="rId16"/>
    <p:sldId id="266" r:id="rId17"/>
    <p:sldId id="26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5">
                <a:lumMod val="75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5A44C9-53B9-41CC-BAEC-E5345B27B54D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620688"/>
            <a:ext cx="6624736" cy="242712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Konstrukce obdélníku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5. ročník</a:t>
            </a:r>
            <a:endParaRPr lang="cs-CZ" sz="27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835696" y="4005064"/>
            <a:ext cx="6984776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Autorem materiálu je Ing. Eva Skalická,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Dobříš, Komenského nám. 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 školy – Dobříš,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EUpenizeskolam.cz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8208912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c) Sestroj kružnici k, </a:t>
            </a:r>
            <a:r>
              <a:rPr lang="cs-CZ" sz="2400" dirty="0" err="1" smtClean="0">
                <a:solidFill>
                  <a:schemeClr val="tx1"/>
                </a:solidFill>
              </a:rPr>
              <a:t>k</a:t>
            </a:r>
            <a:r>
              <a:rPr lang="cs-CZ" sz="2400" dirty="0" smtClean="0">
                <a:solidFill>
                  <a:schemeClr val="tx1"/>
                </a:solidFill>
              </a:rPr>
              <a:t> (A, 2 cm) a kružnici l, </a:t>
            </a:r>
            <a:r>
              <a:rPr lang="cs-CZ" sz="2400" dirty="0" err="1" smtClean="0">
                <a:solidFill>
                  <a:schemeClr val="tx1"/>
                </a:solidFill>
              </a:rPr>
              <a:t>l</a:t>
            </a:r>
            <a:r>
              <a:rPr lang="cs-CZ" sz="2400" dirty="0" smtClean="0">
                <a:solidFill>
                  <a:schemeClr val="tx1"/>
                </a:solidFill>
              </a:rPr>
              <a:t> (B, 2 cm).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971600" y="4221088"/>
            <a:ext cx="46805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475656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148064" y="4293096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292080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80112" y="4221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323528" y="3068960"/>
            <a:ext cx="24482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4010541" y="2974965"/>
            <a:ext cx="2555699" cy="73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louk 13"/>
          <p:cNvSpPr/>
          <p:nvPr/>
        </p:nvSpPr>
        <p:spPr>
          <a:xfrm rot="19229833">
            <a:off x="980822" y="2012445"/>
            <a:ext cx="1008112" cy="93610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 rot="19091291">
            <a:off x="4762329" y="2010602"/>
            <a:ext cx="1008112" cy="93610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1331640" y="1988840"/>
            <a:ext cx="42484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043608" y="170080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652120" y="17008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95536" y="5229200"/>
            <a:ext cx="8208912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d) Sestroj úsečku CD.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580112" y="2276872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Průnikem přímky r </a:t>
            </a:r>
          </a:p>
          <a:p>
            <a:r>
              <a:rPr lang="cs-CZ" sz="2400" dirty="0" smtClean="0"/>
              <a:t>a kružnice k je bod D.</a:t>
            </a:r>
          </a:p>
          <a:p>
            <a:endParaRPr lang="cs-CZ" sz="2400" dirty="0" smtClean="0"/>
          </a:p>
          <a:p>
            <a:r>
              <a:rPr lang="cs-CZ" sz="2400" dirty="0" smtClean="0"/>
              <a:t>Průnikem přímky p </a:t>
            </a:r>
          </a:p>
          <a:p>
            <a:r>
              <a:rPr lang="cs-CZ" sz="2400" dirty="0" smtClean="0"/>
              <a:t>a kružnice l je bod C. 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5616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475656" y="15567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220072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/>
      <p:bldP spid="19" grpId="0"/>
      <p:bldP spid="20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4. Postup 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11760" y="2492896"/>
            <a:ext cx="4608512" cy="403187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AB,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|AB|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= 3 cm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p,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AB, B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ϵ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r,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  AB, A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ϵ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r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k,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(A, r = 2 cm)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D,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ϵ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r     k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l,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(B, r = 2 cm)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C,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ϵ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     l</a:t>
            </a:r>
          </a:p>
          <a:p>
            <a:pPr marL="342900" indent="-342900">
              <a:buAutoNum type="arabicPeriod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ABCD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5949280"/>
            <a:ext cx="86409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4139952" y="328498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139952" y="34290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3910588" y="374788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910588" y="38919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louk 13"/>
          <p:cNvSpPr/>
          <p:nvPr/>
        </p:nvSpPr>
        <p:spPr>
          <a:xfrm>
            <a:off x="4915664" y="4646280"/>
            <a:ext cx="216024" cy="360040"/>
          </a:xfrm>
          <a:prstGeom prst="arc">
            <a:avLst>
              <a:gd name="adj1" fmla="val 1107864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>
            <a:off x="4824988" y="5637644"/>
            <a:ext cx="216024" cy="360040"/>
          </a:xfrm>
          <a:prstGeom prst="arc">
            <a:avLst>
              <a:gd name="adj1" fmla="val 1107864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39552" y="1196752"/>
            <a:ext cx="7992888" cy="100811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Stručně zapiš postup za pomoci matematických symbolů.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 rot="5400000">
            <a:off x="2015716" y="2168860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051720" y="23488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882999" y="2224261"/>
            <a:ext cx="5112568" cy="432048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5724128" y="2204864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940152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Vyzkoušej jiný postup rýsování obdélníku: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1196752"/>
            <a:ext cx="7992888" cy="5760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Narýsuj přímku s, na ní vyznač body A, B tak aby </a:t>
            </a:r>
            <a:r>
              <a:rPr lang="en-US" sz="2000" dirty="0" smtClean="0">
                <a:solidFill>
                  <a:schemeClr val="tx1"/>
                </a:solidFill>
              </a:rPr>
              <a:t>|AB| </a:t>
            </a:r>
            <a:r>
              <a:rPr lang="cs-CZ" sz="2000" dirty="0" smtClean="0">
                <a:solidFill>
                  <a:schemeClr val="tx1"/>
                </a:solidFill>
              </a:rPr>
              <a:t>= 3 cm.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2780928"/>
            <a:ext cx="7992888" cy="5760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Pomocí trojúhelníku s ryskou sestroj v bodě B kolmici k přímce s.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1691680" y="6093296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2159732" y="6129300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195736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rot="5400000">
            <a:off x="5868144" y="6165304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084168" y="62373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236296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7" name="Pravoúhlý trojúhelník 26"/>
          <p:cNvSpPr/>
          <p:nvPr/>
        </p:nvSpPr>
        <p:spPr>
          <a:xfrm rot="2729394">
            <a:off x="4895864" y="5044290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rot="5400000">
            <a:off x="4111588" y="5356634"/>
            <a:ext cx="38164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1691680" y="2204864"/>
            <a:ext cx="4816152" cy="83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300192" y="22768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7992888" cy="5760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Na kolmici vyznač bod C tak, aby </a:t>
            </a:r>
            <a:r>
              <a:rPr lang="en-US" sz="2000" dirty="0" smtClean="0">
                <a:solidFill>
                  <a:schemeClr val="tx1"/>
                </a:solidFill>
              </a:rPr>
              <a:t>|</a:t>
            </a:r>
            <a:r>
              <a:rPr lang="cs-CZ" sz="2000" dirty="0" smtClean="0">
                <a:solidFill>
                  <a:schemeClr val="tx1"/>
                </a:solidFill>
              </a:rPr>
              <a:t>BC</a:t>
            </a:r>
            <a:r>
              <a:rPr lang="en-US" sz="2000" dirty="0" smtClean="0">
                <a:solidFill>
                  <a:schemeClr val="tx1"/>
                </a:solidFill>
              </a:rPr>
              <a:t>|</a:t>
            </a:r>
            <a:r>
              <a:rPr lang="cs-CZ" sz="2000" dirty="0" smtClean="0">
                <a:solidFill>
                  <a:schemeClr val="tx1"/>
                </a:solidFill>
              </a:rPr>
              <a:t> = 2 cm.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 rot="5400000">
            <a:off x="2152092" y="4597710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860504" y="4633714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228656" y="45617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684040" y="4561706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4644008" y="3284984"/>
            <a:ext cx="2736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123728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796136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 rot="5400000">
            <a:off x="4765762" y="3032956"/>
            <a:ext cx="2952328" cy="432048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5940152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156176" y="21328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7992888" cy="5760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Bodem C veď rovnoběžku s přímkou s.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 rot="5400000">
            <a:off x="2152092" y="4597710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860504" y="4633714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228656" y="45617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684040" y="4561706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4644008" y="3284984"/>
            <a:ext cx="2736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123728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96136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5940152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12160" y="18448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1835696" y="2276872"/>
            <a:ext cx="4824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932040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32040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7992888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Bodem A veď rovnoběžku se stranou BC. Průsečík těchto rovnoběžek označ D.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 rot="5400000">
            <a:off x="2152092" y="4597710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860504" y="4633714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228656" y="45617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684040" y="4561706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4644008" y="3284984"/>
            <a:ext cx="2736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123728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96136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940152" y="227687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012160" y="18448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1835696" y="2276872"/>
            <a:ext cx="48245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 rot="16200000">
            <a:off x="1948354" y="410843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 rot="16200000">
            <a:off x="5692770" y="403642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cxnSp>
        <p:nvCxnSpPr>
          <p:cNvPr id="15" name="Přímá spojovací čára 14"/>
          <p:cNvCxnSpPr/>
          <p:nvPr/>
        </p:nvCxnSpPr>
        <p:spPr>
          <a:xfrm rot="5400000">
            <a:off x="899592" y="3429000"/>
            <a:ext cx="2736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6" y="17728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Procvičuj: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32403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Sestroj 	ABCD; a = 7 cm, b = 4 cm.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Sestroj	KLMN; k = 50 mm, l = 6 cm.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Sestroj	EFGH; e = 67 mm, f = 45 mm.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Pozor na jednotky!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91680" y="1556792"/>
            <a:ext cx="64807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91680" y="3068960"/>
            <a:ext cx="64807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91680" y="2348880"/>
            <a:ext cx="64807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268760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Blažková R. a kolektiv Matematika pro 4. ročník ZŠ 2. díl</a:t>
            </a:r>
          </a:p>
          <a:p>
            <a:r>
              <a:rPr lang="cs-CZ" dirty="0" smtClean="0"/>
              <a:t>Praha: Alter, 1996. ISBN 80-85775-96-4</a:t>
            </a:r>
          </a:p>
          <a:p>
            <a:endParaRPr lang="cs-CZ" dirty="0" smtClean="0"/>
          </a:p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 H., Matematika pro 4. ročník 2. </a:t>
            </a:r>
            <a:r>
              <a:rPr lang="cs-CZ" dirty="0" err="1" smtClean="0"/>
              <a:t>dí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2003. ISBN:80-53806-53-3</a:t>
            </a:r>
          </a:p>
          <a:p>
            <a:endParaRPr lang="cs-CZ" dirty="0" smtClean="0"/>
          </a:p>
          <a:p>
            <a:r>
              <a:rPr lang="cs-CZ" dirty="0" err="1" smtClean="0"/>
              <a:t>Justová</a:t>
            </a:r>
            <a:r>
              <a:rPr lang="cs-CZ" dirty="0" smtClean="0"/>
              <a:t>, R. Pracovní sešit 1. díl k učebnici Matematika pro 5. ročník ZŠ</a:t>
            </a:r>
          </a:p>
          <a:p>
            <a:r>
              <a:rPr lang="cs-CZ" dirty="0" smtClean="0"/>
              <a:t>Praha: Alter, 2005. ISBN: 80-7245-070-0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Zopakuj si: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39552" y="1124744"/>
            <a:ext cx="8064896" cy="115212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Obdélník je rovinný útvar. Je to čtyřúhelník jehož protilehlé strany jsou stejně dlouhé a sousední strany spolu svírají pravý úhel.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339752" y="2852936"/>
            <a:ext cx="432048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2339752" y="5157192"/>
            <a:ext cx="432048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191816" y="4000872"/>
            <a:ext cx="2304256" cy="838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5512296" y="4000872"/>
            <a:ext cx="2304256" cy="838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804248" y="3717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427984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Oblouk 14"/>
          <p:cNvSpPr/>
          <p:nvPr/>
        </p:nvSpPr>
        <p:spPr>
          <a:xfrm rot="2890031">
            <a:off x="2212741" y="4814156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/>
          <p:cNvSpPr/>
          <p:nvPr/>
        </p:nvSpPr>
        <p:spPr>
          <a:xfrm rot="17478538">
            <a:off x="6363926" y="4788880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8075578">
            <a:off x="2285208" y="2798393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louk 17"/>
          <p:cNvSpPr/>
          <p:nvPr/>
        </p:nvSpPr>
        <p:spPr>
          <a:xfrm rot="13556834">
            <a:off x="6317622" y="2798359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394122" y="271506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372200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339752" y="472514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411760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547664" y="3501008"/>
            <a:ext cx="3456384" cy="15121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314096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8024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31409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03648" y="50131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31409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04048" y="40770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259632" y="40770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87824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11560" y="332656"/>
            <a:ext cx="7704856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Vrcholy a strany označujeme písmeny abecedy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 pořadí jak jdou za sebou (vrcholy A, B, C, D,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a strany a, b, c, d), a to proti směru pohybu hodinových ručiček.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2" name="Oblouk 21"/>
          <p:cNvSpPr/>
          <p:nvPr/>
        </p:nvSpPr>
        <p:spPr>
          <a:xfrm rot="1070732">
            <a:off x="1143597" y="2369458"/>
            <a:ext cx="4890993" cy="3911139"/>
          </a:xfrm>
          <a:prstGeom prst="arc">
            <a:avLst>
              <a:gd name="adj1" fmla="val 13009745"/>
              <a:gd name="adj2" fmla="val 7784839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2780928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|AB|</a:t>
            </a:r>
            <a:r>
              <a:rPr lang="cs-CZ" sz="2400" dirty="0" smtClean="0"/>
              <a:t> = a</a:t>
            </a:r>
            <a:endParaRPr lang="en-US" sz="2400" dirty="0" smtClean="0"/>
          </a:p>
          <a:p>
            <a:r>
              <a:rPr lang="en-US" sz="2400" dirty="0" smtClean="0"/>
              <a:t>|BC|</a:t>
            </a:r>
            <a:r>
              <a:rPr lang="cs-CZ" sz="2400" dirty="0" smtClean="0"/>
              <a:t> = b</a:t>
            </a:r>
            <a:endParaRPr lang="en-US" sz="2400" dirty="0" smtClean="0"/>
          </a:p>
          <a:p>
            <a:r>
              <a:rPr lang="en-US" sz="2400" dirty="0" smtClean="0"/>
              <a:t>|CD|</a:t>
            </a:r>
            <a:r>
              <a:rPr lang="cs-CZ" sz="2400" dirty="0" smtClean="0"/>
              <a:t> = c</a:t>
            </a:r>
            <a:endParaRPr lang="en-US" sz="2400" dirty="0" smtClean="0"/>
          </a:p>
          <a:p>
            <a:r>
              <a:rPr lang="en-US" sz="2400" dirty="0" smtClean="0"/>
              <a:t>|DA|</a:t>
            </a:r>
            <a:r>
              <a:rPr lang="cs-CZ" sz="2400" dirty="0" smtClean="0"/>
              <a:t> = d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91032" y="4260841"/>
            <a:ext cx="7992888" cy="244827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Obdélník má protilehlé strany rovnoběžné.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AB</a:t>
            </a:r>
            <a:r>
              <a:rPr lang="en-US" sz="2400" dirty="0" smtClean="0">
                <a:solidFill>
                  <a:schemeClr val="tx1"/>
                </a:solidFill>
              </a:rPr>
              <a:t> ||</a:t>
            </a:r>
            <a:r>
              <a:rPr lang="cs-CZ" sz="2400" dirty="0" smtClean="0">
                <a:solidFill>
                  <a:schemeClr val="tx1"/>
                </a:solidFill>
              </a:rPr>
              <a:t> CD</a:t>
            </a:r>
            <a:r>
              <a:rPr lang="en-US" sz="2400" dirty="0" smtClean="0">
                <a:solidFill>
                  <a:schemeClr val="tx1"/>
                </a:solidFill>
              </a:rPr>
              <a:t> a</a:t>
            </a:r>
            <a:r>
              <a:rPr lang="cs-CZ" sz="2400" dirty="0" smtClean="0">
                <a:solidFill>
                  <a:schemeClr val="tx1"/>
                </a:solidFill>
              </a:rPr>
              <a:t> BC</a:t>
            </a:r>
            <a:r>
              <a:rPr lang="en-US" sz="2400" dirty="0" smtClean="0">
                <a:solidFill>
                  <a:schemeClr val="tx1"/>
                </a:solidFill>
              </a:rPr>
              <a:t> ||</a:t>
            </a:r>
            <a:r>
              <a:rPr lang="cs-CZ" sz="2400" dirty="0" smtClean="0">
                <a:solidFill>
                  <a:schemeClr val="tx1"/>
                </a:solidFill>
              </a:rPr>
              <a:t> DA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</a:t>
            </a:r>
            <a:r>
              <a:rPr lang="cs-CZ" sz="2400" dirty="0" err="1" smtClean="0">
                <a:solidFill>
                  <a:schemeClr val="tx1"/>
                </a:solidFill>
              </a:rPr>
              <a:t>bdélník</a:t>
            </a:r>
            <a:r>
              <a:rPr lang="cs-CZ" sz="2400" dirty="0" smtClean="0">
                <a:solidFill>
                  <a:schemeClr val="tx1"/>
                </a:solidFill>
              </a:rPr>
              <a:t> má protilehlé strany stejně dlouhé.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AB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CD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a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BC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DA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Obdélník má každé dvě sousední strany kolmé.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AB    BC, </a:t>
            </a:r>
            <a:r>
              <a:rPr lang="cs-CZ" sz="2400" dirty="0" err="1" smtClean="0">
                <a:solidFill>
                  <a:schemeClr val="tx1"/>
                </a:solidFill>
              </a:rPr>
              <a:t>BC</a:t>
            </a:r>
            <a:r>
              <a:rPr lang="cs-CZ" sz="2400" dirty="0" smtClean="0">
                <a:solidFill>
                  <a:schemeClr val="tx1"/>
                </a:solidFill>
              </a:rPr>
              <a:t>     CD, </a:t>
            </a:r>
            <a:r>
              <a:rPr lang="cs-CZ" sz="2400" dirty="0" err="1" smtClean="0">
                <a:solidFill>
                  <a:schemeClr val="tx1"/>
                </a:solidFill>
              </a:rPr>
              <a:t>CD</a:t>
            </a:r>
            <a:r>
              <a:rPr lang="cs-CZ" sz="2400" dirty="0" smtClean="0">
                <a:solidFill>
                  <a:schemeClr val="tx1"/>
                </a:solidFill>
              </a:rPr>
              <a:t>     DA, </a:t>
            </a:r>
            <a:r>
              <a:rPr lang="cs-CZ" sz="2400" dirty="0" err="1" smtClean="0">
                <a:solidFill>
                  <a:schemeClr val="tx1"/>
                </a:solidFill>
              </a:rPr>
              <a:t>DA</a:t>
            </a:r>
            <a:r>
              <a:rPr lang="cs-CZ" sz="2400" dirty="0" smtClean="0">
                <a:solidFill>
                  <a:schemeClr val="tx1"/>
                </a:solidFill>
              </a:rPr>
              <a:t>     AB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 rot="5400000">
            <a:off x="6594237" y="6394540"/>
            <a:ext cx="23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>
            <a:off x="6571888" y="6512015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5154077" y="6394540"/>
            <a:ext cx="23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5131728" y="6512015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3713917" y="6394540"/>
            <a:ext cx="23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3691568" y="6512015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2273757" y="6394540"/>
            <a:ext cx="234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2251408" y="6512015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611560" y="404664"/>
            <a:ext cx="7992888" cy="64807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Obdélník má 4 vrcholy a 4 vnitřní úhly.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2411760" y="1484784"/>
            <a:ext cx="43204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411760" y="3789040"/>
            <a:ext cx="43204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1263824" y="2632720"/>
            <a:ext cx="23042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5584304" y="2632720"/>
            <a:ext cx="23042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876256" y="23488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24208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644008" y="11247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499992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0" name="Oblouk 19"/>
          <p:cNvSpPr/>
          <p:nvPr/>
        </p:nvSpPr>
        <p:spPr>
          <a:xfrm rot="2890031">
            <a:off x="2284749" y="3446004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 rot="17478538">
            <a:off x="6435934" y="3420728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8075578">
            <a:off x="2357216" y="1430241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 rot="13556834">
            <a:off x="6389630" y="1430207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466130" y="134691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6444208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335699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483768" y="13407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267744" y="37890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516216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88224" y="112474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339752" y="11247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54726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Při konstrukci dodržuj postup: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24744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1. Náčrt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916832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2. Rozbor 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270892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3. Konstrukce 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3501008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4. Zápis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9552" y="4293096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5. Ověření 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332656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1. Náčrt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980728"/>
            <a:ext cx="7992888" cy="194421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Načrtni obdélník.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Popiš vrcholy.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Označ strany a zapiš jejich délku.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Uvědom si, že sousední strany jsou KOLMÉ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a </a:t>
            </a:r>
            <a:r>
              <a:rPr lang="cs-CZ" sz="2400" dirty="0" smtClean="0">
                <a:solidFill>
                  <a:schemeClr val="tx1"/>
                </a:solidFill>
              </a:rPr>
              <a:t>protilehlé jsou ROVNOBĚŽNÉ.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2996952"/>
            <a:ext cx="7992888" cy="5676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	     ABCD; a = 3 cm, b = 2 cm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140968"/>
            <a:ext cx="79208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131840" y="4797152"/>
            <a:ext cx="360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136900" y="6261100"/>
            <a:ext cx="3602856" cy="97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16200000" flipH="1">
            <a:off x="2398750" y="5530242"/>
            <a:ext cx="1473696" cy="75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6200000" flipH="1">
            <a:off x="5999150" y="5530242"/>
            <a:ext cx="1473696" cy="75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76256" y="5301208"/>
            <a:ext cx="136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 = 2 cm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427984" y="62373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3 cm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059832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516216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516216" y="62373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987824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2.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1440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Promysli si, jak budeš postupovat při konstrukci.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- Postup znázorni náčrtkem.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2131110" y="5661248"/>
            <a:ext cx="46805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rot="5400000">
            <a:off x="6307574" y="5733256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739622" y="56612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31" name="Přímá spojovací čára 30"/>
          <p:cNvCxnSpPr/>
          <p:nvPr/>
        </p:nvCxnSpPr>
        <p:spPr>
          <a:xfrm rot="5400000">
            <a:off x="1483038" y="4509120"/>
            <a:ext cx="24482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6200000" flipH="1">
            <a:off x="5274371" y="4526829"/>
            <a:ext cx="233967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louk 32"/>
          <p:cNvSpPr/>
          <p:nvPr/>
        </p:nvSpPr>
        <p:spPr>
          <a:xfrm rot="19229833">
            <a:off x="2140332" y="3452605"/>
            <a:ext cx="1008112" cy="93610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9091291">
            <a:off x="5921839" y="3450762"/>
            <a:ext cx="1008112" cy="93610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ovací čára 34"/>
          <p:cNvCxnSpPr/>
          <p:nvPr/>
        </p:nvCxnSpPr>
        <p:spPr>
          <a:xfrm>
            <a:off x="2491150" y="3429000"/>
            <a:ext cx="42484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2203118" y="314096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275126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451590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2627784" y="57332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300192" y="58052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228184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699792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732240" y="32129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3. Konstrukce 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201622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 Sestroj obdélník podle promyšleného postupu: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a) Narýsuj přímku s, na ní vyznač body A, B tak, aby 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AB</a:t>
            </a:r>
            <a:r>
              <a:rPr lang="en-US" sz="2400" dirty="0" smtClean="0">
                <a:solidFill>
                  <a:schemeClr val="tx1"/>
                </a:solidFill>
              </a:rPr>
              <a:t>|</a:t>
            </a:r>
            <a:r>
              <a:rPr lang="cs-CZ" sz="2400" dirty="0" smtClean="0">
                <a:solidFill>
                  <a:schemeClr val="tx1"/>
                </a:solidFill>
              </a:rPr>
              <a:t> = 3 cm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5517232"/>
            <a:ext cx="63367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2159732" y="5553236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195736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123728" y="5589240"/>
            <a:ext cx="5112568" cy="432048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5868144" y="5589240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084168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36296" y="55172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7992888" cy="1440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b) Pomocí trojúhelníku s ryskou sestroj v bodech A, B kolmice k přímce s.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547664" y="4869160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015716" y="4905164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051720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724128" y="4941168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940152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92280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9" name="Pravoúhlý trojúhelník 8"/>
          <p:cNvSpPr/>
          <p:nvPr/>
        </p:nvSpPr>
        <p:spPr>
          <a:xfrm rot="13532147">
            <a:off x="1031825" y="3756179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215516" y="4113076"/>
            <a:ext cx="38164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avoúhlý trojúhelník 12"/>
          <p:cNvSpPr/>
          <p:nvPr/>
        </p:nvSpPr>
        <p:spPr>
          <a:xfrm rot="2729394">
            <a:off x="4751848" y="3820154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3967572" y="4132498"/>
            <a:ext cx="38164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763688" y="23488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659</Words>
  <Application>Microsoft Office PowerPoint</Application>
  <PresentationFormat>Předvádění na obrazovce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Konstrukce obdélníku  5.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obdélníku  4. ročník</dc:title>
  <dc:creator>JasLouie</dc:creator>
  <cp:lastModifiedBy>JasLouie</cp:lastModifiedBy>
  <cp:revision>43</cp:revision>
  <dcterms:created xsi:type="dcterms:W3CDTF">2011-07-29T10:12:53Z</dcterms:created>
  <dcterms:modified xsi:type="dcterms:W3CDTF">2011-08-20T08:27:16Z</dcterms:modified>
</cp:coreProperties>
</file>