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5" r:id="rId10"/>
    <p:sldId id="269" r:id="rId11"/>
    <p:sldId id="270" r:id="rId12"/>
    <p:sldId id="271" r:id="rId13"/>
    <p:sldId id="272" r:id="rId14"/>
    <p:sldId id="266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2922" y="3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4000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F4C963-78AB-4CF8-B86B-40D5E8BAF789}" type="datetimeFigureOut">
              <a:rPr lang="cs-CZ" smtClean="0"/>
              <a:pPr/>
              <a:t>20.8.2011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6469D5A-BAAA-4E6F-A543-72BAC5CFD5F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imetrie.kvalitne.cz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2204864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</a:rPr>
              <a:t>Konstrukce čtverce</a:t>
            </a:r>
            <a:br>
              <a:rPr lang="cs-CZ" sz="3600" dirty="0" smtClean="0">
                <a:solidFill>
                  <a:schemeClr val="tx1"/>
                </a:solidFill>
              </a:rPr>
            </a:br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r>
              <a:rPr lang="cs-CZ" sz="3100" dirty="0" smtClean="0">
                <a:solidFill>
                  <a:schemeClr val="tx1"/>
                </a:solidFill>
              </a:rPr>
              <a:t>5. ročník</a:t>
            </a:r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678488" cy="1371600"/>
          </a:xfrm>
        </p:spPr>
        <p:txBody>
          <a:bodyPr/>
          <a:lstStyle/>
          <a:p>
            <a:r>
              <a:rPr lang="cs-CZ" dirty="0" smtClean="0"/>
              <a:t>Autorem materiálu je Ing. Eva Skalická, </a:t>
            </a:r>
          </a:p>
          <a:p>
            <a:r>
              <a:rPr lang="cs-CZ" dirty="0" smtClean="0"/>
              <a:t>ZŠ Dobříš, Komenského nám. 35, okres Příbram</a:t>
            </a:r>
          </a:p>
          <a:p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62880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cs-CZ" dirty="0" smtClean="0"/>
              <a:t>Narýsuj přímku s. Na ní zvol vyznač body A, B tak, aby platilo </a:t>
            </a:r>
          </a:p>
          <a:p>
            <a:pPr marL="342900" indent="-342900"/>
            <a:r>
              <a:rPr lang="en-US" dirty="0" smtClean="0"/>
              <a:t>|</a:t>
            </a:r>
            <a:r>
              <a:rPr lang="cs-CZ" dirty="0" smtClean="0"/>
              <a:t>AB</a:t>
            </a:r>
            <a:r>
              <a:rPr lang="en-US" dirty="0" smtClean="0"/>
              <a:t>|</a:t>
            </a:r>
            <a:r>
              <a:rPr lang="cs-CZ" dirty="0" smtClean="0"/>
              <a:t> = 5 cm.</a:t>
            </a:r>
            <a:endParaRPr lang="cs-CZ" dirty="0"/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835696" y="2852936"/>
            <a:ext cx="46805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6012160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1691680" y="2852936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5436096" y="2852936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691680" y="299695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436096" y="29249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7544" y="342900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b) Pomocí trojúhelníku s ryskou sestroj v bodě B kolmici p k přímce s.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1763688" y="5517232"/>
            <a:ext cx="42484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1619672" y="5517232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5472100" y="5553236"/>
            <a:ext cx="2160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619672" y="566124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08104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796136" y="55892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16" name="Přímá spojovací čára 15"/>
          <p:cNvCxnSpPr/>
          <p:nvPr/>
        </p:nvCxnSpPr>
        <p:spPr>
          <a:xfrm rot="16200000" flipV="1">
            <a:off x="4746231" y="4692300"/>
            <a:ext cx="1658118" cy="63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395536" y="476672"/>
            <a:ext cx="864096" cy="86409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331640" y="476672"/>
            <a:ext cx="7056784" cy="864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Vyzkoušej jiný postup konstrukce čtverce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Pravoúhlý trojúhelník 18"/>
          <p:cNvSpPr/>
          <p:nvPr/>
        </p:nvSpPr>
        <p:spPr>
          <a:xfrm rot="2786749">
            <a:off x="4613323" y="4655176"/>
            <a:ext cx="1944216" cy="1843688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652120" y="39330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9" grpId="0" animBg="1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83671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c) Na kolmici p vyznač bod C tak, aby </a:t>
            </a:r>
            <a:r>
              <a:rPr lang="en-US" sz="2400" dirty="0" smtClean="0"/>
              <a:t>|</a:t>
            </a:r>
            <a:r>
              <a:rPr lang="cs-CZ" sz="2400" dirty="0" smtClean="0"/>
              <a:t>BC</a:t>
            </a:r>
            <a:r>
              <a:rPr lang="en-US" sz="2400" dirty="0" smtClean="0"/>
              <a:t>|</a:t>
            </a:r>
            <a:r>
              <a:rPr lang="cs-CZ" sz="2400" dirty="0" smtClean="0"/>
              <a:t> = 4 cm. 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85496" y="46786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613288" y="4534664"/>
            <a:ext cx="26642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613288" y="46066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 rot="5400000">
            <a:off x="2448947" y="4482981"/>
            <a:ext cx="328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4681195" y="4554989"/>
            <a:ext cx="328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989552" y="46066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13" name="Přímá spojovací čára 12"/>
          <p:cNvCxnSpPr/>
          <p:nvPr/>
        </p:nvCxnSpPr>
        <p:spPr>
          <a:xfrm rot="5400000" flipH="1" flipV="1">
            <a:off x="3657404" y="3346532"/>
            <a:ext cx="23762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061560" y="23744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860032" y="1916832"/>
            <a:ext cx="504056" cy="273630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ovací čára 19"/>
          <p:cNvCxnSpPr/>
          <p:nvPr/>
        </p:nvCxnSpPr>
        <p:spPr>
          <a:xfrm>
            <a:off x="4701520" y="230241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747632" y="18722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485496" y="46786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2613288" y="4534664"/>
            <a:ext cx="26642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2613288" y="46066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448947" y="4482981"/>
            <a:ext cx="328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4681195" y="4554989"/>
            <a:ext cx="328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989552" y="46066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8" name="Přímá spojovací čára 7"/>
          <p:cNvCxnSpPr/>
          <p:nvPr/>
        </p:nvCxnSpPr>
        <p:spPr>
          <a:xfrm rot="5400000" flipH="1" flipV="1">
            <a:off x="3657404" y="3346532"/>
            <a:ext cx="23762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061560" y="23744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4701520" y="230241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747632" y="18722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5536" y="83671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d) Bodem c veď rovnoběžku n s přímkou s  </a:t>
            </a:r>
            <a:endParaRPr lang="cs-CZ" sz="2400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2438805" y="2303031"/>
            <a:ext cx="26642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317823" y="215235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299742" y="434283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339752" y="18448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485496" y="46786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2613288" y="4534664"/>
            <a:ext cx="26642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2613288" y="46066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448947" y="4482981"/>
            <a:ext cx="328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4681195" y="4554989"/>
            <a:ext cx="328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989552" y="46066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8" name="Přímá spojovací čára 7"/>
          <p:cNvCxnSpPr/>
          <p:nvPr/>
        </p:nvCxnSpPr>
        <p:spPr>
          <a:xfrm rot="5400000" flipH="1" flipV="1">
            <a:off x="3657404" y="3346532"/>
            <a:ext cx="23762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061560" y="23744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4701520" y="230241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747632" y="18722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2436523" y="2303031"/>
            <a:ext cx="26642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339752" y="18448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95536" y="62068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e) Bodem A veď rovnoběžku r se stranou BC. Průsečík těchto rovnoběžek označ D.   </a:t>
            </a:r>
            <a:endParaRPr lang="cs-CZ" sz="2400" dirty="0"/>
          </a:p>
        </p:txBody>
      </p:sp>
      <p:cxnSp>
        <p:nvCxnSpPr>
          <p:cNvPr id="17" name="Přímá spojovací čára 16"/>
          <p:cNvCxnSpPr/>
          <p:nvPr/>
        </p:nvCxnSpPr>
        <p:spPr>
          <a:xfrm rot="5400000" flipH="1" flipV="1">
            <a:off x="1422347" y="3393958"/>
            <a:ext cx="23762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2267744" y="25649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555776" y="18448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332656"/>
            <a:ext cx="720080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03648" y="332656"/>
            <a:ext cx="6912768" cy="720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accent4">
                    <a:lumMod val="50000"/>
                  </a:schemeClr>
                </a:solidFill>
              </a:rPr>
              <a:t>Procvičuj:</a:t>
            </a:r>
            <a:endParaRPr lang="cs-CZ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619672" y="191683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1.		ABCD; a = 60 mm</a:t>
            </a:r>
          </a:p>
        </p:txBody>
      </p:sp>
      <p:sp>
        <p:nvSpPr>
          <p:cNvPr id="5" name="Obdélník 4"/>
          <p:cNvSpPr/>
          <p:nvPr/>
        </p:nvSpPr>
        <p:spPr>
          <a:xfrm>
            <a:off x="2123728" y="191683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619672" y="263691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dirty="0" smtClean="0"/>
              <a:t>2.		KLMN; k = 8 cm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19672" y="335699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3.	EFGH; e = 75 mm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123728" y="335699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123728" y="2636912"/>
            <a:ext cx="360040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Levá složená závorka 10"/>
          <p:cNvSpPr/>
          <p:nvPr/>
        </p:nvSpPr>
        <p:spPr>
          <a:xfrm>
            <a:off x="1259632" y="1988840"/>
            <a:ext cx="360040" cy="1656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6369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Sestroj: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34076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www.planimetrie.</a:t>
            </a:r>
            <a:r>
              <a:rPr lang="cs-CZ" dirty="0" err="1" smtClean="0">
                <a:hlinkClick r:id="rId2"/>
              </a:rPr>
              <a:t>kvalitne.cz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Blažková, R. a kolektiv, Matematika pro 4. ročník ZŠ 2. díl</a:t>
            </a:r>
          </a:p>
          <a:p>
            <a:r>
              <a:rPr lang="cs-CZ" dirty="0" smtClean="0"/>
              <a:t>Praha: Alter, 1996. ISBN 80-85775-96-4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476672"/>
            <a:ext cx="1152128" cy="194421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19672" y="476672"/>
            <a:ext cx="6768752" cy="19442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Zopakuj si: čtverec je rovinný útvar. </a:t>
            </a:r>
          </a:p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Je to pravidelný čtyřúhelník, který má všechny čtyři strany stejně dlouhé.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55576" y="3573016"/>
            <a:ext cx="2304256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54766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31840" y="429309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763688" y="573325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43711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779912" y="3501008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a = b = c = d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63688" y="3068960"/>
            <a:ext cx="1872208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635896" y="364502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63888" y="27089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83768" y="270892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75656" y="270892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475656" y="3717032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483768" y="472514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475656" y="472514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419872" y="472514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13" name="Oblouk 12"/>
          <p:cNvSpPr/>
          <p:nvPr/>
        </p:nvSpPr>
        <p:spPr>
          <a:xfrm rot="8839691">
            <a:off x="1328493" y="2520876"/>
            <a:ext cx="3488325" cy="3411815"/>
          </a:xfrm>
          <a:prstGeom prst="arc">
            <a:avLst>
              <a:gd name="adj1" fmla="val 8861839"/>
              <a:gd name="adj2" fmla="val 0"/>
            </a:avLst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7544" y="332656"/>
            <a:ext cx="79208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Vrcholy a strany čtverce označujeme písmeny abecedy v pořadí jak jdou za sebou (vrcholy A, B, C, D, a strany a, b, c, d) a to proti směru pohybu hodinových ručiček.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364088" y="3068960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|AB|</a:t>
            </a:r>
            <a:r>
              <a:rPr lang="cs-CZ" sz="2400" dirty="0" smtClean="0"/>
              <a:t> = a</a:t>
            </a:r>
            <a:endParaRPr lang="en-US" sz="2400" dirty="0" smtClean="0"/>
          </a:p>
          <a:p>
            <a:r>
              <a:rPr lang="en-US" sz="2400" dirty="0" smtClean="0"/>
              <a:t>|BC|</a:t>
            </a:r>
            <a:r>
              <a:rPr lang="cs-CZ" sz="2400" dirty="0" smtClean="0"/>
              <a:t> = b</a:t>
            </a:r>
            <a:endParaRPr lang="en-US" sz="2400" dirty="0" smtClean="0"/>
          </a:p>
          <a:p>
            <a:r>
              <a:rPr lang="en-US" sz="2400" dirty="0" smtClean="0"/>
              <a:t>|CD|</a:t>
            </a:r>
            <a:r>
              <a:rPr lang="cs-CZ" sz="2400" dirty="0" smtClean="0"/>
              <a:t> = c</a:t>
            </a:r>
            <a:endParaRPr lang="en-US" sz="2400" dirty="0" smtClean="0"/>
          </a:p>
          <a:p>
            <a:r>
              <a:rPr lang="en-US" sz="2400" dirty="0" smtClean="0"/>
              <a:t>|DA|</a:t>
            </a:r>
            <a:r>
              <a:rPr lang="cs-CZ" sz="2400" dirty="0" smtClean="0"/>
              <a:t> = d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404664"/>
            <a:ext cx="648072" cy="100811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/>
              <a:t>!</a:t>
            </a:r>
            <a:endParaRPr lang="cs-CZ" sz="5400" b="1" dirty="0"/>
          </a:p>
        </p:txBody>
      </p:sp>
      <p:sp>
        <p:nvSpPr>
          <p:cNvPr id="5" name="Obdélník 4"/>
          <p:cNvSpPr/>
          <p:nvPr/>
        </p:nvSpPr>
        <p:spPr>
          <a:xfrm>
            <a:off x="1259632" y="404664"/>
            <a:ext cx="7200800" cy="10081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Čtverec má 4 vrcholy – A, B, C, D </a:t>
            </a:r>
          </a:p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a 4 vnitřní úhly.</a:t>
            </a:r>
            <a:endParaRPr lang="cs-CZ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539552" y="5013176"/>
            <a:ext cx="648072" cy="14401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/>
              <a:t>!</a:t>
            </a:r>
            <a:endParaRPr lang="cs-CZ" sz="5400" b="1" dirty="0"/>
          </a:p>
        </p:txBody>
      </p:sp>
      <p:sp>
        <p:nvSpPr>
          <p:cNvPr id="31" name="Obdélník 30"/>
          <p:cNvSpPr/>
          <p:nvPr/>
        </p:nvSpPr>
        <p:spPr>
          <a:xfrm>
            <a:off x="539552" y="3933056"/>
            <a:ext cx="648072" cy="86409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/>
              <a:t>!</a:t>
            </a:r>
            <a:endParaRPr lang="cs-CZ" sz="5400" b="1" dirty="0"/>
          </a:p>
        </p:txBody>
      </p:sp>
      <p:sp>
        <p:nvSpPr>
          <p:cNvPr id="32" name="Obdélník 31"/>
          <p:cNvSpPr/>
          <p:nvPr/>
        </p:nvSpPr>
        <p:spPr>
          <a:xfrm>
            <a:off x="1259632" y="5013176"/>
            <a:ext cx="7272808" cy="14401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Čtverec má dvě dvojice protilehlých stran, které jsou rovnoběžné</a:t>
            </a:r>
          </a:p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AB    CD, BC    DA</a:t>
            </a:r>
            <a:endParaRPr lang="cs-CZ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1259632" y="3933056"/>
            <a:ext cx="7272808" cy="864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Čtverec má každé dvě sousední strany kolmé. </a:t>
            </a:r>
          </a:p>
          <a:p>
            <a:pPr algn="ctr"/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AB    BC, </a:t>
            </a:r>
            <a:r>
              <a:rPr lang="cs-CZ" sz="2400" dirty="0" err="1" smtClean="0">
                <a:solidFill>
                  <a:schemeClr val="accent4">
                    <a:lumMod val="50000"/>
                  </a:schemeClr>
                </a:solidFill>
              </a:rPr>
              <a:t>BC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    CD, </a:t>
            </a:r>
            <a:r>
              <a:rPr lang="cs-CZ" sz="2400" dirty="0" err="1" smtClean="0">
                <a:solidFill>
                  <a:schemeClr val="accent4">
                    <a:lumMod val="50000"/>
                  </a:schemeClr>
                </a:solidFill>
              </a:rPr>
              <a:t>CD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    DA, </a:t>
            </a:r>
            <a:r>
              <a:rPr lang="cs-CZ" sz="2400" dirty="0" err="1" smtClean="0">
                <a:solidFill>
                  <a:schemeClr val="accent4">
                    <a:lumMod val="50000"/>
                  </a:schemeClr>
                </a:solidFill>
              </a:rPr>
              <a:t>DA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    AB</a:t>
            </a:r>
            <a:endParaRPr lang="cs-CZ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37" name="Přímá spojovací čára 36"/>
          <p:cNvCxnSpPr/>
          <p:nvPr/>
        </p:nvCxnSpPr>
        <p:spPr>
          <a:xfrm>
            <a:off x="2627784" y="46531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rot="5400000">
            <a:off x="2627784" y="450912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3995936" y="46531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rot="5400000">
            <a:off x="3995936" y="450912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5436096" y="46531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 rot="5400000">
            <a:off x="5436096" y="450912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>
            <a:off x="6876256" y="46531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 rot="5400000">
            <a:off x="6876256" y="450912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>
            <a:off x="3779912" y="616530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 rot="5400000">
            <a:off x="3923928" y="616530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rot="5400000">
            <a:off x="5364088" y="616530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 rot="5400000">
            <a:off x="5508104" y="616530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539552" y="1844824"/>
            <a:ext cx="648072" cy="100811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/>
              <a:t>!</a:t>
            </a:r>
            <a:endParaRPr lang="cs-CZ" sz="5400" b="1" dirty="0"/>
          </a:p>
        </p:txBody>
      </p:sp>
      <p:sp>
        <p:nvSpPr>
          <p:cNvPr id="35" name="Obdélník 34"/>
          <p:cNvSpPr/>
          <p:nvPr/>
        </p:nvSpPr>
        <p:spPr>
          <a:xfrm>
            <a:off x="1259632" y="1844824"/>
            <a:ext cx="7200800" cy="10081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Všechny úhly jsou pravé a proto …</a:t>
            </a:r>
            <a:endParaRPr lang="cs-CZ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6" name="Šipka dolů 35"/>
          <p:cNvSpPr/>
          <p:nvPr/>
        </p:nvSpPr>
        <p:spPr>
          <a:xfrm>
            <a:off x="4427984" y="2924944"/>
            <a:ext cx="64807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2" grpId="0" animBg="1"/>
      <p:bldP spid="33" grpId="0" animBg="1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476672"/>
            <a:ext cx="864096" cy="86409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331640" y="476672"/>
            <a:ext cx="7056784" cy="864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Při konstrukci dodržuj následující postup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195736" y="1484784"/>
            <a:ext cx="6264696" cy="1800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 načrtni čtverec</a:t>
            </a:r>
          </a:p>
          <a:p>
            <a:pPr>
              <a:buFontTx/>
              <a:buChar char="-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 popiš vrcholy</a:t>
            </a:r>
          </a:p>
          <a:p>
            <a:pPr>
              <a:buFontTx/>
              <a:buChar char="-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označ stranu a zapiš její délku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95536" y="1484784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1. náčrt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539552" y="4221088"/>
            <a:ext cx="1944216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99592" y="609329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= 5 cm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60212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267744" y="38610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5536" y="38610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5536" y="60212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987824" y="5229200"/>
            <a:ext cx="547260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Uvědom si, že sousední strany jsou KOLMÉ</a:t>
            </a:r>
          </a:p>
          <a:p>
            <a:r>
              <a:rPr lang="cs-CZ" sz="2000" dirty="0" smtClean="0"/>
              <a:t>a protilehlé strany jsou ROVNOBĚŽNÉ</a:t>
            </a:r>
          </a:p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059832" y="4293096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Sestroj čtverec ABCD, a = 5 cm.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476672"/>
            <a:ext cx="1728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2. rozbor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2195736" y="476672"/>
            <a:ext cx="6264696" cy="1800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promysli si, jak budeš při konstrukci postupovat</a:t>
            </a:r>
          </a:p>
          <a:p>
            <a:pPr>
              <a:buFontTx/>
              <a:buChar char="-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svůj postup znázorni náčrtkem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3275856" y="5661248"/>
            <a:ext cx="28083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 flipH="1" flipV="1">
            <a:off x="1907704" y="4293096"/>
            <a:ext cx="27363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275856" y="2924944"/>
            <a:ext cx="28083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 flipH="1" flipV="1">
            <a:off x="4716016" y="4293096"/>
            <a:ext cx="27363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6444208" y="26369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275856" y="25649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940152" y="56612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084168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915816" y="25649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203848" y="56612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3131840" y="566124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5400000">
            <a:off x="5976156" y="5625244"/>
            <a:ext cx="2160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Oblouk 23"/>
          <p:cNvSpPr/>
          <p:nvPr/>
        </p:nvSpPr>
        <p:spPr>
          <a:xfrm rot="13753413">
            <a:off x="5819036" y="2897500"/>
            <a:ext cx="288032" cy="288032"/>
          </a:xfrm>
          <a:prstGeom prst="arc">
            <a:avLst>
              <a:gd name="adj1" fmla="val 9590975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rot="8586404">
            <a:off x="3262949" y="2912036"/>
            <a:ext cx="288032" cy="288032"/>
          </a:xfrm>
          <a:prstGeom prst="arc">
            <a:avLst>
              <a:gd name="adj1" fmla="val 9590975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louk 27"/>
          <p:cNvSpPr/>
          <p:nvPr/>
        </p:nvSpPr>
        <p:spPr>
          <a:xfrm rot="19799633">
            <a:off x="5812200" y="5398761"/>
            <a:ext cx="288032" cy="288032"/>
          </a:xfrm>
          <a:prstGeom prst="arc">
            <a:avLst>
              <a:gd name="adj1" fmla="val 9590975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louk 28"/>
          <p:cNvSpPr/>
          <p:nvPr/>
        </p:nvSpPr>
        <p:spPr>
          <a:xfrm rot="2218890">
            <a:off x="3266724" y="5430042"/>
            <a:ext cx="288032" cy="288032"/>
          </a:xfrm>
          <a:prstGeom prst="arc">
            <a:avLst>
              <a:gd name="adj1" fmla="val 9590975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5868144" y="2780928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304416" y="282778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857116" y="528904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327276" y="530428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4" name="Oblouk 33"/>
          <p:cNvSpPr/>
          <p:nvPr/>
        </p:nvSpPr>
        <p:spPr>
          <a:xfrm rot="20472686">
            <a:off x="2807702" y="2917135"/>
            <a:ext cx="1096713" cy="1094214"/>
          </a:xfrm>
          <a:prstGeom prst="arc">
            <a:avLst>
              <a:gd name="adj1" fmla="val 12887928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2843808" y="321297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36" name="Oblouk 35"/>
          <p:cNvSpPr/>
          <p:nvPr/>
        </p:nvSpPr>
        <p:spPr>
          <a:xfrm rot="20826092">
            <a:off x="5521883" y="2918040"/>
            <a:ext cx="1096713" cy="1094214"/>
          </a:xfrm>
          <a:prstGeom prst="arc">
            <a:avLst>
              <a:gd name="adj1" fmla="val 12887928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6228184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476672"/>
            <a:ext cx="21602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3. Konstrukce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2627784" y="476672"/>
            <a:ext cx="5760640" cy="11521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sestroj čtverec podle promyšleného postupu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191683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a) Narýsuj přímku s. Na ní zvol bod A, naměř 5 cm a vyznač bod B.</a:t>
            </a:r>
            <a:endParaRPr lang="cs-CZ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835696" y="2852936"/>
            <a:ext cx="46805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012160" y="29249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691680" y="2852936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5436096" y="2852936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691680" y="299695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436096" y="29249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67544" y="3429000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b) Pomocí trojúhelníku s ryskou sestroj v bodě A, B kolmice r, p k přímce s.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1763688" y="5517232"/>
            <a:ext cx="42484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1619672" y="5517232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5472100" y="5553236"/>
            <a:ext cx="2160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566124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508104" y="56612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796136" y="55892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7" name="Pravoúhlý trojúhelník 26"/>
          <p:cNvSpPr/>
          <p:nvPr/>
        </p:nvSpPr>
        <p:spPr>
          <a:xfrm rot="13576706">
            <a:off x="797910" y="4525314"/>
            <a:ext cx="1944216" cy="1843688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ovací čára 28"/>
          <p:cNvCxnSpPr/>
          <p:nvPr/>
        </p:nvCxnSpPr>
        <p:spPr>
          <a:xfrm rot="16200000" flipV="1">
            <a:off x="937794" y="4686942"/>
            <a:ext cx="1658118" cy="63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1697038" y="2890267"/>
            <a:ext cx="5832648" cy="50405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ovací čára 22"/>
          <p:cNvCxnSpPr/>
          <p:nvPr/>
        </p:nvCxnSpPr>
        <p:spPr>
          <a:xfrm rot="16200000" flipV="1">
            <a:off x="4749282" y="4739156"/>
            <a:ext cx="1658118" cy="63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Pravoúhlý trojúhelník 27"/>
          <p:cNvSpPr/>
          <p:nvPr/>
        </p:nvSpPr>
        <p:spPr>
          <a:xfrm rot="2779322">
            <a:off x="4585040" y="4656805"/>
            <a:ext cx="1944216" cy="1843688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27" grpId="0" animBg="1"/>
      <p:bldP spid="21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62068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c) Sestroj kružnici k, </a:t>
            </a:r>
            <a:r>
              <a:rPr lang="cs-CZ" dirty="0" err="1" smtClean="0"/>
              <a:t>k</a:t>
            </a:r>
            <a:r>
              <a:rPr lang="cs-CZ" dirty="0" smtClean="0"/>
              <a:t> (A, r = 5 cm) a kružnici l, </a:t>
            </a:r>
            <a:r>
              <a:rPr lang="cs-CZ" dirty="0" err="1" smtClean="0"/>
              <a:t>l</a:t>
            </a:r>
            <a:r>
              <a:rPr lang="cs-CZ" dirty="0" smtClean="0"/>
              <a:t> (B, r = 5 cm).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23928" y="52292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2051720" y="5085184"/>
            <a:ext cx="26642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051720" y="51571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1887379" y="5033501"/>
            <a:ext cx="328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4119627" y="5105509"/>
            <a:ext cx="3286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 flipH="1" flipV="1">
            <a:off x="935596" y="3969060"/>
            <a:ext cx="22322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1691680" y="29249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427984" y="51571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20" name="Přímá spojovací čára 19"/>
          <p:cNvCxnSpPr/>
          <p:nvPr/>
        </p:nvCxnSpPr>
        <p:spPr>
          <a:xfrm rot="5400000" flipH="1" flipV="1">
            <a:off x="3167844" y="3969060"/>
            <a:ext cx="22322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499992" y="29249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619672" y="26369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9" name="Oblouk 18"/>
          <p:cNvSpPr/>
          <p:nvPr/>
        </p:nvSpPr>
        <p:spPr>
          <a:xfrm rot="18661823">
            <a:off x="3771601" y="2843928"/>
            <a:ext cx="1172292" cy="1191831"/>
          </a:xfrm>
          <a:prstGeom prst="arc">
            <a:avLst>
              <a:gd name="adj1" fmla="val 16136567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4716016" y="26369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148064" y="2204864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Průnikem kružnice k</a:t>
            </a:r>
          </a:p>
          <a:p>
            <a:r>
              <a:rPr lang="cs-CZ" dirty="0" smtClean="0"/>
              <a:t>a přímky r je bod D.</a:t>
            </a:r>
          </a:p>
          <a:p>
            <a:endParaRPr lang="cs-CZ" dirty="0" smtClean="0"/>
          </a:p>
          <a:p>
            <a:r>
              <a:rPr lang="cs-CZ" dirty="0" smtClean="0"/>
              <a:t>Průnikem kružnice l</a:t>
            </a:r>
          </a:p>
          <a:p>
            <a:r>
              <a:rPr lang="cs-CZ" dirty="0" smtClean="0"/>
              <a:t>a přímky p je bod C.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39552" y="609329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d) Sestroj úsečku CD.</a:t>
            </a:r>
            <a:endParaRPr lang="cs-CZ" dirty="0"/>
          </a:p>
        </p:txBody>
      </p:sp>
      <p:cxnSp>
        <p:nvCxnSpPr>
          <p:cNvPr id="26" name="Přímá spojovací čára 25"/>
          <p:cNvCxnSpPr/>
          <p:nvPr/>
        </p:nvCxnSpPr>
        <p:spPr>
          <a:xfrm>
            <a:off x="2029470" y="2857500"/>
            <a:ext cx="22567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835696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24928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7" name="Oblouk 26"/>
          <p:cNvSpPr/>
          <p:nvPr/>
        </p:nvSpPr>
        <p:spPr>
          <a:xfrm rot="18661823">
            <a:off x="1535014" y="2849775"/>
            <a:ext cx="1172292" cy="1191831"/>
          </a:xfrm>
          <a:prstGeom prst="arc">
            <a:avLst>
              <a:gd name="adj1" fmla="val 16136567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  <p:bldP spid="23" grpId="0"/>
      <p:bldP spid="28" grpId="0"/>
      <p:bldP spid="29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76672"/>
            <a:ext cx="216024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4. Zápis konstrukce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2627784" y="476672"/>
            <a:ext cx="5760640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stručně zapiš postup za pomoci matematických symbolů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979712" y="1484784"/>
            <a:ext cx="5328592" cy="482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AB,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|AB| 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4 cm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r,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AB, A </a:t>
            </a:r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ϵ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s,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AB, B </a:t>
            </a:r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ϵ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k,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(A, r = 5 cm)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D,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ϵ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     k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l,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(B, r = 5 cm)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C, </a:t>
            </a:r>
            <a:r>
              <a:rPr lang="cs-CZ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ϵ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    l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ABCD </a:t>
            </a: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2915816" y="2636912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 flipH="1" flipV="1">
            <a:off x="2915456" y="2525700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3052068" y="3200400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 flipH="1" flipV="1">
            <a:off x="3051708" y="3089188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louk 20"/>
          <p:cNvSpPr/>
          <p:nvPr/>
        </p:nvSpPr>
        <p:spPr>
          <a:xfrm>
            <a:off x="3661792" y="4159250"/>
            <a:ext cx="117727" cy="216024"/>
          </a:xfrm>
          <a:prstGeom prst="arc">
            <a:avLst>
              <a:gd name="adj1" fmla="val 10563969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>
            <a:off x="3677022" y="5257304"/>
            <a:ext cx="117727" cy="216024"/>
          </a:xfrm>
          <a:prstGeom prst="arc">
            <a:avLst>
              <a:gd name="adj1" fmla="val 10563969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260</TotalTime>
  <Words>618</Words>
  <Application>Microsoft Office PowerPoint</Application>
  <PresentationFormat>Předvádění na obrazovce (4:3)</PresentationFormat>
  <Paragraphs>151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Konstrukce čtverce  5. ročník  </vt:lpstr>
      <vt:lpstr>Snímek 2</vt:lpstr>
      <vt:lpstr>Snímek 3</vt:lpstr>
      <vt:lpstr> 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Konstrukce čtverce  4. ročník</dc:title>
  <dc:creator>JasLouie</dc:creator>
  <cp:lastModifiedBy>JasLouie</cp:lastModifiedBy>
  <cp:revision>41</cp:revision>
  <dcterms:created xsi:type="dcterms:W3CDTF">2011-07-20T08:14:47Z</dcterms:created>
  <dcterms:modified xsi:type="dcterms:W3CDTF">2011-08-20T08:24:55Z</dcterms:modified>
</cp:coreProperties>
</file>