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8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1A20-3B08-4521-9EA8-891CCDD1E7B8}" type="datetimeFigureOut">
              <a:rPr lang="cs-CZ" smtClean="0"/>
              <a:pPr/>
              <a:t>14.6.2012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2D5E-C208-4D65-99E7-4939CE719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Jízdní řády, grafy a diagramy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600" dirty="0" smtClean="0"/>
              <a:t>5. ročník</a:t>
            </a:r>
            <a:endParaRPr lang="cs-CZ" dirty="0"/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704856" cy="1752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Autorem materiálu je Ing. Eva Skalická,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ZŠ Dobříš, Komenského nám. 35, okres Příbram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Inovace školy – Dobříš, </a:t>
            </a:r>
            <a:r>
              <a:rPr lang="cs-CZ" sz="2400" dirty="0" err="1" smtClean="0">
                <a:solidFill>
                  <a:schemeClr val="tx1"/>
                </a:solidFill>
              </a:rPr>
              <a:t>EUpenizeskolam.cz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sLouie\Downloads\Desktop\raa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722547" cy="6336704"/>
          </a:xfrm>
          <a:prstGeom prst="rect">
            <a:avLst/>
          </a:prstGeom>
          <a:noFill/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79512" y="188640"/>
          <a:ext cx="4968552" cy="627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72208"/>
                <a:gridCol w="1656184"/>
              </a:tblGrid>
              <a:tr h="12288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Světadíl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Hora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Nadmořská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výška zaokrouhlená na stovky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854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Asie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Mount Everest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8 848 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854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Afrika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Kibo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Kilimandžáro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5 895 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854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Severní Amerika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Mount Mac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Kinley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6 194 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854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Jižní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Amerika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Aconcaque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6 960 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854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Evropa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Mont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Blanc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4 807 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854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Austrálie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Kosciusko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2 228 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854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Antarktida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Mount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Vinsson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5 140 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g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17" y="231021"/>
            <a:ext cx="5256584" cy="583264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576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pan V.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pan Š.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71800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pan P.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79912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pan K.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80112" y="378904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Vypočítej: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Kolikrát pojede každý z nich.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Kolik km ujede každý z nich.</a:t>
            </a:r>
          </a:p>
          <a:p>
            <a:pPr marL="457200" indent="-457200"/>
            <a:endParaRPr lang="cs-CZ" sz="20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332657"/>
            <a:ext cx="356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Písek se těží ve vzdálenosti </a:t>
            </a:r>
          </a:p>
          <a:p>
            <a:r>
              <a:rPr lang="cs-CZ" sz="2000" dirty="0" smtClean="0"/>
              <a:t>10 km od výroby dlaždic. Všechna auta jezdí plná.</a:t>
            </a:r>
          </a:p>
          <a:p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12372" y="183928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Auto pana Veselého uveze 10 tun, pana Šťastného 10 tun, pana Příjemného 15 tun a auto pana Krásného 5 tun.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627784" y="1196752"/>
          <a:ext cx="331236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25"/>
                <a:gridCol w="1182989"/>
                <a:gridCol w="1261854"/>
              </a:tblGrid>
              <a:tr h="792088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Dovoz písku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počet jízd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najeto km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pan V.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pan Š.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pan P.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pan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K.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692696"/>
            <a:ext cx="87849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Pan Veselý, Šťastný, pan Příjemný a pan Krásný mají navézt celkem 480 tun jemného písku do 4 stejně velkých zásobníků ve výrobně dlaždic. Každý má dovézt stejné množství písku.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234888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- Kolik tun písku každý doveze?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- Kolikrát musí každý jet a kolik km najede?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- Kolik hodin bude trvat jednotlivým dopravcům dovoz písku, když písek vozí ze vzdálenosti   10 km (1 cesta), průměrnou rychlostí 40km/hod.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987824" y="2132856"/>
            <a:ext cx="3312368" cy="30963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ovací čára 3"/>
          <p:cNvCxnSpPr>
            <a:stCxn id="2" idx="0"/>
            <a:endCxn id="2" idx="4"/>
          </p:cNvCxnSpPr>
          <p:nvPr/>
        </p:nvCxnSpPr>
        <p:spPr>
          <a:xfrm rot="16200000" flipH="1">
            <a:off x="3095836" y="3681028"/>
            <a:ext cx="30963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>
            <a:stCxn id="2" idx="2"/>
            <a:endCxn id="2" idx="6"/>
          </p:cNvCxnSpPr>
          <p:nvPr/>
        </p:nvCxnSpPr>
        <p:spPr>
          <a:xfrm rot="10800000" flipH="1">
            <a:off x="2987824" y="3681028"/>
            <a:ext cx="33123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771800" y="2996952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pan Veselý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88024" y="2996952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pan Šťastný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771800" y="3933056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pan Příjemný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88024" y="3933056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pan Krásný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419872" y="1700808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celkem 480 tun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195736" y="1484784"/>
          <a:ext cx="4968551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312"/>
                <a:gridCol w="1284971"/>
                <a:gridCol w="1370634"/>
                <a:gridCol w="1370634"/>
              </a:tblGrid>
              <a:tr h="804089">
                <a:tc gridSpan="4"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Dovoz písku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počet jízd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najeto km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očet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hodin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pan V.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pan Š.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pan P.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pan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K.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15616" y="6206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Každý z nich doveze 120 t písku.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90872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Rosecká, Z. Cestujeme po republice.</a:t>
            </a:r>
          </a:p>
          <a:p>
            <a:r>
              <a:rPr lang="cs-CZ" dirty="0" smtClean="0"/>
              <a:t>Brno: Nová škola, 1996. ISBN 80 – 85607 – 37 – 9.</a:t>
            </a:r>
          </a:p>
          <a:p>
            <a:endParaRPr lang="cs-CZ" dirty="0" smtClean="0"/>
          </a:p>
          <a:p>
            <a:r>
              <a:rPr lang="cs-CZ" dirty="0" err="1" smtClean="0"/>
              <a:t>Kaslová</a:t>
            </a:r>
            <a:r>
              <a:rPr lang="cs-CZ" dirty="0" smtClean="0"/>
              <a:t>, M., Jarošová, J., </a:t>
            </a:r>
            <a:r>
              <a:rPr lang="cs-CZ" dirty="0" err="1" smtClean="0"/>
              <a:t>Nechanická</a:t>
            </a:r>
            <a:r>
              <a:rPr lang="cs-CZ" dirty="0" smtClean="0"/>
              <a:t>, R. Matematika 4. </a:t>
            </a:r>
          </a:p>
          <a:p>
            <a:r>
              <a:rPr lang="cs-CZ" dirty="0" smtClean="0"/>
              <a:t>Praha: SPN, 1999. ISBN 80 – 7235 – 097 – 8.</a:t>
            </a:r>
          </a:p>
          <a:p>
            <a:endParaRPr lang="cs-CZ" dirty="0" smtClean="0"/>
          </a:p>
          <a:p>
            <a:r>
              <a:rPr lang="cs-CZ" dirty="0" smtClean="0"/>
              <a:t>Trejbal, J., Komárková, V. Matematika 5, 2. díl.</a:t>
            </a:r>
          </a:p>
          <a:p>
            <a:r>
              <a:rPr lang="cs-CZ" dirty="0" smtClean="0"/>
              <a:t>Praha: SPN 1997. </a:t>
            </a:r>
            <a:r>
              <a:rPr lang="cs-CZ" smtClean="0"/>
              <a:t>ISBN 80 – 85937 – 50 – 6.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548680"/>
            <a:ext cx="799288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cs-CZ" sz="2800" dirty="0" smtClean="0">
                <a:solidFill>
                  <a:schemeClr val="tx1"/>
                </a:solidFill>
              </a:rPr>
              <a:t>Petr byl na návštěvě u dědečka v Orlově u Příbrami. </a:t>
            </a:r>
          </a:p>
          <a:p>
            <a:pPr algn="ctr">
              <a:lnSpc>
                <a:spcPct val="200000"/>
              </a:lnSpc>
            </a:pPr>
            <a:r>
              <a:rPr lang="cs-CZ" sz="2800" dirty="0" smtClean="0">
                <a:solidFill>
                  <a:schemeClr val="tx1"/>
                </a:solidFill>
              </a:rPr>
              <a:t>V sobotu dopoledne se vrací domů na Dobříš. </a:t>
            </a:r>
          </a:p>
          <a:p>
            <a:pPr algn="ctr">
              <a:lnSpc>
                <a:spcPct val="200000"/>
              </a:lnSpc>
            </a:pPr>
            <a:r>
              <a:rPr lang="cs-CZ" sz="2800" dirty="0" smtClean="0">
                <a:solidFill>
                  <a:schemeClr val="tx1"/>
                </a:solidFill>
              </a:rPr>
              <a:t>Zjisti spoje, kterými Petr pojede.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Louie\Downloads\Desktop\rad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640961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asLouie\Downloads\Desktop\ra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4" y="189529"/>
            <a:ext cx="9073662" cy="446449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3528" y="508518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11:15 </a:t>
            </a:r>
            <a:r>
              <a:rPr lang="cs-CZ" sz="2400" dirty="0" err="1" smtClean="0"/>
              <a:t>Orlov</a:t>
            </a:r>
            <a:r>
              <a:rPr lang="cs-CZ" sz="2400" dirty="0" smtClean="0"/>
              <a:t> – 11:28 Jiráskovy sady Příbram</a:t>
            </a:r>
          </a:p>
          <a:p>
            <a:r>
              <a:rPr lang="cs-CZ" sz="2400" dirty="0" smtClean="0"/>
              <a:t>12:18 Jiráskovy sady – na Dobříš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0544" y="204297"/>
            <a:ext cx="9003324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cs-CZ" sz="2800" dirty="0" smtClean="0">
                <a:solidFill>
                  <a:schemeClr val="tx1"/>
                </a:solidFill>
              </a:rPr>
              <a:t>V neděli Jana odjíždí autobusem z Dobříše do Prahy. Vybrala si spoj, který vyjíždí </a:t>
            </a:r>
            <a:r>
              <a:rPr lang="cs-CZ" sz="2800" smtClean="0">
                <a:solidFill>
                  <a:schemeClr val="tx1"/>
                </a:solidFill>
              </a:rPr>
              <a:t>v </a:t>
            </a:r>
            <a:r>
              <a:rPr lang="cs-CZ" sz="2800" smtClean="0">
                <a:solidFill>
                  <a:schemeClr val="tx1"/>
                </a:solidFill>
              </a:rPr>
              <a:t>10:08 </a:t>
            </a:r>
            <a:r>
              <a:rPr lang="cs-CZ" sz="2800" dirty="0" smtClean="0">
                <a:solidFill>
                  <a:schemeClr val="tx1"/>
                </a:solidFill>
              </a:rPr>
              <a:t>z náměstí. Potřebuje se dostat metrem na Černý most, kde si od babičky vyzvedne balík. Zjisti, kterým nejbližším spojem se Jana může vrátit na Dobříš, když jedna cesta metrem trvá 30 minut. S babičkou stráví 25 minut a na stanici metra vždy 10 minut čeká. </a:t>
            </a:r>
          </a:p>
          <a:p>
            <a:pPr algn="ctr">
              <a:lnSpc>
                <a:spcPct val="200000"/>
              </a:lnSpc>
            </a:pPr>
            <a:r>
              <a:rPr lang="cs-CZ" sz="2800" dirty="0" smtClean="0">
                <a:solidFill>
                  <a:schemeClr val="tx1"/>
                </a:solidFill>
              </a:rPr>
              <a:t>Na závěr přidej 10 minut pro strýčka Příhodu.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sLouie\Downloads\Desktop\ra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04" y="476672"/>
            <a:ext cx="889248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sLouie\Downloads\Desktop\rad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</a:t>
            </a:r>
            <a:r>
              <a:rPr lang="cs-CZ" sz="2400" dirty="0" smtClean="0"/>
              <a:t>odjezd			příjezd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10:08			10:40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	10:50 metro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	11:20 Černý most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	11:45 babička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	11:55 metro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	12:25 Anděl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	12:35 strýček Příhoda</a:t>
            </a:r>
          </a:p>
          <a:p>
            <a:endParaRPr lang="cs-CZ" sz="2400" dirty="0" smtClean="0"/>
          </a:p>
          <a:p>
            <a:r>
              <a:rPr lang="cs-CZ" sz="2400" dirty="0" smtClean="0"/>
              <a:t>Stihne autobus ve 13:00.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sLouie\Downloads\Desktop\rad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3"/>
            <a:ext cx="8784976" cy="5091497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79512" y="260648"/>
            <a:ext cx="87849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Anežka měla chřipku. Teplota ji několikrát vystoupila dokonce 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nad 38°C. To už je horečka. Poznáš, kdy to bylo? Kdy už jí bylo lépe?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548</Words>
  <Application>Microsoft Office PowerPoint</Application>
  <PresentationFormat>Předvádění na obrazovce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Jízdní řády, grafy a diagramy  5. ročník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Obsahy útvarů a čtvercová síť  5. ročník</dc:title>
  <dc:creator>JasLouie</dc:creator>
  <cp:lastModifiedBy> Glozikov</cp:lastModifiedBy>
  <cp:revision>41</cp:revision>
  <dcterms:created xsi:type="dcterms:W3CDTF">2011-08-20T12:03:05Z</dcterms:created>
  <dcterms:modified xsi:type="dcterms:W3CDTF">2012-06-14T09:23:20Z</dcterms:modified>
</cp:coreProperties>
</file>