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EDDD-F859-4FFE-91C2-F8F567E105F4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F312D5-82BA-4234-A278-46534E93DF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EDDD-F859-4FFE-91C2-F8F567E105F4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312D5-82BA-4234-A278-46534E93DF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EDDD-F859-4FFE-91C2-F8F567E105F4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312D5-82BA-4234-A278-46534E93DF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F86EDDD-F859-4FFE-91C2-F8F567E105F4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3F312D5-82BA-4234-A278-46534E93DF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EDDD-F859-4FFE-91C2-F8F567E105F4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312D5-82BA-4234-A278-46534E93DF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EDDD-F859-4FFE-91C2-F8F567E105F4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312D5-82BA-4234-A278-46534E93DF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312D5-82BA-4234-A278-46534E93DF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EDDD-F859-4FFE-91C2-F8F567E105F4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EDDD-F859-4FFE-91C2-F8F567E105F4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312D5-82BA-4234-A278-46534E93DF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EDDD-F859-4FFE-91C2-F8F567E105F4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312D5-82BA-4234-A278-46534E93DF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F86EDDD-F859-4FFE-91C2-F8F567E105F4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312D5-82BA-4234-A278-46534E93DF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EDDD-F859-4FFE-91C2-F8F567E105F4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F312D5-82BA-4234-A278-46534E93DF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F86EDDD-F859-4FFE-91C2-F8F567E105F4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3F312D5-82BA-4234-A278-46534E93DF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Jednotky délky a jejich převody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5. ročník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Podnadpis 2"/>
          <p:cNvSpPr>
            <a:spLocks noGrp="1"/>
          </p:cNvSpPr>
          <p:nvPr>
            <p:ph type="subTitle" idx="1"/>
          </p:nvPr>
        </p:nvSpPr>
        <p:spPr>
          <a:xfrm>
            <a:off x="899592" y="3861048"/>
            <a:ext cx="7236296" cy="1752600"/>
          </a:xfrm>
        </p:spPr>
        <p:txBody>
          <a:bodyPr>
            <a:normAutofit/>
          </a:bodyPr>
          <a:lstStyle/>
          <a:p>
            <a:pPr algn="ctr"/>
            <a:r>
              <a:rPr lang="cs-CZ" sz="2000" dirty="0" smtClean="0"/>
              <a:t>Autorem materiálu je Ing. Eva Skalická,</a:t>
            </a:r>
          </a:p>
          <a:p>
            <a:pPr algn="ctr"/>
            <a:r>
              <a:rPr lang="cs-CZ" sz="2000" dirty="0" smtClean="0"/>
              <a:t>ZŠ Dobříš, Komenského nám. 35, okres Příbram</a:t>
            </a:r>
          </a:p>
          <a:p>
            <a:pPr algn="ctr"/>
            <a:r>
              <a:rPr lang="cs-CZ" sz="2000" dirty="0" smtClean="0"/>
              <a:t>Inovace školy – Dobříš, </a:t>
            </a:r>
            <a:r>
              <a:rPr lang="cs-CZ" sz="2000" dirty="0" err="1" smtClean="0"/>
              <a:t>EUpenizeskolam.cz</a:t>
            </a:r>
            <a:endParaRPr lang="cs-CZ" sz="2000" dirty="0" smtClean="0"/>
          </a:p>
          <a:p>
            <a:pPr algn="ctr"/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548680"/>
            <a:ext cx="7632848" cy="93610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Spoj s rámečkem uprostřed ty údaje, které vyjadřují tutéž hodnotu: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707904" y="3356992"/>
            <a:ext cx="13681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 7 m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" name="Elipsa 3"/>
          <p:cNvSpPr/>
          <p:nvPr/>
        </p:nvSpPr>
        <p:spPr>
          <a:xfrm>
            <a:off x="6084168" y="3212976"/>
            <a:ext cx="1800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7 000 mm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>
            <a:off x="5508104" y="4293096"/>
            <a:ext cx="1800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70 km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Elipsa 5"/>
          <p:cNvSpPr/>
          <p:nvPr/>
        </p:nvSpPr>
        <p:spPr>
          <a:xfrm>
            <a:off x="5436096" y="2132856"/>
            <a:ext cx="1800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700 dm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7" name="Elipsa 6"/>
          <p:cNvSpPr/>
          <p:nvPr/>
        </p:nvSpPr>
        <p:spPr>
          <a:xfrm>
            <a:off x="3419872" y="1772816"/>
            <a:ext cx="1800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70 000 dm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8" name="Elipsa 7"/>
          <p:cNvSpPr/>
          <p:nvPr/>
        </p:nvSpPr>
        <p:spPr>
          <a:xfrm>
            <a:off x="1475656" y="2132856"/>
            <a:ext cx="1800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700 cm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9" name="Elipsa 8"/>
          <p:cNvSpPr/>
          <p:nvPr/>
        </p:nvSpPr>
        <p:spPr>
          <a:xfrm>
            <a:off x="3563888" y="4581128"/>
            <a:ext cx="1800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70 dm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1619672" y="4293096"/>
            <a:ext cx="1800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7 000 cm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971600" y="3212976"/>
            <a:ext cx="1800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70 000 cm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12" name="Přímá spojovací šipka 11"/>
          <p:cNvCxnSpPr/>
          <p:nvPr/>
        </p:nvCxnSpPr>
        <p:spPr>
          <a:xfrm rot="16200000" flipH="1">
            <a:off x="5220072" y="4149080"/>
            <a:ext cx="1058416" cy="10584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 rot="16200000" flipH="1">
            <a:off x="3131840" y="2924944"/>
            <a:ext cx="21602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/>
          <p:nvPr/>
        </p:nvCxnSpPr>
        <p:spPr>
          <a:xfrm>
            <a:off x="3131840" y="2852936"/>
            <a:ext cx="648072" cy="5040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/>
          <p:nvPr/>
        </p:nvCxnSpPr>
        <p:spPr>
          <a:xfrm>
            <a:off x="2987824" y="2924944"/>
            <a:ext cx="720080" cy="504056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šipka 31"/>
          <p:cNvCxnSpPr>
            <a:stCxn id="4" idx="2"/>
          </p:cNvCxnSpPr>
          <p:nvPr/>
        </p:nvCxnSpPr>
        <p:spPr>
          <a:xfrm rot="10800000">
            <a:off x="5076056" y="3645024"/>
            <a:ext cx="1008112" cy="25152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šipka 32"/>
          <p:cNvCxnSpPr>
            <a:stCxn id="9" idx="0"/>
            <a:endCxn id="3" idx="2"/>
          </p:cNvCxnSpPr>
          <p:nvPr/>
        </p:nvCxnSpPr>
        <p:spPr>
          <a:xfrm rot="16200000" flipV="1">
            <a:off x="4175956" y="4293096"/>
            <a:ext cx="504056" cy="72008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755576" y="548680"/>
            <a:ext cx="7632848" cy="93610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Převeď na dané jednotky: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55576" y="1628800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650 cm  =           dm</a:t>
            </a:r>
          </a:p>
          <a:p>
            <a:r>
              <a:rPr lang="cs-CZ" sz="2400" dirty="0" smtClean="0"/>
              <a:t>80 mm  =            cm</a:t>
            </a:r>
          </a:p>
          <a:p>
            <a:r>
              <a:rPr lang="cs-CZ" sz="2400" dirty="0" smtClean="0"/>
              <a:t>3 900 mm  =       dm 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123728" y="16288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65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195736" y="198884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8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339752" y="234888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39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788024" y="1628800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9 m =              mm</a:t>
            </a:r>
          </a:p>
          <a:p>
            <a:r>
              <a:rPr lang="cs-CZ" sz="2400" dirty="0" smtClean="0"/>
              <a:t>480 dm  =             cm</a:t>
            </a:r>
          </a:p>
          <a:p>
            <a:r>
              <a:rPr lang="cs-CZ" sz="2400" dirty="0" smtClean="0"/>
              <a:t>7 km  =             m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652120" y="162880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9 000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56176" y="198884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4 800</a:t>
            </a:r>
            <a:endParaRPr lang="cs-CZ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868144" y="234888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7 000</a:t>
            </a:r>
            <a:endParaRPr lang="cs-CZ" sz="2400" dirty="0"/>
          </a:p>
        </p:txBody>
      </p:sp>
      <p:sp>
        <p:nvSpPr>
          <p:cNvPr id="13" name="Obdélník 12"/>
          <p:cNvSpPr/>
          <p:nvPr/>
        </p:nvSpPr>
        <p:spPr>
          <a:xfrm>
            <a:off x="827584" y="3356992"/>
            <a:ext cx="7632848" cy="93610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Převáděj dále podle vzoru: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899592" y="4653136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Vzor:  14 m 2 cm = 1 402 cm</a:t>
            </a:r>
            <a:endParaRPr lang="cs-CZ" sz="2400" dirty="0"/>
          </a:p>
        </p:txBody>
      </p:sp>
      <p:cxnSp>
        <p:nvCxnSpPr>
          <p:cNvPr id="16" name="Přímá spojovací šipka 15"/>
          <p:cNvCxnSpPr/>
          <p:nvPr/>
        </p:nvCxnSpPr>
        <p:spPr>
          <a:xfrm>
            <a:off x="1835696" y="4869160"/>
            <a:ext cx="914400" cy="914400"/>
          </a:xfrm>
          <a:prstGeom prst="straightConnector1">
            <a:avLst/>
          </a:prstGeom>
          <a:ln w="95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 rot="16200000" flipH="1">
            <a:off x="1835696" y="4941168"/>
            <a:ext cx="86409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Šipka dolů 18"/>
          <p:cNvSpPr/>
          <p:nvPr/>
        </p:nvSpPr>
        <p:spPr>
          <a:xfrm>
            <a:off x="2051720" y="5085184"/>
            <a:ext cx="72008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1619672" y="5373216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1 400 cm</a:t>
            </a:r>
            <a:endParaRPr lang="cs-CZ" sz="24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788024" y="4653136"/>
            <a:ext cx="396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2 dm 5 mm =                     </a:t>
            </a:r>
            <a:r>
              <a:rPr lang="cs-CZ" sz="2400" dirty="0" err="1" smtClean="0"/>
              <a:t>mm</a:t>
            </a:r>
            <a:endParaRPr lang="cs-CZ" sz="2400" dirty="0" smtClean="0"/>
          </a:p>
          <a:p>
            <a:r>
              <a:rPr lang="cs-CZ" sz="2400" dirty="0" smtClean="0"/>
              <a:t>5 km 38 m  =                     </a:t>
            </a:r>
            <a:r>
              <a:rPr lang="cs-CZ" sz="2400" dirty="0" err="1" smtClean="0"/>
              <a:t>m</a:t>
            </a:r>
            <a:endParaRPr lang="cs-CZ" sz="24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6804248" y="4653136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205</a:t>
            </a:r>
            <a:endParaRPr lang="cs-CZ" sz="24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6660232" y="5013176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5 038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/>
      <p:bldP spid="12" grpId="0"/>
      <p:bldP spid="23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827584" y="692696"/>
            <a:ext cx="7632848" cy="10081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Převáděj dále podle vzoru: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899592" y="1844824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Vzor:  759 cm = 7 m 59 cm</a:t>
            </a:r>
            <a:endParaRPr lang="cs-CZ" sz="2400" dirty="0"/>
          </a:p>
        </p:txBody>
      </p:sp>
      <p:cxnSp>
        <p:nvCxnSpPr>
          <p:cNvPr id="13" name="Přímá spojovací šipka 12"/>
          <p:cNvCxnSpPr/>
          <p:nvPr/>
        </p:nvCxnSpPr>
        <p:spPr>
          <a:xfrm>
            <a:off x="1835696" y="4869160"/>
            <a:ext cx="914400" cy="914400"/>
          </a:xfrm>
          <a:prstGeom prst="straightConnector1">
            <a:avLst/>
          </a:prstGeom>
          <a:ln w="95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 rot="16200000" flipH="1">
            <a:off x="1835696" y="4941168"/>
            <a:ext cx="86409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683568" y="2420888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700 cm</a:t>
            </a:r>
            <a:endParaRPr lang="cs-CZ" sz="2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932040" y="1844824"/>
            <a:ext cx="396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134 dm   =        m       dm</a:t>
            </a:r>
          </a:p>
          <a:p>
            <a:r>
              <a:rPr lang="cs-CZ" sz="2400" dirty="0" smtClean="0"/>
              <a:t>480 mm  =        dm          mm</a:t>
            </a:r>
            <a:endParaRPr lang="cs-CZ" sz="24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2267744" y="242088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59 cm</a:t>
            </a:r>
            <a:endParaRPr lang="cs-CZ" sz="2400" dirty="0"/>
          </a:p>
        </p:txBody>
      </p:sp>
      <p:cxnSp>
        <p:nvCxnSpPr>
          <p:cNvPr id="23" name="Přímá spojovací šipka 22"/>
          <p:cNvCxnSpPr/>
          <p:nvPr/>
        </p:nvCxnSpPr>
        <p:spPr>
          <a:xfrm rot="10800000" flipV="1">
            <a:off x="1547664" y="2204864"/>
            <a:ext cx="504056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šipka 28"/>
          <p:cNvCxnSpPr/>
          <p:nvPr/>
        </p:nvCxnSpPr>
        <p:spPr>
          <a:xfrm>
            <a:off x="2123728" y="2204864"/>
            <a:ext cx="432048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/>
          <p:nvPr/>
        </p:nvCxnSpPr>
        <p:spPr>
          <a:xfrm rot="5400000">
            <a:off x="899592" y="2996952"/>
            <a:ext cx="43204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/>
          <p:nvPr/>
        </p:nvSpPr>
        <p:spPr>
          <a:xfrm>
            <a:off x="755576" y="3140968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7 m</a:t>
            </a:r>
            <a:endParaRPr lang="cs-CZ" sz="2400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7380312" y="1844824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4</a:t>
            </a:r>
            <a:endParaRPr lang="cs-CZ" sz="2400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6300192" y="184482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13</a:t>
            </a:r>
            <a:endParaRPr lang="cs-CZ" sz="2400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6444208" y="220486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4</a:t>
            </a:r>
            <a:endParaRPr lang="cs-CZ" sz="2400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7452320" y="220486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80</a:t>
            </a:r>
            <a:endParaRPr lang="cs-CZ" sz="2400" dirty="0"/>
          </a:p>
        </p:txBody>
      </p:sp>
      <p:sp>
        <p:nvSpPr>
          <p:cNvPr id="45" name="Obdélník 44"/>
          <p:cNvSpPr/>
          <p:nvPr/>
        </p:nvSpPr>
        <p:spPr>
          <a:xfrm>
            <a:off x="971600" y="3573016"/>
            <a:ext cx="7632848" cy="10081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Převeď na jednotky uvedené v závorce: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1115616" y="5085184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2 m 94 cm (cm)  =</a:t>
            </a:r>
          </a:p>
          <a:p>
            <a:r>
              <a:rPr lang="cs-CZ" sz="2400" dirty="0" smtClean="0"/>
              <a:t>15 dm 6 cm (cm) =</a:t>
            </a:r>
          </a:p>
          <a:p>
            <a:r>
              <a:rPr lang="cs-CZ" sz="2400" dirty="0" smtClean="0"/>
              <a:t>5 cm 1 mm (mm) = </a:t>
            </a:r>
            <a:endParaRPr lang="cs-CZ" sz="2400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4644008" y="5085184"/>
            <a:ext cx="4104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68 dm(m, dm)   =</a:t>
            </a:r>
          </a:p>
          <a:p>
            <a:r>
              <a:rPr lang="cs-CZ" sz="2400" dirty="0" smtClean="0"/>
              <a:t>520 cm (m, cm) =</a:t>
            </a:r>
          </a:p>
          <a:p>
            <a:r>
              <a:rPr lang="cs-CZ" sz="2400" dirty="0" smtClean="0"/>
              <a:t>2 080m (km, m) =</a:t>
            </a:r>
            <a:endParaRPr lang="cs-CZ" sz="2400" dirty="0"/>
          </a:p>
        </p:txBody>
      </p:sp>
      <p:sp>
        <p:nvSpPr>
          <p:cNvPr id="48" name="TextovéPole 47"/>
          <p:cNvSpPr txBox="1"/>
          <p:nvPr/>
        </p:nvSpPr>
        <p:spPr>
          <a:xfrm>
            <a:off x="3635896" y="508518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294</a:t>
            </a:r>
            <a:endParaRPr lang="cs-CZ" sz="2400" dirty="0"/>
          </a:p>
        </p:txBody>
      </p:sp>
      <p:sp>
        <p:nvSpPr>
          <p:cNvPr id="49" name="TextovéPole 48"/>
          <p:cNvSpPr txBox="1"/>
          <p:nvPr/>
        </p:nvSpPr>
        <p:spPr>
          <a:xfrm>
            <a:off x="3635896" y="544522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156</a:t>
            </a:r>
            <a:endParaRPr lang="cs-CZ" sz="2400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3779912" y="580526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51</a:t>
            </a:r>
            <a:endParaRPr lang="cs-CZ" sz="2400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7020272" y="5085184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6 m 8 dm</a:t>
            </a:r>
            <a:endParaRPr lang="cs-CZ" sz="2400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7020272" y="5445224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5 m 20 cm</a:t>
            </a:r>
            <a:endParaRPr lang="cs-CZ" sz="2400" dirty="0"/>
          </a:p>
        </p:txBody>
      </p:sp>
      <p:sp>
        <p:nvSpPr>
          <p:cNvPr id="53" name="TextovéPole 52"/>
          <p:cNvSpPr txBox="1"/>
          <p:nvPr/>
        </p:nvSpPr>
        <p:spPr>
          <a:xfrm>
            <a:off x="7020272" y="5805264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2 km 80 m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/>
      <p:bldP spid="44" grpId="0"/>
      <p:bldP spid="48" grpId="0"/>
      <p:bldP spid="49" grpId="0"/>
      <p:bldP spid="50" grpId="0"/>
      <p:bldP spid="51" grpId="0"/>
      <p:bldP spid="52" grpId="0"/>
      <p:bldP spid="5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827584" y="548680"/>
            <a:ext cx="7632848" cy="10081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Doplň jednotky: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27584" y="1988840"/>
            <a:ext cx="76328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15 cm =  150                              2 dm 3 mm = 203</a:t>
            </a:r>
          </a:p>
          <a:p>
            <a:r>
              <a:rPr lang="cs-CZ" sz="2400" dirty="0" smtClean="0"/>
              <a:t>18 dm = 180                               9 m 40 cm = 94</a:t>
            </a:r>
          </a:p>
          <a:p>
            <a:r>
              <a:rPr lang="cs-CZ" sz="2400" dirty="0" smtClean="0"/>
              <a:t>3 m = 30                                     4 dm 60 mm = 46</a:t>
            </a:r>
          </a:p>
          <a:p>
            <a:r>
              <a:rPr lang="cs-CZ" sz="2400" dirty="0" smtClean="0"/>
              <a:t>7 dm 4 cm = 74                          9 km 94 m = 9 094</a:t>
            </a:r>
          </a:p>
          <a:p>
            <a:r>
              <a:rPr lang="cs-CZ" sz="2400" dirty="0" smtClean="0"/>
              <a:t>8 m 19 mm = 8 019                   16 m = 16 000    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555776" y="234888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cm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627784" y="198884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mm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2843808" y="306896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cm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979712" y="270892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dm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347864" y="342900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mm</a:t>
            </a:r>
            <a:endParaRPr lang="cs-CZ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876256" y="234888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dm</a:t>
            </a:r>
            <a:endParaRPr lang="cs-CZ" sz="2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20272" y="270892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cm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7020272" y="198884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mm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236296" y="306896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m</a:t>
            </a:r>
            <a:endParaRPr lang="cs-CZ" sz="2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588224" y="342900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mm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548680"/>
            <a:ext cx="7632848" cy="10081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Doplň znaky </a:t>
            </a:r>
            <a:r>
              <a:rPr lang="en-US" sz="2800" dirty="0" smtClean="0">
                <a:solidFill>
                  <a:schemeClr val="tx1"/>
                </a:solidFill>
              </a:rPr>
              <a:t>&lt;, =, &gt; </a:t>
            </a:r>
            <a:r>
              <a:rPr lang="cs-CZ" sz="2800" dirty="0" smtClean="0">
                <a:solidFill>
                  <a:schemeClr val="tx1"/>
                </a:solidFill>
              </a:rPr>
              <a:t>a zdůvodni podle vzoru: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971600" y="2132856"/>
            <a:ext cx="75608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3 m          370 cm,         protože 3 m = 300 cm</a:t>
            </a:r>
          </a:p>
          <a:p>
            <a:r>
              <a:rPr lang="cs-CZ" sz="2400" dirty="0" smtClean="0"/>
              <a:t>12 km      1 201 m,        protože 12 km =                m</a:t>
            </a:r>
          </a:p>
          <a:p>
            <a:r>
              <a:rPr lang="cs-CZ" sz="2400" dirty="0" smtClean="0"/>
              <a:t>16 cm         168 mm,     protože 16 cm =             mm</a:t>
            </a:r>
          </a:p>
          <a:p>
            <a:r>
              <a:rPr lang="cs-CZ" sz="2400" dirty="0" smtClean="0"/>
              <a:t>150 cm         15 m,        protože 15 m =              cm</a:t>
            </a:r>
          </a:p>
          <a:p>
            <a:r>
              <a:rPr lang="cs-CZ" sz="2400" dirty="0" smtClean="0"/>
              <a:t>7 m               70 dm,      protože 7 m =       dm</a:t>
            </a:r>
          </a:p>
          <a:p>
            <a:r>
              <a:rPr lang="cs-CZ" sz="2400" dirty="0" smtClean="0"/>
              <a:t>420 mm          4 m,        protože 4 m =            mm</a:t>
            </a:r>
          </a:p>
          <a:p>
            <a:r>
              <a:rPr lang="cs-CZ" sz="2400" dirty="0" smtClean="0"/>
              <a:t>2 dm             28 cm,      protože 2 dm =        cm</a:t>
            </a:r>
          </a:p>
          <a:p>
            <a:r>
              <a:rPr lang="cs-CZ" sz="2400" dirty="0" smtClean="0"/>
              <a:t>85 dm             8 m,        protože 8 m =          dm  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547664" y="2060848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&lt;</a:t>
            </a:r>
            <a:endParaRPr lang="cs-CZ" sz="36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1835696" y="2780928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&lt;</a:t>
            </a:r>
            <a:endParaRPr lang="cs-CZ" sz="36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763688" y="2420888"/>
            <a:ext cx="919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&lt;</a:t>
            </a:r>
            <a:endParaRPr lang="cs-CZ" sz="36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835696" y="4221088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&lt;</a:t>
            </a:r>
            <a:endParaRPr lang="cs-CZ" sz="36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979712" y="3140968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&lt;</a:t>
            </a:r>
            <a:endParaRPr lang="cs-CZ" sz="36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2195736" y="3861048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&lt;</a:t>
            </a:r>
            <a:endParaRPr lang="cs-CZ" sz="3600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051720" y="4581128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&gt;</a:t>
            </a:r>
            <a:endParaRPr lang="cs-CZ" sz="4000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763688" y="3573016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=</a:t>
            </a:r>
            <a:endParaRPr lang="cs-CZ" sz="3200" b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084168" y="2492896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12 000</a:t>
            </a:r>
            <a:endParaRPr lang="cs-CZ" sz="2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084168" y="2852936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160</a:t>
            </a:r>
            <a:endParaRPr lang="cs-CZ" sz="2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652120" y="3573016"/>
            <a:ext cx="559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70</a:t>
            </a:r>
            <a:endParaRPr lang="cs-CZ" sz="24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6012160" y="321297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1 500</a:t>
            </a:r>
            <a:endParaRPr lang="cs-CZ" sz="24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5724128" y="393305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4 000</a:t>
            </a:r>
            <a:endParaRPr lang="cs-CZ" sz="24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5868144" y="429309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20</a:t>
            </a:r>
            <a:endParaRPr lang="cs-CZ" sz="24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5940152" y="472514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80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548680"/>
            <a:ext cx="7632848" cy="10081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Převeď na stejné jednotky a vypočítej: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67544" y="1988840"/>
            <a:ext cx="62646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2 m </a:t>
            </a:r>
            <a:r>
              <a:rPr lang="cs-CZ" sz="2400" dirty="0" smtClean="0">
                <a:solidFill>
                  <a:srgbClr val="C00000"/>
                </a:solidFill>
              </a:rPr>
              <a:t>16 cm </a:t>
            </a:r>
            <a:r>
              <a:rPr lang="cs-CZ" sz="2400" dirty="0" smtClean="0"/>
              <a:t>+ </a:t>
            </a:r>
            <a:r>
              <a:rPr lang="cs-CZ" sz="2400" dirty="0" smtClean="0">
                <a:solidFill>
                  <a:srgbClr val="C00000"/>
                </a:solidFill>
              </a:rPr>
              <a:t>57 cm </a:t>
            </a:r>
            <a:r>
              <a:rPr lang="cs-CZ" sz="2400" dirty="0" smtClean="0"/>
              <a:t>= 216 cm + 57 cm = 273 cm</a:t>
            </a:r>
          </a:p>
          <a:p>
            <a:endParaRPr lang="cs-CZ" dirty="0" smtClean="0"/>
          </a:p>
          <a:p>
            <a:r>
              <a:rPr lang="cs-CZ" sz="2400" dirty="0" smtClean="0">
                <a:solidFill>
                  <a:srgbClr val="C00000"/>
                </a:solidFill>
              </a:rPr>
              <a:t>200 cm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10" name="Šipka dolů 9"/>
          <p:cNvSpPr/>
          <p:nvPr/>
        </p:nvSpPr>
        <p:spPr>
          <a:xfrm>
            <a:off x="755576" y="2420888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3573016"/>
            <a:ext cx="7200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3 cm 4 mm – 16 mm =         </a:t>
            </a:r>
            <a:r>
              <a:rPr lang="cs-CZ" sz="2400" dirty="0" err="1" smtClean="0"/>
              <a:t>mm</a:t>
            </a:r>
            <a:endParaRPr lang="cs-CZ" sz="2400" dirty="0" smtClean="0"/>
          </a:p>
          <a:p>
            <a:r>
              <a:rPr lang="cs-CZ" sz="2400" dirty="0" smtClean="0"/>
              <a:t>5 dm 8 cm + 34 cm =         </a:t>
            </a:r>
            <a:r>
              <a:rPr lang="cs-CZ" sz="2400" dirty="0" err="1" smtClean="0"/>
              <a:t>cm</a:t>
            </a:r>
            <a:endParaRPr lang="cs-CZ" sz="2400" dirty="0" smtClean="0"/>
          </a:p>
          <a:p>
            <a:r>
              <a:rPr lang="cs-CZ" sz="2400" dirty="0" smtClean="0"/>
              <a:t>12 m 30 cm – 2 dm =            cm</a:t>
            </a:r>
          </a:p>
          <a:p>
            <a:r>
              <a:rPr lang="cs-CZ" sz="2400" dirty="0" smtClean="0"/>
              <a:t>3 km 270 m – 400 m =              </a:t>
            </a:r>
            <a:r>
              <a:rPr lang="cs-CZ" sz="2400" dirty="0" err="1" smtClean="0"/>
              <a:t>m</a:t>
            </a:r>
            <a:endParaRPr lang="cs-CZ" sz="2400" dirty="0" smtClean="0"/>
          </a:p>
          <a:p>
            <a:r>
              <a:rPr lang="cs-CZ" sz="2400" dirty="0" smtClean="0"/>
              <a:t>16 cm – 10 mm + 2 dm =         cm</a:t>
            </a:r>
          </a:p>
          <a:p>
            <a:r>
              <a:rPr lang="cs-CZ" sz="2400" dirty="0" smtClean="0"/>
              <a:t>3 dm – 3 cm – 3 mm =           </a:t>
            </a:r>
            <a:r>
              <a:rPr lang="cs-CZ" sz="2400" dirty="0" err="1" smtClean="0"/>
              <a:t>mm</a:t>
            </a:r>
            <a:endParaRPr lang="cs-CZ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563888" y="357301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18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419872" y="393305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92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347864" y="429309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1 210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635896" y="465313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2 870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3635896" y="537321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267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923928" y="501317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35</a:t>
            </a:r>
            <a:endParaRPr lang="cs-CZ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548680"/>
            <a:ext cx="7632848" cy="10081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Vyřeš dvě slovní úlohy. Nezapomeň na zápis úlohy, výpočet a odpověď: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99592" y="1700808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Paní Nováková má tři skříňky široké 90 m, 1 050 mm a 9 dm. Vejdou se jí vedle sebe ke zdi, která měří přesně 3 m?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2492896"/>
            <a:ext cx="727280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sz="2400" dirty="0" smtClean="0"/>
              <a:t>skříňka ………………..90 cm</a:t>
            </a:r>
          </a:p>
          <a:p>
            <a:pPr marL="342900" indent="-342900">
              <a:buAutoNum type="arabicPeriod"/>
            </a:pPr>
            <a:r>
              <a:rPr lang="cs-CZ" sz="2400" dirty="0" smtClean="0"/>
              <a:t>skříňka………………...1 050 mm = 105 cm</a:t>
            </a:r>
          </a:p>
          <a:p>
            <a:pPr marL="342900" indent="-342900">
              <a:buAutoNum type="arabicPeriod"/>
            </a:pPr>
            <a:r>
              <a:rPr lang="cs-CZ" sz="2400" dirty="0" smtClean="0"/>
              <a:t>skříňka…………………9 dm = 90 cm</a:t>
            </a:r>
          </a:p>
          <a:p>
            <a:pPr marL="342900" indent="-342900"/>
            <a:r>
              <a:rPr lang="cs-CZ" sz="2400" dirty="0" smtClean="0"/>
              <a:t>celková šířka……………….x (cm)</a:t>
            </a:r>
          </a:p>
          <a:p>
            <a:pPr marL="342900" indent="-342900"/>
            <a:r>
              <a:rPr lang="cs-CZ" sz="2400" dirty="0" smtClean="0"/>
              <a:t>x = 90 + 105 + 90</a:t>
            </a:r>
          </a:p>
          <a:p>
            <a:pPr marL="342900" indent="-342900"/>
            <a:r>
              <a:rPr lang="cs-CZ" sz="2400" dirty="0" smtClean="0"/>
              <a:t>x = 285</a:t>
            </a:r>
          </a:p>
          <a:p>
            <a:pPr marL="342900" indent="-342900"/>
            <a:r>
              <a:rPr lang="cs-CZ" sz="2400" dirty="0" smtClean="0"/>
              <a:t>x = 285 cm</a:t>
            </a:r>
          </a:p>
          <a:p>
            <a:pPr marL="342900" indent="-342900"/>
            <a:endParaRPr lang="cs-CZ" sz="2400" dirty="0" smtClean="0"/>
          </a:p>
          <a:p>
            <a:pPr marL="342900" indent="-342900"/>
            <a:r>
              <a:rPr lang="cs-CZ" sz="2400" dirty="0" smtClean="0"/>
              <a:t>Všechny tři skříňky se vedle sebe vejdou, protože jejich celková šířka je 285 cm, což je méně než je délka zdi – 300 cm.</a:t>
            </a:r>
            <a:endParaRPr lang="cs-CZ" sz="2400" dirty="0"/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971600" y="4005064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764704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Na roli je 7 m látky. Švadlena z ní potřebuje na tři zakázky 230 cm, 15 dm a 2 900 mm. Bude jí látka stačit?</a:t>
            </a:r>
            <a:endParaRPr lang="cs-CZ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11560" y="1700808"/>
            <a:ext cx="770485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cs-CZ" sz="2400" dirty="0" smtClean="0"/>
          </a:p>
          <a:p>
            <a:pPr marL="342900" indent="-342900">
              <a:buAutoNum type="arabicPeriod"/>
            </a:pPr>
            <a:r>
              <a:rPr lang="cs-CZ" sz="2400" dirty="0" smtClean="0"/>
              <a:t>zakázka………………………230 cm látky</a:t>
            </a:r>
          </a:p>
          <a:p>
            <a:pPr marL="342900" indent="-342900"/>
            <a:r>
              <a:rPr lang="cs-CZ" sz="2400" dirty="0" smtClean="0"/>
              <a:t>2. zakázka………………………15 dm = 150 cm  </a:t>
            </a:r>
          </a:p>
          <a:p>
            <a:pPr marL="342900" indent="-342900">
              <a:buAutoNum type="arabicPeriod" startAt="3"/>
            </a:pPr>
            <a:r>
              <a:rPr lang="cs-CZ" sz="2400" dirty="0" smtClean="0"/>
              <a:t>zakázka………………………2 900 mm = 290 cm</a:t>
            </a:r>
          </a:p>
          <a:p>
            <a:pPr marL="342900" indent="-342900"/>
            <a:r>
              <a:rPr lang="cs-CZ" sz="2400" dirty="0" smtClean="0"/>
              <a:t>všechny zakázky…………………x (cm)  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700808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délka látky……………………..7 m = 700 cm</a:t>
            </a:r>
            <a:endParaRPr lang="cs-CZ" sz="2400" dirty="0"/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683568" y="3573016"/>
            <a:ext cx="540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611560" y="3645024"/>
            <a:ext cx="54726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x = 230 + 150 + 290</a:t>
            </a:r>
          </a:p>
          <a:p>
            <a:r>
              <a:rPr lang="cs-CZ" sz="2400" dirty="0" smtClean="0"/>
              <a:t>x = 670 </a:t>
            </a:r>
          </a:p>
          <a:p>
            <a:r>
              <a:rPr lang="cs-CZ" sz="2400" dirty="0" smtClean="0"/>
              <a:t>x = 670 cm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11560" y="5229200"/>
            <a:ext cx="6624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Švadleně látka stačit bude, protože na všechny zakázky spotřebuje 670 cm, což je méně než 700 cm.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548680"/>
            <a:ext cx="7632848" cy="10081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Na závěr vypočítej: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99592" y="2060848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Petr hodil koulí 12 m 46 cm, Štěpán 11 m 74 cm, Jirka 12 m</a:t>
            </a:r>
          </a:p>
          <a:p>
            <a:r>
              <a:rPr lang="cs-CZ" sz="2400" dirty="0" smtClean="0"/>
              <a:t> a Ondra 12 m 54 cm. Kolik cm chybí každému chlapci   </a:t>
            </a:r>
          </a:p>
          <a:p>
            <a:r>
              <a:rPr lang="cs-CZ" sz="2400" dirty="0" smtClean="0"/>
              <a:t>k dosažení třináctimetrové hranice?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43608" y="3501008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13 m</a:t>
            </a:r>
          </a:p>
          <a:p>
            <a:endParaRPr lang="cs-CZ" sz="2400" dirty="0"/>
          </a:p>
        </p:txBody>
      </p:sp>
      <p:cxnSp>
        <p:nvCxnSpPr>
          <p:cNvPr id="6" name="Přímá spojovací šipka 5"/>
          <p:cNvCxnSpPr/>
          <p:nvPr/>
        </p:nvCxnSpPr>
        <p:spPr>
          <a:xfrm rot="5400000">
            <a:off x="935596" y="3969060"/>
            <a:ext cx="36004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 rot="16200000" flipH="1">
            <a:off x="1331640" y="4005064"/>
            <a:ext cx="36004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323528" y="4365104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12 m   +   1 m</a:t>
            </a:r>
          </a:p>
          <a:p>
            <a:endParaRPr lang="cs-CZ" sz="2400" dirty="0"/>
          </a:p>
        </p:txBody>
      </p:sp>
      <p:cxnSp>
        <p:nvCxnSpPr>
          <p:cNvPr id="11" name="Přímá spojovací šipka 10"/>
          <p:cNvCxnSpPr/>
          <p:nvPr/>
        </p:nvCxnSpPr>
        <p:spPr>
          <a:xfrm rot="16200000" flipH="1">
            <a:off x="1907704" y="4941168"/>
            <a:ext cx="360040" cy="720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475656" y="5085184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100 cm</a:t>
            </a:r>
            <a:endParaRPr lang="cs-CZ" sz="2400" dirty="0"/>
          </a:p>
        </p:txBody>
      </p:sp>
      <p:sp>
        <p:nvSpPr>
          <p:cNvPr id="13" name="Elipsa 12"/>
          <p:cNvSpPr/>
          <p:nvPr/>
        </p:nvSpPr>
        <p:spPr>
          <a:xfrm>
            <a:off x="5508104" y="3068960"/>
            <a:ext cx="3456384" cy="129614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Štěpánovi 126 cm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067944" y="4149080"/>
            <a:ext cx="3456384" cy="129614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Jirkovi 100 cm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1979712" y="3212976"/>
            <a:ext cx="3456384" cy="129614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Petrovi 54 cm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5220072" y="5085184"/>
            <a:ext cx="3456384" cy="127099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Ondrovi 46 cm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980728"/>
            <a:ext cx="79208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Tatínek chce vytapetovat stěnu, která je široká 230 cm a vysoká 250 cm. Kolik m tapety musí koupit, jestliže šířka tapety je 60 cm?</a:t>
            </a:r>
          </a:p>
          <a:p>
            <a:r>
              <a:rPr lang="cs-CZ" sz="2400" dirty="0" smtClean="0"/>
              <a:t>Úlohu načrtni.</a:t>
            </a:r>
            <a:endParaRPr lang="cs-CZ" sz="2400" dirty="0"/>
          </a:p>
        </p:txBody>
      </p:sp>
      <p:sp>
        <p:nvSpPr>
          <p:cNvPr id="3" name="Elipsa 2"/>
          <p:cNvSpPr/>
          <p:nvPr/>
        </p:nvSpPr>
        <p:spPr>
          <a:xfrm>
            <a:off x="5148064" y="2924944"/>
            <a:ext cx="3456384" cy="158417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10 m</a:t>
            </a:r>
            <a:endParaRPr lang="cs-CZ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548680"/>
            <a:ext cx="7632848" cy="144016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Znáš jednotky délky?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Víš jaké jsou mezi nimi vztahy?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Bude lepší všechno si zopakovat: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55576" y="2780928"/>
            <a:ext cx="77048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Jednotky délky</a:t>
            </a:r>
          </a:p>
          <a:p>
            <a:endParaRPr lang="cs-CZ" sz="2400" dirty="0"/>
          </a:p>
          <a:p>
            <a:r>
              <a:rPr lang="cs-CZ" sz="2400" dirty="0"/>
              <a:t>z</a:t>
            </a:r>
            <a:r>
              <a:rPr lang="cs-CZ" sz="2400" dirty="0" smtClean="0"/>
              <a:t>ákladní jednotka                                    m     (metr)</a:t>
            </a:r>
          </a:p>
          <a:p>
            <a:endParaRPr lang="cs-CZ" sz="2400" dirty="0" smtClean="0"/>
          </a:p>
          <a:p>
            <a:r>
              <a:rPr lang="cs-CZ" sz="2400" dirty="0"/>
              <a:t>o</a:t>
            </a:r>
            <a:r>
              <a:rPr lang="cs-CZ" sz="2400" dirty="0" smtClean="0"/>
              <a:t>dvozené jednotky                                  km   (kilometr)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                                    dm   (decimetr)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                                    cm   (centimetr)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                                    mm  (milimetr)</a:t>
            </a:r>
            <a:endParaRPr lang="cs-CZ" sz="2400" dirty="0"/>
          </a:p>
        </p:txBody>
      </p:sp>
      <p:sp>
        <p:nvSpPr>
          <p:cNvPr id="12" name="Šipka doprava 11"/>
          <p:cNvSpPr/>
          <p:nvPr/>
        </p:nvSpPr>
        <p:spPr>
          <a:xfrm>
            <a:off x="3851920" y="3645024"/>
            <a:ext cx="158417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prava 12"/>
          <p:cNvSpPr/>
          <p:nvPr/>
        </p:nvSpPr>
        <p:spPr>
          <a:xfrm>
            <a:off x="3901513" y="4374806"/>
            <a:ext cx="158417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/>
          <p:cNvSpPr/>
          <p:nvPr/>
        </p:nvSpPr>
        <p:spPr>
          <a:xfrm>
            <a:off x="3901513" y="4734846"/>
            <a:ext cx="158417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prava 14"/>
          <p:cNvSpPr/>
          <p:nvPr/>
        </p:nvSpPr>
        <p:spPr>
          <a:xfrm>
            <a:off x="3901513" y="5094886"/>
            <a:ext cx="158417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/>
          <p:cNvSpPr/>
          <p:nvPr/>
        </p:nvSpPr>
        <p:spPr>
          <a:xfrm>
            <a:off x="3901513" y="5454926"/>
            <a:ext cx="158417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268760"/>
            <a:ext cx="74168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Justová</a:t>
            </a:r>
            <a:r>
              <a:rPr lang="cs-CZ" dirty="0" smtClean="0"/>
              <a:t>, R. Pracovní sešit k učebnici Matematika pro 5. ročník I. díl.</a:t>
            </a:r>
          </a:p>
          <a:p>
            <a:r>
              <a:rPr lang="cs-CZ" dirty="0" smtClean="0"/>
              <a:t>Praha: Alter, 2005. ISBN 80 – 7245 – 070 – 0.</a:t>
            </a:r>
          </a:p>
          <a:p>
            <a:endParaRPr lang="cs-CZ" dirty="0" smtClean="0"/>
          </a:p>
          <a:p>
            <a:r>
              <a:rPr lang="cs-CZ" dirty="0" err="1" smtClean="0"/>
              <a:t>Justová</a:t>
            </a:r>
            <a:r>
              <a:rPr lang="cs-CZ" dirty="0" smtClean="0"/>
              <a:t>, R. Pracovní sešit k učebnici Matematika pro 5. ročník II. díl.</a:t>
            </a:r>
          </a:p>
          <a:p>
            <a:r>
              <a:rPr lang="cs-CZ" dirty="0" smtClean="0"/>
              <a:t>Praha: Alter, 2005. ISBN 80 – 7245 – 071 – 9.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548680"/>
            <a:ext cx="7632848" cy="93610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Vztahy mezi jednotkami délky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683568" y="1988840"/>
            <a:ext cx="7632848" cy="273630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km           m           dm           cm           mm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5" name="Oblouk 4"/>
          <p:cNvSpPr/>
          <p:nvPr/>
        </p:nvSpPr>
        <p:spPr>
          <a:xfrm rot="10800000">
            <a:off x="1599420" y="3038622"/>
            <a:ext cx="1296144" cy="936104"/>
          </a:xfrm>
          <a:prstGeom prst="arc">
            <a:avLst>
              <a:gd name="adj1" fmla="val 10999411"/>
              <a:gd name="adj2" fmla="val 93600"/>
            </a:avLst>
          </a:prstGeom>
          <a:ln w="38100">
            <a:solidFill>
              <a:schemeClr val="accent4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Oblouk 5"/>
          <p:cNvSpPr/>
          <p:nvPr/>
        </p:nvSpPr>
        <p:spPr>
          <a:xfrm rot="10800000">
            <a:off x="3059832" y="3068960"/>
            <a:ext cx="1296144" cy="936104"/>
          </a:xfrm>
          <a:prstGeom prst="arc">
            <a:avLst>
              <a:gd name="adj1" fmla="val 10700209"/>
              <a:gd name="adj2" fmla="val 93600"/>
            </a:avLst>
          </a:prstGeom>
          <a:ln w="38100">
            <a:solidFill>
              <a:schemeClr val="accent4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louk 6"/>
          <p:cNvSpPr/>
          <p:nvPr/>
        </p:nvSpPr>
        <p:spPr>
          <a:xfrm rot="10800000">
            <a:off x="4427984" y="3068960"/>
            <a:ext cx="1296144" cy="936104"/>
          </a:xfrm>
          <a:prstGeom prst="arc">
            <a:avLst>
              <a:gd name="adj1" fmla="val 10999411"/>
              <a:gd name="adj2" fmla="val 93600"/>
            </a:avLst>
          </a:prstGeom>
          <a:ln w="38100">
            <a:solidFill>
              <a:schemeClr val="accent4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louk 7"/>
          <p:cNvSpPr/>
          <p:nvPr/>
        </p:nvSpPr>
        <p:spPr>
          <a:xfrm rot="10800000">
            <a:off x="5868144" y="3068960"/>
            <a:ext cx="1296144" cy="936104"/>
          </a:xfrm>
          <a:prstGeom prst="arc">
            <a:avLst>
              <a:gd name="adj1" fmla="val 10621587"/>
              <a:gd name="adj2" fmla="val 93600"/>
            </a:avLst>
          </a:prstGeom>
          <a:ln w="38100">
            <a:solidFill>
              <a:schemeClr val="accent4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louk 11"/>
          <p:cNvSpPr/>
          <p:nvPr/>
        </p:nvSpPr>
        <p:spPr>
          <a:xfrm>
            <a:off x="1619672" y="2708920"/>
            <a:ext cx="1296144" cy="936104"/>
          </a:xfrm>
          <a:prstGeom prst="arc">
            <a:avLst>
              <a:gd name="adj1" fmla="val 10999411"/>
              <a:gd name="adj2" fmla="val 93600"/>
            </a:avLst>
          </a:prstGeom>
          <a:ln w="38100">
            <a:solidFill>
              <a:schemeClr val="bg1">
                <a:lumMod val="9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louk 12"/>
          <p:cNvSpPr/>
          <p:nvPr/>
        </p:nvSpPr>
        <p:spPr>
          <a:xfrm>
            <a:off x="3059832" y="2708920"/>
            <a:ext cx="1296144" cy="936104"/>
          </a:xfrm>
          <a:prstGeom prst="arc">
            <a:avLst>
              <a:gd name="adj1" fmla="val 10999411"/>
              <a:gd name="adj2" fmla="val 93600"/>
            </a:avLst>
          </a:prstGeom>
          <a:ln w="38100">
            <a:solidFill>
              <a:schemeClr val="bg1">
                <a:lumMod val="9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louk 13"/>
          <p:cNvSpPr/>
          <p:nvPr/>
        </p:nvSpPr>
        <p:spPr>
          <a:xfrm>
            <a:off x="4427984" y="2708920"/>
            <a:ext cx="1296144" cy="936104"/>
          </a:xfrm>
          <a:prstGeom prst="arc">
            <a:avLst>
              <a:gd name="adj1" fmla="val 10999411"/>
              <a:gd name="adj2" fmla="val 93600"/>
            </a:avLst>
          </a:prstGeom>
          <a:ln w="38100">
            <a:solidFill>
              <a:schemeClr val="bg1">
                <a:lumMod val="9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louk 15"/>
          <p:cNvSpPr/>
          <p:nvPr/>
        </p:nvSpPr>
        <p:spPr>
          <a:xfrm>
            <a:off x="5868144" y="2708920"/>
            <a:ext cx="1296144" cy="1016496"/>
          </a:xfrm>
          <a:prstGeom prst="arc">
            <a:avLst>
              <a:gd name="adj1" fmla="val 10999411"/>
              <a:gd name="adj2" fmla="val 93600"/>
            </a:avLst>
          </a:prstGeom>
          <a:ln w="38100">
            <a:solidFill>
              <a:schemeClr val="bg1">
                <a:lumMod val="9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3275856" y="407707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. 10</a:t>
            </a:r>
            <a:endParaRPr lang="cs-CZ" sz="2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716016" y="407707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. 10</a:t>
            </a:r>
            <a:endParaRPr lang="cs-CZ" sz="2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6084168" y="407707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. 10</a:t>
            </a:r>
            <a:endParaRPr lang="cs-CZ" sz="24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691680" y="4077072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. 1 000</a:t>
            </a:r>
            <a:endParaRPr lang="cs-CZ" sz="24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347864" y="2204864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: 10</a:t>
            </a:r>
            <a:endParaRPr lang="cs-CZ" sz="24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644008" y="2204864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: 10</a:t>
            </a:r>
            <a:endParaRPr lang="cs-CZ" sz="24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6156176" y="2204864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: 10</a:t>
            </a:r>
            <a:endParaRPr lang="cs-CZ" sz="24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1691680" y="2204864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: 1 000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683568" y="476672"/>
            <a:ext cx="7632848" cy="237626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km           m           dm           cm           mm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" name="Oblouk 3"/>
          <p:cNvSpPr/>
          <p:nvPr/>
        </p:nvSpPr>
        <p:spPr>
          <a:xfrm rot="10800000">
            <a:off x="1599420" y="1382438"/>
            <a:ext cx="1296144" cy="936104"/>
          </a:xfrm>
          <a:prstGeom prst="arc">
            <a:avLst>
              <a:gd name="adj1" fmla="val 10999411"/>
              <a:gd name="adj2" fmla="val 93600"/>
            </a:avLst>
          </a:prstGeom>
          <a:ln w="38100">
            <a:solidFill>
              <a:schemeClr val="accent4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Oblouk 4"/>
          <p:cNvSpPr/>
          <p:nvPr/>
        </p:nvSpPr>
        <p:spPr>
          <a:xfrm rot="10800000">
            <a:off x="3059832" y="1412776"/>
            <a:ext cx="1296144" cy="936104"/>
          </a:xfrm>
          <a:prstGeom prst="arc">
            <a:avLst>
              <a:gd name="adj1" fmla="val 10700209"/>
              <a:gd name="adj2" fmla="val 93600"/>
            </a:avLst>
          </a:prstGeom>
          <a:ln w="38100">
            <a:solidFill>
              <a:schemeClr val="accent4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louk 5"/>
          <p:cNvSpPr/>
          <p:nvPr/>
        </p:nvSpPr>
        <p:spPr>
          <a:xfrm rot="10800000">
            <a:off x="4427984" y="1412776"/>
            <a:ext cx="1296144" cy="936104"/>
          </a:xfrm>
          <a:prstGeom prst="arc">
            <a:avLst>
              <a:gd name="adj1" fmla="val 10999411"/>
              <a:gd name="adj2" fmla="val 93600"/>
            </a:avLst>
          </a:prstGeom>
          <a:ln w="38100">
            <a:solidFill>
              <a:schemeClr val="accent4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louk 6"/>
          <p:cNvSpPr/>
          <p:nvPr/>
        </p:nvSpPr>
        <p:spPr>
          <a:xfrm rot="10800000">
            <a:off x="5868144" y="1412776"/>
            <a:ext cx="1296144" cy="936104"/>
          </a:xfrm>
          <a:prstGeom prst="arc">
            <a:avLst>
              <a:gd name="adj1" fmla="val 10621587"/>
              <a:gd name="adj2" fmla="val 93600"/>
            </a:avLst>
          </a:prstGeom>
          <a:ln w="38100">
            <a:solidFill>
              <a:schemeClr val="accent4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louk 7"/>
          <p:cNvSpPr/>
          <p:nvPr/>
        </p:nvSpPr>
        <p:spPr>
          <a:xfrm>
            <a:off x="1619672" y="1052736"/>
            <a:ext cx="1296144" cy="936104"/>
          </a:xfrm>
          <a:prstGeom prst="arc">
            <a:avLst>
              <a:gd name="adj1" fmla="val 10999411"/>
              <a:gd name="adj2" fmla="val 93600"/>
            </a:avLst>
          </a:prstGeom>
          <a:ln w="38100">
            <a:solidFill>
              <a:schemeClr val="bg1">
                <a:lumMod val="9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louk 8"/>
          <p:cNvSpPr/>
          <p:nvPr/>
        </p:nvSpPr>
        <p:spPr>
          <a:xfrm>
            <a:off x="3059832" y="1052736"/>
            <a:ext cx="1296144" cy="936104"/>
          </a:xfrm>
          <a:prstGeom prst="arc">
            <a:avLst>
              <a:gd name="adj1" fmla="val 10999411"/>
              <a:gd name="adj2" fmla="val 93600"/>
            </a:avLst>
          </a:prstGeom>
          <a:ln w="38100">
            <a:solidFill>
              <a:schemeClr val="bg1">
                <a:lumMod val="9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louk 9"/>
          <p:cNvSpPr/>
          <p:nvPr/>
        </p:nvSpPr>
        <p:spPr>
          <a:xfrm>
            <a:off x="4427984" y="1052736"/>
            <a:ext cx="1296144" cy="936104"/>
          </a:xfrm>
          <a:prstGeom prst="arc">
            <a:avLst>
              <a:gd name="adj1" fmla="val 10999411"/>
              <a:gd name="adj2" fmla="val 93600"/>
            </a:avLst>
          </a:prstGeom>
          <a:ln w="38100">
            <a:solidFill>
              <a:schemeClr val="bg1">
                <a:lumMod val="9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louk 10"/>
          <p:cNvSpPr/>
          <p:nvPr/>
        </p:nvSpPr>
        <p:spPr>
          <a:xfrm>
            <a:off x="5868144" y="1052736"/>
            <a:ext cx="1296144" cy="1016496"/>
          </a:xfrm>
          <a:prstGeom prst="arc">
            <a:avLst>
              <a:gd name="adj1" fmla="val 10999411"/>
              <a:gd name="adj2" fmla="val 93600"/>
            </a:avLst>
          </a:prstGeom>
          <a:ln w="38100">
            <a:solidFill>
              <a:schemeClr val="bg1">
                <a:lumMod val="9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3275856" y="242088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. 10</a:t>
            </a:r>
            <a:endParaRPr lang="cs-CZ" sz="2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716016" y="242088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. 10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084168" y="242088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. 10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691680" y="242088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. 1 000</a:t>
            </a:r>
            <a:endParaRPr lang="cs-CZ" sz="2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347864" y="54868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: 10</a:t>
            </a:r>
            <a:endParaRPr lang="cs-CZ" sz="2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644008" y="54868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: 10</a:t>
            </a:r>
            <a:endParaRPr lang="cs-CZ" sz="2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156176" y="54868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: 10</a:t>
            </a:r>
            <a:endParaRPr lang="cs-CZ" sz="2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1691680" y="54868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: 1 000</a:t>
            </a:r>
            <a:endParaRPr lang="cs-CZ" sz="24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683568" y="2924944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Postupuj podle šipek:</a:t>
            </a:r>
            <a:endParaRPr lang="cs-CZ" sz="24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683568" y="3861048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3 km =                  m</a:t>
            </a:r>
            <a:endParaRPr lang="cs-CZ" sz="24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1043608" y="4221088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070C0"/>
                </a:solidFill>
              </a:rPr>
              <a:t>. 1 000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1907704" y="3861048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3 000</a:t>
            </a:r>
            <a:endParaRPr lang="cs-CZ" sz="2400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683568" y="4797152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9</a:t>
            </a:r>
            <a:r>
              <a:rPr lang="cs-CZ" sz="2400" dirty="0" smtClean="0"/>
              <a:t> m =                   cm</a:t>
            </a:r>
            <a:endParaRPr lang="cs-CZ" sz="24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899592" y="515719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070C0"/>
                </a:solidFill>
              </a:rPr>
              <a:t>. 10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1403648" y="515719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070C0"/>
                </a:solidFill>
              </a:rPr>
              <a:t>. 10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1763688" y="4797152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900</a:t>
            </a:r>
            <a:endParaRPr lang="cs-CZ" sz="2400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4644008" y="4797152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40 000 dm =                 km</a:t>
            </a:r>
            <a:endParaRPr lang="cs-CZ" sz="2400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4644008" y="3861048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9 000 mm =                  m</a:t>
            </a:r>
            <a:endParaRPr lang="cs-CZ" sz="2400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5076056" y="422108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0070C0"/>
                </a:solidFill>
              </a:rPr>
              <a:t>:</a:t>
            </a:r>
            <a:r>
              <a:rPr lang="cs-CZ" sz="2000" b="1" dirty="0" smtClean="0">
                <a:solidFill>
                  <a:srgbClr val="0070C0"/>
                </a:solidFill>
              </a:rPr>
              <a:t> 10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5580112" y="422108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0070C0"/>
                </a:solidFill>
              </a:rPr>
              <a:t>:</a:t>
            </a:r>
            <a:r>
              <a:rPr lang="cs-CZ" sz="2000" b="1" dirty="0" smtClean="0">
                <a:solidFill>
                  <a:srgbClr val="0070C0"/>
                </a:solidFill>
              </a:rPr>
              <a:t> 10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6084168" y="422108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0070C0"/>
                </a:solidFill>
              </a:rPr>
              <a:t>:</a:t>
            </a:r>
            <a:r>
              <a:rPr lang="cs-CZ" sz="2000" b="1" dirty="0" smtClean="0">
                <a:solidFill>
                  <a:srgbClr val="0070C0"/>
                </a:solidFill>
              </a:rPr>
              <a:t> 10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6300192" y="3861048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    9</a:t>
            </a:r>
            <a:endParaRPr lang="cs-CZ" sz="2400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5292080" y="5229200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070C0"/>
                </a:solidFill>
              </a:rPr>
              <a:t>: 10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6012160" y="5229200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0070C0"/>
                </a:solidFill>
              </a:rPr>
              <a:t>:</a:t>
            </a:r>
            <a:r>
              <a:rPr lang="cs-CZ" sz="2000" b="1" dirty="0" smtClean="0">
                <a:solidFill>
                  <a:srgbClr val="0070C0"/>
                </a:solidFill>
              </a:rPr>
              <a:t> 1 000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6372200" y="4797152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    4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0" grpId="0"/>
      <p:bldP spid="31" grpId="0"/>
      <p:bldP spid="32" grpId="0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87624" y="548680"/>
            <a:ext cx="7200800" cy="144016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Když je jednotka, na kterou převádíme, MENŠÍ, budeme  NÁSOBIT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95536" y="548680"/>
            <a:ext cx="72008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115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11560" y="2564904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50 m =           cm</a:t>
            </a:r>
          </a:p>
          <a:p>
            <a:r>
              <a:rPr lang="cs-CZ" sz="2400" dirty="0" smtClean="0"/>
              <a:t>1 m má 100 cm, proto budeme násobit stem (100).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 flipH="1">
            <a:off x="1547664" y="2564904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5 000 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 flipH="1">
            <a:off x="683567" y="3717032"/>
            <a:ext cx="79208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Zdůvodni převody:</a:t>
            </a:r>
          </a:p>
          <a:p>
            <a:endParaRPr lang="cs-CZ" sz="2400" dirty="0" smtClean="0"/>
          </a:p>
          <a:p>
            <a:r>
              <a:rPr lang="cs-CZ" sz="2400" dirty="0" smtClean="0"/>
              <a:t>300 cm =             mm, protože 1 cm má        mm.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979712" y="4437112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3 000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580112" y="4437112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10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83568" y="4797152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7 km =           m, protože 1 km má             m.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619672" y="4797152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7 000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004048" y="479715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1 000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87624" y="548680"/>
            <a:ext cx="7200800" cy="144016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Když je jednotka, na kterou převádíme, VĚTŠÍ, budeme  DĚLIT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95536" y="548680"/>
            <a:ext cx="72008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115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11560" y="2564904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5 000 m =       km</a:t>
            </a:r>
          </a:p>
          <a:p>
            <a:r>
              <a:rPr lang="cs-CZ" sz="2400" dirty="0" smtClean="0"/>
              <a:t>1 km má 1 000 m, proto budeme dělit tisícem (1 000).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 flipH="1">
            <a:off x="1979712" y="256490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5  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 flipH="1">
            <a:off x="683567" y="3717032"/>
            <a:ext cx="79208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Zdůvodni převody:</a:t>
            </a:r>
          </a:p>
          <a:p>
            <a:endParaRPr lang="cs-CZ" sz="2400" dirty="0" smtClean="0"/>
          </a:p>
          <a:p>
            <a:r>
              <a:rPr lang="cs-CZ" sz="2400" dirty="0"/>
              <a:t>2</a:t>
            </a:r>
            <a:r>
              <a:rPr lang="cs-CZ" sz="2400" dirty="0" smtClean="0"/>
              <a:t>00 </a:t>
            </a:r>
            <a:r>
              <a:rPr lang="cs-CZ" sz="2400" dirty="0"/>
              <a:t>d</a:t>
            </a:r>
            <a:r>
              <a:rPr lang="cs-CZ" sz="2400" dirty="0" smtClean="0"/>
              <a:t>m =          m, protože 1 m má       dm.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2123728" y="4437112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20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004048" y="443711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10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83568" y="4797152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300 mm =      dm, protože 1 dm má        mm.</a:t>
            </a:r>
            <a:endParaRPr lang="cs-CZ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051720" y="479715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004048" y="479715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 </a:t>
            </a:r>
            <a:r>
              <a:rPr lang="cs-CZ" sz="2400" dirty="0" smtClean="0"/>
              <a:t>100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548680"/>
            <a:ext cx="7632848" cy="93610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Doplň tabulku</a:t>
            </a:r>
            <a:endParaRPr lang="cs-CZ" sz="2800" dirty="0">
              <a:solidFill>
                <a:schemeClr val="tx1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827584" y="1916830"/>
          <a:ext cx="7560840" cy="3024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0210"/>
                <a:gridCol w="1890210"/>
                <a:gridCol w="1890210"/>
                <a:gridCol w="1890210"/>
              </a:tblGrid>
              <a:tr h="604868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dm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cm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mm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4868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140</a:t>
                      </a:r>
                      <a:endParaRPr lang="cs-CZ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4868">
                <a:tc>
                  <a:txBody>
                    <a:bodyPr/>
                    <a:lstStyle/>
                    <a:p>
                      <a:pPr algn="ctr"/>
                      <a:endParaRPr lang="cs-CZ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900</a:t>
                      </a:r>
                      <a:endParaRPr lang="cs-CZ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4868">
                <a:tc>
                  <a:txBody>
                    <a:bodyPr/>
                    <a:lstStyle/>
                    <a:p>
                      <a:pPr algn="ctr"/>
                      <a:endParaRPr lang="cs-CZ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800</a:t>
                      </a:r>
                      <a:endParaRPr lang="cs-CZ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4868">
                <a:tc>
                  <a:txBody>
                    <a:bodyPr/>
                    <a:lstStyle/>
                    <a:p>
                      <a:pPr algn="ctr"/>
                      <a:endParaRPr lang="cs-CZ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15 000</a:t>
                      </a:r>
                      <a:endParaRPr lang="cs-CZ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Elipsa 3"/>
          <p:cNvSpPr/>
          <p:nvPr/>
        </p:nvSpPr>
        <p:spPr>
          <a:xfrm>
            <a:off x="179512" y="5085184"/>
            <a:ext cx="158417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6"/>
                </a:solidFill>
              </a:rPr>
              <a:t>14 000</a:t>
            </a:r>
            <a:endParaRPr lang="cs-CZ" sz="2400" dirty="0">
              <a:solidFill>
                <a:schemeClr val="accent6"/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>
            <a:off x="5940152" y="5013176"/>
            <a:ext cx="172819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6"/>
                </a:solidFill>
              </a:rPr>
              <a:t>140 000</a:t>
            </a:r>
            <a:endParaRPr lang="cs-CZ" sz="2400" dirty="0">
              <a:solidFill>
                <a:schemeClr val="accent6"/>
              </a:solidFill>
            </a:endParaRPr>
          </a:p>
        </p:txBody>
      </p:sp>
      <p:sp>
        <p:nvSpPr>
          <p:cNvPr id="6" name="Elipsa 5"/>
          <p:cNvSpPr/>
          <p:nvPr/>
        </p:nvSpPr>
        <p:spPr>
          <a:xfrm>
            <a:off x="6732240" y="5589240"/>
            <a:ext cx="129614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6"/>
                </a:solidFill>
              </a:rPr>
              <a:t>8 000</a:t>
            </a:r>
            <a:endParaRPr lang="cs-CZ" sz="2400" dirty="0">
              <a:solidFill>
                <a:schemeClr val="accent6"/>
              </a:solidFill>
            </a:endParaRPr>
          </a:p>
        </p:txBody>
      </p:sp>
      <p:sp>
        <p:nvSpPr>
          <p:cNvPr id="7" name="Elipsa 6"/>
          <p:cNvSpPr/>
          <p:nvPr/>
        </p:nvSpPr>
        <p:spPr>
          <a:xfrm>
            <a:off x="7452320" y="5085184"/>
            <a:ext cx="129614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6"/>
                </a:solidFill>
              </a:rPr>
              <a:t>90</a:t>
            </a:r>
            <a:endParaRPr lang="cs-CZ" sz="2400" dirty="0">
              <a:solidFill>
                <a:schemeClr val="accent6"/>
              </a:solidFill>
            </a:endParaRPr>
          </a:p>
        </p:txBody>
      </p:sp>
      <p:sp>
        <p:nvSpPr>
          <p:cNvPr id="8" name="Elipsa 7"/>
          <p:cNvSpPr/>
          <p:nvPr/>
        </p:nvSpPr>
        <p:spPr>
          <a:xfrm>
            <a:off x="3275856" y="5805264"/>
            <a:ext cx="129614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6"/>
                </a:solidFill>
              </a:rPr>
              <a:t>9 000</a:t>
            </a:r>
            <a:endParaRPr lang="cs-CZ" sz="2400" dirty="0">
              <a:solidFill>
                <a:schemeClr val="accent6"/>
              </a:solidFill>
            </a:endParaRPr>
          </a:p>
        </p:txBody>
      </p:sp>
      <p:sp>
        <p:nvSpPr>
          <p:cNvPr id="9" name="Elipsa 8"/>
          <p:cNvSpPr/>
          <p:nvPr/>
        </p:nvSpPr>
        <p:spPr>
          <a:xfrm>
            <a:off x="3275856" y="5013176"/>
            <a:ext cx="129614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6"/>
                </a:solidFill>
              </a:rPr>
              <a:t>150</a:t>
            </a:r>
            <a:endParaRPr lang="cs-CZ" sz="2400" dirty="0">
              <a:solidFill>
                <a:schemeClr val="accent6"/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427984" y="5733256"/>
            <a:ext cx="129614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6"/>
                </a:solidFill>
              </a:rPr>
              <a:t>1 500</a:t>
            </a:r>
            <a:endParaRPr lang="cs-CZ" sz="2400" dirty="0">
              <a:solidFill>
                <a:schemeClr val="accent6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644008" y="5013176"/>
            <a:ext cx="129614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6"/>
                </a:solidFill>
              </a:rPr>
              <a:t>15</a:t>
            </a:r>
            <a:endParaRPr lang="cs-CZ" sz="2400" dirty="0">
              <a:solidFill>
                <a:schemeClr val="accent6"/>
              </a:solidFill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5580112" y="5805264"/>
            <a:ext cx="129614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accent6"/>
                </a:solidFill>
              </a:rPr>
              <a:t>8</a:t>
            </a:r>
          </a:p>
        </p:txBody>
      </p:sp>
      <p:sp>
        <p:nvSpPr>
          <p:cNvPr id="14" name="Elipsa 13"/>
          <p:cNvSpPr/>
          <p:nvPr/>
        </p:nvSpPr>
        <p:spPr>
          <a:xfrm>
            <a:off x="827584" y="5805264"/>
            <a:ext cx="129614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6"/>
                </a:solidFill>
              </a:rPr>
              <a:t>80</a:t>
            </a:r>
            <a:endParaRPr lang="cs-CZ" sz="2400" dirty="0">
              <a:solidFill>
                <a:schemeClr val="accent6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1907704" y="5805264"/>
            <a:ext cx="1512168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6"/>
                </a:solidFill>
              </a:rPr>
              <a:t>90 000</a:t>
            </a:r>
            <a:endParaRPr lang="cs-CZ" sz="2400" dirty="0">
              <a:solidFill>
                <a:schemeClr val="accent6"/>
              </a:solidFill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1763688" y="5085184"/>
            <a:ext cx="129614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6"/>
                </a:solidFill>
              </a:rPr>
              <a:t>1 400</a:t>
            </a:r>
            <a:endParaRPr lang="cs-CZ" sz="24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548680"/>
            <a:ext cx="7632848" cy="93610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Doplň tabulku</a:t>
            </a:r>
            <a:endParaRPr lang="cs-CZ" sz="2800" dirty="0">
              <a:solidFill>
                <a:schemeClr val="tx1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827584" y="1916830"/>
          <a:ext cx="7560840" cy="3024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0210"/>
                <a:gridCol w="1890210"/>
                <a:gridCol w="1890210"/>
                <a:gridCol w="1890210"/>
              </a:tblGrid>
              <a:tr h="604868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mm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cm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dm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4868">
                <a:tc>
                  <a:txBody>
                    <a:bodyPr/>
                    <a:lstStyle/>
                    <a:p>
                      <a:pPr algn="ctr"/>
                      <a:endParaRPr lang="cs-CZ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8</a:t>
                      </a:r>
                      <a:endParaRPr lang="cs-CZ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4868">
                <a:tc>
                  <a:txBody>
                    <a:bodyPr/>
                    <a:lstStyle/>
                    <a:p>
                      <a:pPr algn="ctr"/>
                      <a:endParaRPr lang="cs-CZ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20</a:t>
                      </a:r>
                      <a:endParaRPr lang="cs-CZ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4868">
                <a:tc>
                  <a:txBody>
                    <a:bodyPr/>
                    <a:lstStyle/>
                    <a:p>
                      <a:pPr algn="ctr"/>
                      <a:endParaRPr lang="cs-CZ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300</a:t>
                      </a:r>
                      <a:endParaRPr lang="cs-CZ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4868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7 000</a:t>
                      </a:r>
                      <a:endParaRPr lang="cs-CZ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Elipsa 3"/>
          <p:cNvSpPr/>
          <p:nvPr/>
        </p:nvSpPr>
        <p:spPr>
          <a:xfrm>
            <a:off x="179512" y="5085184"/>
            <a:ext cx="158417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6"/>
                </a:solidFill>
              </a:rPr>
              <a:t>200</a:t>
            </a:r>
            <a:endParaRPr lang="cs-CZ" sz="2400" dirty="0">
              <a:solidFill>
                <a:schemeClr val="accent6"/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>
            <a:off x="5940152" y="5013176"/>
            <a:ext cx="172819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accent6"/>
                </a:solidFill>
              </a:rPr>
              <a:t>2</a:t>
            </a:r>
          </a:p>
        </p:txBody>
      </p:sp>
      <p:sp>
        <p:nvSpPr>
          <p:cNvPr id="6" name="Elipsa 5"/>
          <p:cNvSpPr/>
          <p:nvPr/>
        </p:nvSpPr>
        <p:spPr>
          <a:xfrm>
            <a:off x="6732240" y="5589240"/>
            <a:ext cx="129614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6"/>
                </a:solidFill>
              </a:rPr>
              <a:t>8 00</a:t>
            </a:r>
            <a:endParaRPr lang="cs-CZ" sz="2400" dirty="0">
              <a:solidFill>
                <a:schemeClr val="accent6"/>
              </a:solidFill>
            </a:endParaRPr>
          </a:p>
        </p:txBody>
      </p:sp>
      <p:sp>
        <p:nvSpPr>
          <p:cNvPr id="7" name="Elipsa 6"/>
          <p:cNvSpPr/>
          <p:nvPr/>
        </p:nvSpPr>
        <p:spPr>
          <a:xfrm>
            <a:off x="7452320" y="5085184"/>
            <a:ext cx="129614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6"/>
                </a:solidFill>
              </a:rPr>
              <a:t>700</a:t>
            </a:r>
            <a:endParaRPr lang="cs-CZ" sz="2400" dirty="0">
              <a:solidFill>
                <a:schemeClr val="accent6"/>
              </a:solidFill>
            </a:endParaRPr>
          </a:p>
        </p:txBody>
      </p:sp>
      <p:sp>
        <p:nvSpPr>
          <p:cNvPr id="8" name="Elipsa 7"/>
          <p:cNvSpPr/>
          <p:nvPr/>
        </p:nvSpPr>
        <p:spPr>
          <a:xfrm>
            <a:off x="3275856" y="5805264"/>
            <a:ext cx="129614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6"/>
                </a:solidFill>
              </a:rPr>
              <a:t>2 000</a:t>
            </a:r>
            <a:endParaRPr lang="cs-CZ" sz="2400" dirty="0">
              <a:solidFill>
                <a:schemeClr val="accent6"/>
              </a:solidFill>
            </a:endParaRPr>
          </a:p>
        </p:txBody>
      </p:sp>
      <p:sp>
        <p:nvSpPr>
          <p:cNvPr id="9" name="Elipsa 8"/>
          <p:cNvSpPr/>
          <p:nvPr/>
        </p:nvSpPr>
        <p:spPr>
          <a:xfrm>
            <a:off x="3275856" y="5013176"/>
            <a:ext cx="129614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6"/>
                </a:solidFill>
              </a:rPr>
              <a:t>3 000</a:t>
            </a:r>
            <a:endParaRPr lang="cs-CZ" sz="2400" dirty="0">
              <a:solidFill>
                <a:schemeClr val="accent6"/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427984" y="5733256"/>
            <a:ext cx="129614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6"/>
                </a:solidFill>
              </a:rPr>
              <a:t>70</a:t>
            </a:r>
            <a:endParaRPr lang="cs-CZ" sz="2400" dirty="0">
              <a:solidFill>
                <a:schemeClr val="accent6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644008" y="5013176"/>
            <a:ext cx="129614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6"/>
                </a:solidFill>
              </a:rPr>
              <a:t>30</a:t>
            </a:r>
            <a:endParaRPr lang="cs-CZ" sz="2400" dirty="0">
              <a:solidFill>
                <a:schemeClr val="accent6"/>
              </a:solidFill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5580112" y="5805264"/>
            <a:ext cx="129614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6"/>
                </a:solidFill>
              </a:rPr>
              <a:t>8 000</a:t>
            </a:r>
            <a:endParaRPr lang="cs-CZ" sz="2400" dirty="0">
              <a:solidFill>
                <a:schemeClr val="accent6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827584" y="5805264"/>
            <a:ext cx="129614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6"/>
                </a:solidFill>
              </a:rPr>
              <a:t>80</a:t>
            </a:r>
            <a:endParaRPr lang="cs-CZ" sz="2400" dirty="0">
              <a:solidFill>
                <a:schemeClr val="accent6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1907704" y="5805264"/>
            <a:ext cx="1512168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accent6"/>
                </a:solidFill>
              </a:rPr>
              <a:t>7</a:t>
            </a:r>
          </a:p>
        </p:txBody>
      </p:sp>
      <p:sp>
        <p:nvSpPr>
          <p:cNvPr id="16" name="Elipsa 15"/>
          <p:cNvSpPr/>
          <p:nvPr/>
        </p:nvSpPr>
        <p:spPr>
          <a:xfrm>
            <a:off x="1763688" y="5085184"/>
            <a:ext cx="129614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accent6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548680"/>
            <a:ext cx="7632848" cy="93610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Spoj s rámečkem uprostřed ty údaje, které vyjadřují tutéž hodnotu: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707904" y="3356992"/>
            <a:ext cx="13681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900 dm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>
            <a:off x="6084168" y="3212976"/>
            <a:ext cx="1800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90 cm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Elipsa 5"/>
          <p:cNvSpPr/>
          <p:nvPr/>
        </p:nvSpPr>
        <p:spPr>
          <a:xfrm>
            <a:off x="5508104" y="4293096"/>
            <a:ext cx="1800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9 000 cm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7" name="Elipsa 6"/>
          <p:cNvSpPr/>
          <p:nvPr/>
        </p:nvSpPr>
        <p:spPr>
          <a:xfrm>
            <a:off x="5436096" y="2132856"/>
            <a:ext cx="1800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9 m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8" name="Elipsa 7"/>
          <p:cNvSpPr/>
          <p:nvPr/>
        </p:nvSpPr>
        <p:spPr>
          <a:xfrm>
            <a:off x="3419872" y="1772816"/>
            <a:ext cx="1800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9 000 mm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9" name="Elipsa 8"/>
          <p:cNvSpPr/>
          <p:nvPr/>
        </p:nvSpPr>
        <p:spPr>
          <a:xfrm>
            <a:off x="1475656" y="2132856"/>
            <a:ext cx="1800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90 000 cm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3563888" y="4581128"/>
            <a:ext cx="1800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90 000 mm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1619672" y="4293096"/>
            <a:ext cx="1800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90 m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971600" y="3212976"/>
            <a:ext cx="1800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9 km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15" name="Přímá spojovací šipka 14"/>
          <p:cNvCxnSpPr/>
          <p:nvPr/>
        </p:nvCxnSpPr>
        <p:spPr>
          <a:xfrm rot="16200000" flipH="1">
            <a:off x="5220072" y="4149080"/>
            <a:ext cx="1058416" cy="10584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>
            <a:stCxn id="10" idx="0"/>
            <a:endCxn id="4" idx="2"/>
          </p:cNvCxnSpPr>
          <p:nvPr/>
        </p:nvCxnSpPr>
        <p:spPr>
          <a:xfrm rot="16200000" flipV="1">
            <a:off x="4175956" y="4293096"/>
            <a:ext cx="504056" cy="72008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šipka 28"/>
          <p:cNvCxnSpPr>
            <a:stCxn id="6" idx="1"/>
          </p:cNvCxnSpPr>
          <p:nvPr/>
        </p:nvCxnSpPr>
        <p:spPr>
          <a:xfrm rot="16200000" flipV="1">
            <a:off x="5140918" y="3796187"/>
            <a:ext cx="565959" cy="695681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šipka 29"/>
          <p:cNvCxnSpPr/>
          <p:nvPr/>
        </p:nvCxnSpPr>
        <p:spPr>
          <a:xfrm flipV="1">
            <a:off x="3131840" y="4077072"/>
            <a:ext cx="576064" cy="36004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Stupně šed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341</TotalTime>
  <Words>1237</Words>
  <Application>Microsoft Office PowerPoint</Application>
  <PresentationFormat>Předvádění na obrazovce (4:3)</PresentationFormat>
  <Paragraphs>280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Papír</vt:lpstr>
      <vt:lpstr>Jednotky délky a jejich převody 5. ročník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Jednotky délky a jejich převody 5. ročník</dc:title>
  <dc:creator>JasLouie</dc:creator>
  <cp:lastModifiedBy>JasLouie</cp:lastModifiedBy>
  <cp:revision>53</cp:revision>
  <dcterms:created xsi:type="dcterms:W3CDTF">2011-08-16T12:24:42Z</dcterms:created>
  <dcterms:modified xsi:type="dcterms:W3CDTF">2011-08-20T08:49:27Z</dcterms:modified>
</cp:coreProperties>
</file>