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190" autoAdjust="0"/>
  </p:normalViewPr>
  <p:slideViewPr>
    <p:cSldViewPr>
      <p:cViewPr>
        <p:scale>
          <a:sx n="300" d="100"/>
          <a:sy n="300" d="100"/>
        </p:scale>
        <p:origin x="11682" y="87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87C2CDD0-5A21-4E54-8E62-989C3D7A4CDF}" type="datetimeFigureOut">
              <a:rPr lang="cs-CZ" smtClean="0"/>
              <a:pPr/>
              <a:t>2.8.2011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ovací čár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ovací čár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8D98D1D-A951-482B-B64D-15187331454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2CDD0-5A21-4E54-8E62-989C3D7A4CDF}" type="datetimeFigureOut">
              <a:rPr lang="cs-CZ" smtClean="0"/>
              <a:pPr/>
              <a:t>2.8.2011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98D1D-A951-482B-B64D-15187331454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2CDD0-5A21-4E54-8E62-989C3D7A4CDF}" type="datetimeFigureOut">
              <a:rPr lang="cs-CZ" smtClean="0"/>
              <a:pPr/>
              <a:t>2.8.2011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98D1D-A951-482B-B64D-15187331454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7C2CDD0-5A21-4E54-8E62-989C3D7A4CDF}" type="datetimeFigureOut">
              <a:rPr lang="cs-CZ" smtClean="0"/>
              <a:pPr/>
              <a:t>2.8.2011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8D98D1D-A951-482B-B64D-15187331454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87C2CDD0-5A21-4E54-8E62-989C3D7A4CDF}" type="datetimeFigureOut">
              <a:rPr lang="cs-CZ" smtClean="0"/>
              <a:pPr/>
              <a:t>2.8.2011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ovací čár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ovací čár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ovací čár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8D98D1D-A951-482B-B64D-15187331454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2CDD0-5A21-4E54-8E62-989C3D7A4CDF}" type="datetimeFigureOut">
              <a:rPr lang="cs-CZ" smtClean="0"/>
              <a:pPr/>
              <a:t>2.8.2011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98D1D-A951-482B-B64D-15187331454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2CDD0-5A21-4E54-8E62-989C3D7A4CDF}" type="datetimeFigureOut">
              <a:rPr lang="cs-CZ" smtClean="0"/>
              <a:pPr/>
              <a:t>2.8.2011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98D1D-A951-482B-B64D-15187331454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7C2CDD0-5A21-4E54-8E62-989C3D7A4CDF}" type="datetimeFigureOut">
              <a:rPr lang="cs-CZ" smtClean="0"/>
              <a:pPr/>
              <a:t>2.8.2011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8D98D1D-A951-482B-B64D-15187331454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2CDD0-5A21-4E54-8E62-989C3D7A4CDF}" type="datetimeFigureOut">
              <a:rPr lang="cs-CZ" smtClean="0"/>
              <a:pPr/>
              <a:t>2.8.2011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98D1D-A951-482B-B64D-15187331454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7C2CDD0-5A21-4E54-8E62-989C3D7A4CDF}" type="datetimeFigureOut">
              <a:rPr lang="cs-CZ" smtClean="0"/>
              <a:pPr/>
              <a:t>2.8.2011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8D98D1D-A951-482B-B64D-15187331454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ovací čár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7C2CDD0-5A21-4E54-8E62-989C3D7A4CDF}" type="datetimeFigureOut">
              <a:rPr lang="cs-CZ" smtClean="0"/>
              <a:pPr/>
              <a:t>2.8.2011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8D98D1D-A951-482B-B64D-15187331454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>
                <a:alpha val="97000"/>
              </a:srgb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87C2CDD0-5A21-4E54-8E62-989C3D7A4CDF}" type="datetimeFigureOut">
              <a:rPr lang="cs-CZ" smtClean="0"/>
              <a:pPr/>
              <a:t>2.8.2011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8D98D1D-A951-482B-B64D-151873314541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lanimetrie.kvalitne.cz/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267744" y="764704"/>
            <a:ext cx="6172200" cy="1894362"/>
          </a:xfrm>
        </p:spPr>
        <p:txBody>
          <a:bodyPr>
            <a:normAutofit/>
          </a:bodyPr>
          <a:lstStyle/>
          <a:p>
            <a:pPr algn="ctr"/>
            <a:r>
              <a:rPr lang="cs-CZ" sz="4000" dirty="0" smtClean="0"/>
              <a:t>Vzájemná </a:t>
            </a:r>
            <a:r>
              <a:rPr lang="cs-CZ" sz="4000" dirty="0" smtClean="0"/>
              <a:t>poloha</a:t>
            </a:r>
            <a:br>
              <a:rPr lang="cs-CZ" sz="4000" dirty="0" smtClean="0"/>
            </a:br>
            <a:r>
              <a:rPr lang="cs-CZ" sz="4000" dirty="0" smtClean="0"/>
              <a:t>přímek</a:t>
            </a:r>
            <a:br>
              <a:rPr lang="cs-CZ" sz="4000" dirty="0" smtClean="0"/>
            </a:br>
            <a:r>
              <a:rPr lang="cs-CZ" sz="2400" dirty="0" smtClean="0"/>
              <a:t>4.ročník</a:t>
            </a:r>
            <a:endParaRPr lang="cs-CZ" sz="4000" dirty="0"/>
          </a:p>
        </p:txBody>
      </p:sp>
      <p:sp>
        <p:nvSpPr>
          <p:cNvPr id="4" name="Podnadpis 2"/>
          <p:cNvSpPr>
            <a:spLocks noGrp="1"/>
          </p:cNvSpPr>
          <p:nvPr>
            <p:ph type="subTitle" idx="1"/>
          </p:nvPr>
        </p:nvSpPr>
        <p:spPr>
          <a:xfrm>
            <a:off x="2123728" y="4005064"/>
            <a:ext cx="6552728" cy="1728192"/>
          </a:xfrm>
        </p:spPr>
        <p:txBody>
          <a:bodyPr>
            <a:normAutofit/>
          </a:bodyPr>
          <a:lstStyle/>
          <a:p>
            <a:pPr algn="ctr"/>
            <a:r>
              <a:rPr lang="cs-CZ" dirty="0" smtClean="0"/>
              <a:t>Autorem materiálu je Ing. Eva Skalická,</a:t>
            </a:r>
          </a:p>
          <a:p>
            <a:pPr algn="ctr"/>
            <a:r>
              <a:rPr lang="cs-CZ" dirty="0" smtClean="0"/>
              <a:t>ZŠ Dobříš, Komenského nám. 35, okres Příbram</a:t>
            </a:r>
          </a:p>
          <a:p>
            <a:pPr algn="ctr"/>
            <a:r>
              <a:rPr lang="cs-CZ" dirty="0" smtClean="0"/>
              <a:t>Inovace školy – Dobříš, </a:t>
            </a:r>
            <a:r>
              <a:rPr lang="cs-CZ" dirty="0" err="1" smtClean="0"/>
              <a:t>EUpenizeskolam.cz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83568" y="1052736"/>
            <a:ext cx="741682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hlinkClick r:id="rId2"/>
              </a:rPr>
              <a:t>www.planimetrie.</a:t>
            </a:r>
            <a:r>
              <a:rPr lang="cs-CZ" dirty="0" err="1" smtClean="0">
                <a:hlinkClick r:id="rId2"/>
              </a:rPr>
              <a:t>kvalitne.cz</a:t>
            </a:r>
            <a:endParaRPr lang="cs-CZ" dirty="0" smtClean="0"/>
          </a:p>
          <a:p>
            <a:endParaRPr lang="cs-CZ" dirty="0"/>
          </a:p>
          <a:p>
            <a:r>
              <a:rPr lang="cs-CZ" dirty="0" smtClean="0"/>
              <a:t>Blažková, R. a kolektiv Matematika pro 4. ročník ZŠ 1. díl</a:t>
            </a:r>
          </a:p>
          <a:p>
            <a:r>
              <a:rPr lang="cs-CZ" dirty="0" smtClean="0"/>
              <a:t>Praha: Alter, 1996. ISBN 80-85775-97-2</a:t>
            </a:r>
          </a:p>
          <a:p>
            <a:endParaRPr lang="cs-CZ" dirty="0"/>
          </a:p>
          <a:p>
            <a:r>
              <a:rPr lang="cs-CZ" dirty="0" err="1" smtClean="0"/>
              <a:t>Molnár</a:t>
            </a:r>
            <a:r>
              <a:rPr lang="cs-CZ" dirty="0" smtClean="0"/>
              <a:t>, J., </a:t>
            </a:r>
            <a:r>
              <a:rPr lang="cs-CZ" dirty="0" err="1" smtClean="0"/>
              <a:t>Mikulenková</a:t>
            </a:r>
            <a:r>
              <a:rPr lang="cs-CZ" dirty="0" smtClean="0"/>
              <a:t> H. Matematika pro 4. ročník 2. </a:t>
            </a:r>
            <a:r>
              <a:rPr lang="cs-CZ" dirty="0" err="1" smtClean="0"/>
              <a:t>dí</a:t>
            </a:r>
            <a:endParaRPr lang="cs-CZ" dirty="0" smtClean="0"/>
          </a:p>
          <a:p>
            <a:r>
              <a:rPr lang="cs-CZ" dirty="0" smtClean="0"/>
              <a:t>Olomouc: </a:t>
            </a:r>
            <a:r>
              <a:rPr lang="cs-CZ" dirty="0" err="1" smtClean="0"/>
              <a:t>Prodos</a:t>
            </a:r>
            <a:r>
              <a:rPr lang="cs-CZ" dirty="0" smtClean="0"/>
              <a:t>, 2003. </a:t>
            </a:r>
            <a:r>
              <a:rPr lang="cs-CZ" smtClean="0"/>
              <a:t>ISBN 80-85806-53-3</a:t>
            </a: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přímka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1180728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Nekonečně dlouhá a nekonečně tenká křivka, která je dokonale rovná a skládá se z nekonečně mnoha bodů.</a:t>
            </a:r>
          </a:p>
        </p:txBody>
      </p:sp>
      <p:sp>
        <p:nvSpPr>
          <p:cNvPr id="4" name="Obdélník 3"/>
          <p:cNvSpPr/>
          <p:nvPr/>
        </p:nvSpPr>
        <p:spPr>
          <a:xfrm>
            <a:off x="827584" y="2708920"/>
            <a:ext cx="7632848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Přímku označujeme: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827584" y="3212976"/>
            <a:ext cx="7632848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Wingdings" pitchFamily="2" charset="2"/>
              <a:buChar char="ü"/>
            </a:pPr>
            <a:r>
              <a:rPr lang="cs-CZ" sz="2400" dirty="0" smtClean="0">
                <a:solidFill>
                  <a:schemeClr val="tx1"/>
                </a:solidFill>
              </a:rPr>
              <a:t> malým psacím písmenem</a:t>
            </a:r>
            <a:endParaRPr lang="cs-CZ" sz="2400" dirty="0">
              <a:solidFill>
                <a:schemeClr val="tx1"/>
              </a:solidFill>
            </a:endParaRPr>
          </a:p>
        </p:txBody>
      </p:sp>
      <p:cxnSp>
        <p:nvCxnSpPr>
          <p:cNvPr id="7" name="Přímá spojovací čára 6"/>
          <p:cNvCxnSpPr/>
          <p:nvPr/>
        </p:nvCxnSpPr>
        <p:spPr>
          <a:xfrm flipV="1">
            <a:off x="1979712" y="4221088"/>
            <a:ext cx="5832648" cy="1368152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1" name="TextovéPole 10"/>
          <p:cNvSpPr txBox="1"/>
          <p:nvPr/>
        </p:nvSpPr>
        <p:spPr>
          <a:xfrm>
            <a:off x="7596336" y="4365104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p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683568" y="692696"/>
            <a:ext cx="7632848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Přímku označujeme: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683568" y="1196752"/>
            <a:ext cx="7632848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Wingdings" pitchFamily="2" charset="2"/>
              <a:buChar char="ü"/>
            </a:pPr>
            <a:r>
              <a:rPr lang="cs-CZ" sz="2400" dirty="0" smtClean="0">
                <a:solidFill>
                  <a:schemeClr val="tx1"/>
                </a:solidFill>
              </a:rPr>
              <a:t> dvěma body, které leží na přímce</a:t>
            </a:r>
            <a:endParaRPr lang="cs-CZ" sz="2400" dirty="0">
              <a:solidFill>
                <a:schemeClr val="tx1"/>
              </a:solidFill>
            </a:endParaRPr>
          </a:p>
        </p:txBody>
      </p:sp>
      <p:cxnSp>
        <p:nvCxnSpPr>
          <p:cNvPr id="6" name="Přímá spojovací čára 5"/>
          <p:cNvCxnSpPr/>
          <p:nvPr/>
        </p:nvCxnSpPr>
        <p:spPr>
          <a:xfrm>
            <a:off x="2123728" y="2708920"/>
            <a:ext cx="6048672" cy="50405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Přímá spojovací čára 7"/>
          <p:cNvCxnSpPr/>
          <p:nvPr/>
        </p:nvCxnSpPr>
        <p:spPr>
          <a:xfrm rot="5400000">
            <a:off x="2687973" y="2765165"/>
            <a:ext cx="284088" cy="2758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ovací čára 13"/>
          <p:cNvCxnSpPr/>
          <p:nvPr/>
        </p:nvCxnSpPr>
        <p:spPr>
          <a:xfrm rot="5400000">
            <a:off x="6210673" y="3054747"/>
            <a:ext cx="291331" cy="317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ovéPole 14"/>
          <p:cNvSpPr txBox="1"/>
          <p:nvPr/>
        </p:nvSpPr>
        <p:spPr>
          <a:xfrm>
            <a:off x="2627784" y="2924944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A</a:t>
            </a:r>
            <a:endParaRPr lang="cs-CZ" dirty="0"/>
          </a:p>
        </p:txBody>
      </p:sp>
      <p:sp>
        <p:nvSpPr>
          <p:cNvPr id="16" name="TextovéPole 15"/>
          <p:cNvSpPr txBox="1"/>
          <p:nvPr/>
        </p:nvSpPr>
        <p:spPr>
          <a:xfrm>
            <a:off x="6156176" y="3140968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B</a:t>
            </a:r>
            <a:endParaRPr lang="cs-CZ" dirty="0"/>
          </a:p>
        </p:txBody>
      </p:sp>
      <p:sp>
        <p:nvSpPr>
          <p:cNvPr id="17" name="Obdélník 16"/>
          <p:cNvSpPr/>
          <p:nvPr/>
        </p:nvSpPr>
        <p:spPr>
          <a:xfrm>
            <a:off x="683568" y="4797152"/>
            <a:ext cx="7632848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Wingdings" pitchFamily="2" charset="2"/>
              <a:buChar char="ü"/>
            </a:pPr>
            <a:r>
              <a:rPr lang="cs-CZ" sz="2400" dirty="0" smtClean="0">
                <a:solidFill>
                  <a:schemeClr val="tx1"/>
                </a:solidFill>
              </a:rPr>
              <a:t> čárku, která vyznačuje bod na přímce, rýsujeme vždy kolmo k dané přímce</a:t>
            </a:r>
            <a:endParaRPr lang="cs-CZ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683568" y="692696"/>
            <a:ext cx="7632848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Vyber přímky:</a:t>
            </a:r>
            <a:endParaRPr lang="cs-CZ" sz="2400" b="1" dirty="0">
              <a:solidFill>
                <a:schemeClr val="tx1"/>
              </a:solidFill>
            </a:endParaRPr>
          </a:p>
        </p:txBody>
      </p:sp>
      <p:cxnSp>
        <p:nvCxnSpPr>
          <p:cNvPr id="4" name="Přímá spojovací čára 3"/>
          <p:cNvCxnSpPr/>
          <p:nvPr/>
        </p:nvCxnSpPr>
        <p:spPr>
          <a:xfrm flipV="1">
            <a:off x="611560" y="1916832"/>
            <a:ext cx="3600400" cy="136815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Přímá spojovací čára 5"/>
          <p:cNvCxnSpPr/>
          <p:nvPr/>
        </p:nvCxnSpPr>
        <p:spPr>
          <a:xfrm rot="16200000" flipH="1">
            <a:off x="1295636" y="2960948"/>
            <a:ext cx="144016" cy="720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ovací čára 6"/>
          <p:cNvCxnSpPr/>
          <p:nvPr/>
        </p:nvCxnSpPr>
        <p:spPr>
          <a:xfrm rot="16200000" flipH="1">
            <a:off x="3272222" y="2229805"/>
            <a:ext cx="144016" cy="720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ovéPole 7"/>
          <p:cNvSpPr txBox="1"/>
          <p:nvPr/>
        </p:nvSpPr>
        <p:spPr>
          <a:xfrm>
            <a:off x="3347864" y="2420888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E</a:t>
            </a:r>
            <a:endParaRPr lang="cs-CZ" dirty="0"/>
          </a:p>
        </p:txBody>
      </p:sp>
      <p:sp>
        <p:nvSpPr>
          <p:cNvPr id="9" name="TextovéPole 8"/>
          <p:cNvSpPr txBox="1"/>
          <p:nvPr/>
        </p:nvSpPr>
        <p:spPr>
          <a:xfrm>
            <a:off x="1403648" y="306896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F</a:t>
            </a:r>
            <a:endParaRPr lang="cs-CZ" dirty="0"/>
          </a:p>
        </p:txBody>
      </p:sp>
      <p:cxnSp>
        <p:nvCxnSpPr>
          <p:cNvPr id="10" name="Přímá spojovací čára 9"/>
          <p:cNvCxnSpPr/>
          <p:nvPr/>
        </p:nvCxnSpPr>
        <p:spPr>
          <a:xfrm>
            <a:off x="3923928" y="3140968"/>
            <a:ext cx="410445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ovací čára 10"/>
          <p:cNvCxnSpPr/>
          <p:nvPr/>
        </p:nvCxnSpPr>
        <p:spPr>
          <a:xfrm rot="5400000">
            <a:off x="7452320" y="3140968"/>
            <a:ext cx="14401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ovéPole 12"/>
          <p:cNvSpPr txBox="1"/>
          <p:nvPr/>
        </p:nvSpPr>
        <p:spPr>
          <a:xfrm>
            <a:off x="7380312" y="3212976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E</a:t>
            </a:r>
            <a:endParaRPr lang="cs-CZ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5364088" y="3212976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F</a:t>
            </a:r>
            <a:endParaRPr lang="cs-CZ" dirty="0"/>
          </a:p>
        </p:txBody>
      </p:sp>
      <p:cxnSp>
        <p:nvCxnSpPr>
          <p:cNvPr id="21" name="Přímá spojovací čára 20"/>
          <p:cNvCxnSpPr/>
          <p:nvPr/>
        </p:nvCxnSpPr>
        <p:spPr>
          <a:xfrm rot="5400000">
            <a:off x="5436096" y="3140968"/>
            <a:ext cx="14401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Přímá spojovací čára 22"/>
          <p:cNvCxnSpPr/>
          <p:nvPr/>
        </p:nvCxnSpPr>
        <p:spPr>
          <a:xfrm>
            <a:off x="6300192" y="1844824"/>
            <a:ext cx="223224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Přímá spojovací čára 23"/>
          <p:cNvCxnSpPr/>
          <p:nvPr/>
        </p:nvCxnSpPr>
        <p:spPr>
          <a:xfrm rot="5400000">
            <a:off x="6228184" y="1844824"/>
            <a:ext cx="14401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Přímá spojovací čára 24"/>
          <p:cNvCxnSpPr/>
          <p:nvPr/>
        </p:nvCxnSpPr>
        <p:spPr>
          <a:xfrm rot="5400000">
            <a:off x="7524328" y="1844824"/>
            <a:ext cx="14401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ovéPole 25"/>
          <p:cNvSpPr txBox="1"/>
          <p:nvPr/>
        </p:nvSpPr>
        <p:spPr>
          <a:xfrm>
            <a:off x="6300192" y="1916832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A</a:t>
            </a:r>
            <a:endParaRPr lang="cs-CZ" dirty="0"/>
          </a:p>
        </p:txBody>
      </p:sp>
      <p:sp>
        <p:nvSpPr>
          <p:cNvPr id="27" name="TextovéPole 26"/>
          <p:cNvSpPr txBox="1"/>
          <p:nvPr/>
        </p:nvSpPr>
        <p:spPr>
          <a:xfrm>
            <a:off x="7524328" y="1916832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B</a:t>
            </a:r>
            <a:endParaRPr lang="cs-CZ" dirty="0"/>
          </a:p>
        </p:txBody>
      </p:sp>
      <p:cxnSp>
        <p:nvCxnSpPr>
          <p:cNvPr id="29" name="Přímá spojovací čára 28"/>
          <p:cNvCxnSpPr/>
          <p:nvPr/>
        </p:nvCxnSpPr>
        <p:spPr>
          <a:xfrm>
            <a:off x="827584" y="1340768"/>
            <a:ext cx="1584176" cy="86409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ovéPole 29"/>
          <p:cNvSpPr txBox="1"/>
          <p:nvPr/>
        </p:nvSpPr>
        <p:spPr>
          <a:xfrm>
            <a:off x="2051720" y="2060848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c</a:t>
            </a:r>
            <a:endParaRPr lang="cs-CZ" dirty="0"/>
          </a:p>
        </p:txBody>
      </p:sp>
      <p:cxnSp>
        <p:nvCxnSpPr>
          <p:cNvPr id="32" name="Přímá spojovací čára 31"/>
          <p:cNvCxnSpPr/>
          <p:nvPr/>
        </p:nvCxnSpPr>
        <p:spPr>
          <a:xfrm flipV="1">
            <a:off x="899592" y="4149080"/>
            <a:ext cx="3672408" cy="7920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ovéPole 32"/>
          <p:cNvSpPr txBox="1"/>
          <p:nvPr/>
        </p:nvSpPr>
        <p:spPr>
          <a:xfrm>
            <a:off x="3779912" y="436510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u</a:t>
            </a:r>
            <a:endParaRPr lang="cs-CZ" dirty="0"/>
          </a:p>
        </p:txBody>
      </p:sp>
      <p:cxnSp>
        <p:nvCxnSpPr>
          <p:cNvPr id="35" name="Přímá spojovací čára 34"/>
          <p:cNvCxnSpPr/>
          <p:nvPr/>
        </p:nvCxnSpPr>
        <p:spPr>
          <a:xfrm>
            <a:off x="5580112" y="4077072"/>
            <a:ext cx="2088232" cy="129614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Přímá spojovací čára 36"/>
          <p:cNvCxnSpPr/>
          <p:nvPr/>
        </p:nvCxnSpPr>
        <p:spPr>
          <a:xfrm rot="5400000">
            <a:off x="5531745" y="4040710"/>
            <a:ext cx="114499" cy="8056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Přímá spojovací čára 38"/>
          <p:cNvCxnSpPr/>
          <p:nvPr/>
        </p:nvCxnSpPr>
        <p:spPr>
          <a:xfrm rot="5400000">
            <a:off x="7595183" y="5326174"/>
            <a:ext cx="138311" cy="8837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ovéPole 45"/>
          <p:cNvSpPr txBox="1"/>
          <p:nvPr/>
        </p:nvSpPr>
        <p:spPr>
          <a:xfrm>
            <a:off x="5436096" y="4293096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X</a:t>
            </a:r>
            <a:endParaRPr lang="cs-CZ" dirty="0"/>
          </a:p>
        </p:txBody>
      </p:sp>
      <p:sp>
        <p:nvSpPr>
          <p:cNvPr id="47" name="TextovéPole 46"/>
          <p:cNvSpPr txBox="1"/>
          <p:nvPr/>
        </p:nvSpPr>
        <p:spPr>
          <a:xfrm>
            <a:off x="7380312" y="5373216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Y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7" grpId="0"/>
      <p:bldP spid="46" grpId="0"/>
      <p:bldP spid="4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95536" y="476672"/>
            <a:ext cx="8280920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Vzájemná poloha dvou přímek v rovině: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395536" y="980728"/>
            <a:ext cx="8280920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Wingdings" pitchFamily="2" charset="2"/>
              <a:buChar char="ü"/>
            </a:pPr>
            <a:r>
              <a:rPr lang="cs-CZ" sz="2400" dirty="0" smtClean="0">
                <a:solidFill>
                  <a:schemeClr val="tx1"/>
                </a:solidFill>
              </a:rPr>
              <a:t> určuje se podle toho, kolik mají přímky společných bodů</a:t>
            </a:r>
            <a:endParaRPr lang="cs-CZ" sz="2400" dirty="0">
              <a:solidFill>
                <a:schemeClr val="tx1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395536" y="1844824"/>
            <a:ext cx="8280920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Různoběžné přímky:</a:t>
            </a:r>
            <a:endParaRPr lang="cs-CZ" sz="2400" b="1" dirty="0">
              <a:solidFill>
                <a:schemeClr val="tx1"/>
              </a:solidFill>
            </a:endParaRPr>
          </a:p>
        </p:txBody>
      </p:sp>
      <p:cxnSp>
        <p:nvCxnSpPr>
          <p:cNvPr id="6" name="Přímá spojovací čára 5"/>
          <p:cNvCxnSpPr/>
          <p:nvPr/>
        </p:nvCxnSpPr>
        <p:spPr>
          <a:xfrm>
            <a:off x="3779912" y="2564904"/>
            <a:ext cx="4320480" cy="86409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ovací čára 7"/>
          <p:cNvCxnSpPr/>
          <p:nvPr/>
        </p:nvCxnSpPr>
        <p:spPr>
          <a:xfrm rot="10800000" flipV="1">
            <a:off x="4499992" y="2708920"/>
            <a:ext cx="2808312" cy="3600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ovéPole 8"/>
          <p:cNvSpPr txBox="1"/>
          <p:nvPr/>
        </p:nvSpPr>
        <p:spPr>
          <a:xfrm>
            <a:off x="7050542" y="2657124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a</a:t>
            </a:r>
            <a:endParaRPr lang="cs-CZ" dirty="0"/>
          </a:p>
        </p:txBody>
      </p:sp>
      <p:sp>
        <p:nvSpPr>
          <p:cNvPr id="10" name="TextovéPole 9"/>
          <p:cNvSpPr txBox="1"/>
          <p:nvPr/>
        </p:nvSpPr>
        <p:spPr>
          <a:xfrm>
            <a:off x="7740352" y="3429000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b</a:t>
            </a:r>
            <a:endParaRPr lang="cs-CZ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5580112" y="292494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P</a:t>
            </a:r>
            <a:endParaRPr lang="cs-CZ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683568" y="2492896"/>
            <a:ext cx="28803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Označení: a </a:t>
            </a:r>
            <a:r>
              <a:rPr lang="en-US" sz="2400" dirty="0" smtClean="0"/>
              <a:t>||</a:t>
            </a:r>
            <a:r>
              <a:rPr lang="cs-CZ" sz="2400" dirty="0" smtClean="0"/>
              <a:t> b</a:t>
            </a:r>
          </a:p>
          <a:p>
            <a:r>
              <a:rPr lang="cs-CZ" sz="2400" dirty="0" smtClean="0"/>
              <a:t>Společný bod: 1</a:t>
            </a:r>
          </a:p>
          <a:p>
            <a:r>
              <a:rPr lang="cs-CZ" sz="2400" dirty="0" smtClean="0"/>
              <a:t>P - průsečík</a:t>
            </a:r>
            <a:endParaRPr lang="cs-CZ" sz="2400" dirty="0"/>
          </a:p>
        </p:txBody>
      </p:sp>
      <p:cxnSp>
        <p:nvCxnSpPr>
          <p:cNvPr id="15" name="Přímá spojovací čára 14"/>
          <p:cNvCxnSpPr/>
          <p:nvPr/>
        </p:nvCxnSpPr>
        <p:spPr>
          <a:xfrm flipV="1">
            <a:off x="2483768" y="2636912"/>
            <a:ext cx="360040" cy="1440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bdélník 15"/>
          <p:cNvSpPr/>
          <p:nvPr/>
        </p:nvSpPr>
        <p:spPr>
          <a:xfrm>
            <a:off x="323528" y="3933056"/>
            <a:ext cx="8352928" cy="43204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Pozor! </a:t>
            </a:r>
            <a:r>
              <a:rPr lang="cs-CZ" sz="2400" dirty="0" smtClean="0">
                <a:solidFill>
                  <a:schemeClr val="tx1"/>
                </a:solidFill>
              </a:rPr>
              <a:t>Ne vždy musí být průsečík na obrázku vyznačen.</a:t>
            </a:r>
            <a:endParaRPr lang="cs-CZ" sz="2400" b="1" dirty="0">
              <a:solidFill>
                <a:schemeClr val="tx1"/>
              </a:solidFill>
            </a:endParaRPr>
          </a:p>
        </p:txBody>
      </p:sp>
      <p:cxnSp>
        <p:nvCxnSpPr>
          <p:cNvPr id="18" name="Přímá spojovací čára 17"/>
          <p:cNvCxnSpPr/>
          <p:nvPr/>
        </p:nvCxnSpPr>
        <p:spPr>
          <a:xfrm>
            <a:off x="3059832" y="5949280"/>
            <a:ext cx="345638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ovací čára 19"/>
          <p:cNvCxnSpPr/>
          <p:nvPr/>
        </p:nvCxnSpPr>
        <p:spPr>
          <a:xfrm flipV="1">
            <a:off x="3635896" y="4581128"/>
            <a:ext cx="2376264" cy="108012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Přímá spojovací čára 21"/>
          <p:cNvCxnSpPr/>
          <p:nvPr/>
        </p:nvCxnSpPr>
        <p:spPr>
          <a:xfrm rot="10800000" flipV="1">
            <a:off x="2190378" y="5666110"/>
            <a:ext cx="1440160" cy="648072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Přímá spojovací čára 23"/>
          <p:cNvCxnSpPr/>
          <p:nvPr/>
        </p:nvCxnSpPr>
        <p:spPr>
          <a:xfrm>
            <a:off x="1612776" y="5949950"/>
            <a:ext cx="1440160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ovéPole 25"/>
          <p:cNvSpPr txBox="1"/>
          <p:nvPr/>
        </p:nvSpPr>
        <p:spPr>
          <a:xfrm>
            <a:off x="5868144" y="4581128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a</a:t>
            </a:r>
            <a:endParaRPr lang="cs-CZ" dirty="0"/>
          </a:p>
        </p:txBody>
      </p:sp>
      <p:sp>
        <p:nvSpPr>
          <p:cNvPr id="27" name="TextovéPole 26"/>
          <p:cNvSpPr txBox="1"/>
          <p:nvPr/>
        </p:nvSpPr>
        <p:spPr>
          <a:xfrm>
            <a:off x="6300192" y="6021288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b</a:t>
            </a:r>
            <a:endParaRPr lang="cs-CZ" dirty="0"/>
          </a:p>
        </p:txBody>
      </p:sp>
      <p:sp>
        <p:nvSpPr>
          <p:cNvPr id="28" name="TextovéPole 27"/>
          <p:cNvSpPr txBox="1"/>
          <p:nvPr/>
        </p:nvSpPr>
        <p:spPr>
          <a:xfrm>
            <a:off x="2915816" y="6021288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P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23528" y="476672"/>
            <a:ext cx="8280920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Rovnoběžné přímky:</a:t>
            </a:r>
            <a:endParaRPr lang="cs-CZ" sz="2400" b="1" dirty="0">
              <a:solidFill>
                <a:schemeClr val="tx1"/>
              </a:solidFill>
            </a:endParaRPr>
          </a:p>
        </p:txBody>
      </p:sp>
      <p:cxnSp>
        <p:nvCxnSpPr>
          <p:cNvPr id="4" name="Přímá spojovací čára 3"/>
          <p:cNvCxnSpPr/>
          <p:nvPr/>
        </p:nvCxnSpPr>
        <p:spPr>
          <a:xfrm>
            <a:off x="3563888" y="1484784"/>
            <a:ext cx="496855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Přímá spojovací čára 4"/>
          <p:cNvCxnSpPr/>
          <p:nvPr/>
        </p:nvCxnSpPr>
        <p:spPr>
          <a:xfrm>
            <a:off x="3635896" y="2132856"/>
            <a:ext cx="496855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ovéPole 5"/>
          <p:cNvSpPr txBox="1"/>
          <p:nvPr/>
        </p:nvSpPr>
        <p:spPr>
          <a:xfrm>
            <a:off x="3949929" y="1953739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||</a:t>
            </a: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3978065" y="1320694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||</a:t>
            </a:r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8244408" y="1484784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</a:t>
            </a:r>
            <a:endParaRPr lang="cs-CZ" dirty="0"/>
          </a:p>
        </p:txBody>
      </p:sp>
      <p:sp>
        <p:nvSpPr>
          <p:cNvPr id="9" name="TextovéPole 8"/>
          <p:cNvSpPr txBox="1"/>
          <p:nvPr/>
        </p:nvSpPr>
        <p:spPr>
          <a:xfrm>
            <a:off x="8316416" y="2132856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</a:t>
            </a:r>
            <a:endParaRPr lang="cs-CZ" dirty="0"/>
          </a:p>
        </p:txBody>
      </p:sp>
      <p:sp>
        <p:nvSpPr>
          <p:cNvPr id="10" name="TextovéPole 9"/>
          <p:cNvSpPr txBox="1"/>
          <p:nvPr/>
        </p:nvSpPr>
        <p:spPr>
          <a:xfrm>
            <a:off x="323528" y="1340768"/>
            <a:ext cx="30243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Značení: e</a:t>
            </a:r>
            <a:r>
              <a:rPr lang="en-US" sz="2400" dirty="0" smtClean="0"/>
              <a:t>||</a:t>
            </a:r>
            <a:r>
              <a:rPr lang="cs-CZ" sz="2400" dirty="0" smtClean="0"/>
              <a:t>f</a:t>
            </a:r>
          </a:p>
          <a:p>
            <a:r>
              <a:rPr lang="cs-CZ" sz="2400" dirty="0" smtClean="0"/>
              <a:t>Společný bod: žádný</a:t>
            </a:r>
            <a:endParaRPr lang="cs-CZ" sz="2400" dirty="0"/>
          </a:p>
        </p:txBody>
      </p:sp>
      <p:cxnSp>
        <p:nvCxnSpPr>
          <p:cNvPr id="12" name="Přímá spojovací šipka 11"/>
          <p:cNvCxnSpPr/>
          <p:nvPr/>
        </p:nvCxnSpPr>
        <p:spPr>
          <a:xfrm flipV="1">
            <a:off x="2843808" y="1628800"/>
            <a:ext cx="1224136" cy="93610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ovací šipka 13"/>
          <p:cNvCxnSpPr/>
          <p:nvPr/>
        </p:nvCxnSpPr>
        <p:spPr>
          <a:xfrm flipV="1">
            <a:off x="2915816" y="2348880"/>
            <a:ext cx="1224136" cy="28803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ovéPole 14"/>
          <p:cNvSpPr txBox="1"/>
          <p:nvPr/>
        </p:nvSpPr>
        <p:spPr>
          <a:xfrm>
            <a:off x="467544" y="2636912"/>
            <a:ext cx="79928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Rovnoběžné přímky můžeme označit dvěma čárkami.</a:t>
            </a:r>
            <a:endParaRPr lang="cs-CZ" sz="2400" dirty="0"/>
          </a:p>
        </p:txBody>
      </p:sp>
      <p:sp>
        <p:nvSpPr>
          <p:cNvPr id="16" name="Obdélník 15"/>
          <p:cNvSpPr/>
          <p:nvPr/>
        </p:nvSpPr>
        <p:spPr>
          <a:xfrm>
            <a:off x="395536" y="3429000"/>
            <a:ext cx="8280920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Totožné přímky:</a:t>
            </a:r>
            <a:endParaRPr lang="cs-CZ" sz="2400" b="1" dirty="0">
              <a:solidFill>
                <a:schemeClr val="tx1"/>
              </a:solidFill>
            </a:endParaRPr>
          </a:p>
        </p:txBody>
      </p:sp>
      <p:cxnSp>
        <p:nvCxnSpPr>
          <p:cNvPr id="17" name="Přímá spojovací čára 16"/>
          <p:cNvCxnSpPr/>
          <p:nvPr/>
        </p:nvCxnSpPr>
        <p:spPr>
          <a:xfrm>
            <a:off x="4644008" y="4509120"/>
            <a:ext cx="3600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ovéPole 17"/>
          <p:cNvSpPr txBox="1"/>
          <p:nvPr/>
        </p:nvSpPr>
        <p:spPr>
          <a:xfrm>
            <a:off x="7847856" y="4437112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p = q</a:t>
            </a:r>
            <a:endParaRPr lang="cs-CZ" dirty="0"/>
          </a:p>
        </p:txBody>
      </p:sp>
      <p:sp>
        <p:nvSpPr>
          <p:cNvPr id="20" name="TextovéPole 19"/>
          <p:cNvSpPr txBox="1"/>
          <p:nvPr/>
        </p:nvSpPr>
        <p:spPr>
          <a:xfrm>
            <a:off x="395536" y="4077072"/>
            <a:ext cx="38164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Značení: p = q</a:t>
            </a:r>
          </a:p>
          <a:p>
            <a:r>
              <a:rPr lang="cs-CZ" sz="2400" dirty="0" smtClean="0"/>
              <a:t>Společný bod: nekonečně            	             mnoho</a:t>
            </a:r>
            <a:endParaRPr lang="cs-CZ" sz="2400" dirty="0"/>
          </a:p>
        </p:txBody>
      </p:sp>
      <p:sp>
        <p:nvSpPr>
          <p:cNvPr id="21" name="TextovéPole 20"/>
          <p:cNvSpPr txBox="1"/>
          <p:nvPr/>
        </p:nvSpPr>
        <p:spPr>
          <a:xfrm>
            <a:off x="539552" y="5517232"/>
            <a:ext cx="79928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Přímky splývají, „leží na sobě“.</a:t>
            </a:r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692696"/>
            <a:ext cx="8280920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Kolmé přímky:</a:t>
            </a:r>
            <a:endParaRPr lang="cs-CZ" sz="2400" b="1" dirty="0">
              <a:solidFill>
                <a:schemeClr val="tx1"/>
              </a:solidFill>
            </a:endParaRPr>
          </a:p>
        </p:txBody>
      </p:sp>
      <p:cxnSp>
        <p:nvCxnSpPr>
          <p:cNvPr id="4" name="Přímá spojovací čára 3"/>
          <p:cNvCxnSpPr/>
          <p:nvPr/>
        </p:nvCxnSpPr>
        <p:spPr>
          <a:xfrm>
            <a:off x="3851920" y="3429000"/>
            <a:ext cx="417646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Přímá spojovací čára 5"/>
          <p:cNvCxnSpPr/>
          <p:nvPr/>
        </p:nvCxnSpPr>
        <p:spPr>
          <a:xfrm rot="5400000">
            <a:off x="4535996" y="3465004"/>
            <a:ext cx="352839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ovéPole 6"/>
          <p:cNvSpPr txBox="1"/>
          <p:nvPr/>
        </p:nvSpPr>
        <p:spPr>
          <a:xfrm>
            <a:off x="6300192" y="1772816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c</a:t>
            </a:r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7740352" y="3429000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d</a:t>
            </a:r>
            <a:endParaRPr lang="cs-CZ" dirty="0"/>
          </a:p>
        </p:txBody>
      </p:sp>
      <p:sp>
        <p:nvSpPr>
          <p:cNvPr id="9" name="TextovéPole 8"/>
          <p:cNvSpPr txBox="1"/>
          <p:nvPr/>
        </p:nvSpPr>
        <p:spPr>
          <a:xfrm>
            <a:off x="6300192" y="3429000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X</a:t>
            </a:r>
            <a:endParaRPr lang="cs-CZ" dirty="0"/>
          </a:p>
        </p:txBody>
      </p:sp>
      <p:sp>
        <p:nvSpPr>
          <p:cNvPr id="10" name="Oblouk 9"/>
          <p:cNvSpPr/>
          <p:nvPr/>
        </p:nvSpPr>
        <p:spPr>
          <a:xfrm rot="2341836">
            <a:off x="6204208" y="3196972"/>
            <a:ext cx="288032" cy="288032"/>
          </a:xfrm>
          <a:prstGeom prst="arc">
            <a:avLst>
              <a:gd name="adj1" fmla="val 13027382"/>
              <a:gd name="adj2" fmla="val 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TextovéPole 10"/>
          <p:cNvSpPr txBox="1"/>
          <p:nvPr/>
        </p:nvSpPr>
        <p:spPr>
          <a:xfrm>
            <a:off x="6290692" y="3055620"/>
            <a:ext cx="144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323528" y="1700808"/>
            <a:ext cx="30243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Značení: c      d</a:t>
            </a:r>
          </a:p>
          <a:p>
            <a:r>
              <a:rPr lang="cs-CZ" sz="2400" dirty="0" smtClean="0"/>
              <a:t>Společný bod: 1</a:t>
            </a:r>
          </a:p>
        </p:txBody>
      </p:sp>
      <p:cxnSp>
        <p:nvCxnSpPr>
          <p:cNvPr id="14" name="Přímá spojovací čára 13"/>
          <p:cNvCxnSpPr/>
          <p:nvPr/>
        </p:nvCxnSpPr>
        <p:spPr>
          <a:xfrm>
            <a:off x="1985392" y="2026156"/>
            <a:ext cx="21602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ovací čára 15"/>
          <p:cNvCxnSpPr/>
          <p:nvPr/>
        </p:nvCxnSpPr>
        <p:spPr>
          <a:xfrm rot="5400000" flipH="1" flipV="1">
            <a:off x="1982904" y="1920416"/>
            <a:ext cx="21602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ovéPole 16"/>
          <p:cNvSpPr txBox="1"/>
          <p:nvPr/>
        </p:nvSpPr>
        <p:spPr>
          <a:xfrm>
            <a:off x="323528" y="5373216"/>
            <a:ext cx="79928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Přímky svírají pravý úhel.</a:t>
            </a:r>
            <a:endParaRPr lang="cs-CZ" sz="2400" dirty="0"/>
          </a:p>
        </p:txBody>
      </p:sp>
      <p:sp>
        <p:nvSpPr>
          <p:cNvPr id="18" name="TextovéPole 17"/>
          <p:cNvSpPr txBox="1"/>
          <p:nvPr/>
        </p:nvSpPr>
        <p:spPr>
          <a:xfrm>
            <a:off x="323528" y="3573016"/>
            <a:ext cx="45365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pravý úhel označujeme obloučkem s tečkou</a:t>
            </a:r>
            <a:endParaRPr lang="cs-CZ" sz="2400" dirty="0"/>
          </a:p>
        </p:txBody>
      </p:sp>
      <p:cxnSp>
        <p:nvCxnSpPr>
          <p:cNvPr id="20" name="Přímá spojovací šipka 19"/>
          <p:cNvCxnSpPr/>
          <p:nvPr/>
        </p:nvCxnSpPr>
        <p:spPr>
          <a:xfrm flipV="1">
            <a:off x="3707904" y="3284984"/>
            <a:ext cx="2654796" cy="72412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Přímá spojovací čára 3"/>
          <p:cNvCxnSpPr/>
          <p:nvPr/>
        </p:nvCxnSpPr>
        <p:spPr>
          <a:xfrm flipV="1">
            <a:off x="251520" y="1268760"/>
            <a:ext cx="5760640" cy="1800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Přímá spojovací čára 4"/>
          <p:cNvCxnSpPr/>
          <p:nvPr/>
        </p:nvCxnSpPr>
        <p:spPr>
          <a:xfrm flipV="1">
            <a:off x="2195736" y="2492896"/>
            <a:ext cx="4608512" cy="144016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ovací čára 6"/>
          <p:cNvCxnSpPr/>
          <p:nvPr/>
        </p:nvCxnSpPr>
        <p:spPr>
          <a:xfrm rot="16200000" flipH="1">
            <a:off x="3275856" y="1988840"/>
            <a:ext cx="4680520" cy="151216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ovací čára 9"/>
          <p:cNvCxnSpPr/>
          <p:nvPr/>
        </p:nvCxnSpPr>
        <p:spPr>
          <a:xfrm>
            <a:off x="1115616" y="1412776"/>
            <a:ext cx="7128792" cy="288032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ovací čára 12"/>
          <p:cNvCxnSpPr/>
          <p:nvPr/>
        </p:nvCxnSpPr>
        <p:spPr>
          <a:xfrm>
            <a:off x="179512" y="2348880"/>
            <a:ext cx="6408712" cy="25922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ovéPole 14"/>
          <p:cNvSpPr txBox="1"/>
          <p:nvPr/>
        </p:nvSpPr>
        <p:spPr>
          <a:xfrm>
            <a:off x="5004048" y="332656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f</a:t>
            </a:r>
            <a:endParaRPr lang="cs-CZ" dirty="0"/>
          </a:p>
        </p:txBody>
      </p:sp>
      <p:sp>
        <p:nvSpPr>
          <p:cNvPr id="16" name="TextovéPole 15"/>
          <p:cNvSpPr txBox="1"/>
          <p:nvPr/>
        </p:nvSpPr>
        <p:spPr>
          <a:xfrm>
            <a:off x="4860032" y="1196752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E</a:t>
            </a:r>
            <a:endParaRPr lang="cs-CZ" dirty="0"/>
          </a:p>
        </p:txBody>
      </p:sp>
      <p:sp>
        <p:nvSpPr>
          <p:cNvPr id="17" name="TextovéPole 16"/>
          <p:cNvSpPr txBox="1"/>
          <p:nvPr/>
        </p:nvSpPr>
        <p:spPr>
          <a:xfrm>
            <a:off x="5724128" y="2852936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F</a:t>
            </a:r>
            <a:endParaRPr lang="cs-CZ" dirty="0"/>
          </a:p>
        </p:txBody>
      </p:sp>
      <p:sp>
        <p:nvSpPr>
          <p:cNvPr id="18" name="TextovéPole 17"/>
          <p:cNvSpPr txBox="1"/>
          <p:nvPr/>
        </p:nvSpPr>
        <p:spPr>
          <a:xfrm>
            <a:off x="4860032" y="270892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C</a:t>
            </a:r>
            <a:endParaRPr lang="cs-CZ" dirty="0"/>
          </a:p>
        </p:txBody>
      </p:sp>
      <p:sp>
        <p:nvSpPr>
          <p:cNvPr id="19" name="TextovéPole 18"/>
          <p:cNvSpPr txBox="1"/>
          <p:nvPr/>
        </p:nvSpPr>
        <p:spPr>
          <a:xfrm>
            <a:off x="3059832" y="3284984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B</a:t>
            </a:r>
            <a:endParaRPr lang="cs-CZ" dirty="0"/>
          </a:p>
        </p:txBody>
      </p:sp>
      <p:sp>
        <p:nvSpPr>
          <p:cNvPr id="20" name="TextovéPole 19"/>
          <p:cNvSpPr txBox="1"/>
          <p:nvPr/>
        </p:nvSpPr>
        <p:spPr>
          <a:xfrm>
            <a:off x="2339752" y="3933056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b</a:t>
            </a:r>
            <a:endParaRPr lang="cs-CZ" dirty="0"/>
          </a:p>
        </p:txBody>
      </p:sp>
      <p:sp>
        <p:nvSpPr>
          <p:cNvPr id="21" name="TextovéPole 20"/>
          <p:cNvSpPr txBox="1"/>
          <p:nvPr/>
        </p:nvSpPr>
        <p:spPr>
          <a:xfrm>
            <a:off x="323528" y="1988840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c</a:t>
            </a:r>
            <a:endParaRPr lang="cs-CZ" dirty="0"/>
          </a:p>
        </p:txBody>
      </p:sp>
      <p:sp>
        <p:nvSpPr>
          <p:cNvPr id="24" name="TextovéPole 23"/>
          <p:cNvSpPr txBox="1"/>
          <p:nvPr/>
        </p:nvSpPr>
        <p:spPr>
          <a:xfrm>
            <a:off x="6300192" y="4509120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Y</a:t>
            </a:r>
            <a:endParaRPr lang="cs-CZ" dirty="0"/>
          </a:p>
        </p:txBody>
      </p:sp>
      <p:sp>
        <p:nvSpPr>
          <p:cNvPr id="25" name="TextovéPole 24"/>
          <p:cNvSpPr txBox="1"/>
          <p:nvPr/>
        </p:nvSpPr>
        <p:spPr>
          <a:xfrm>
            <a:off x="0" y="3068960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a</a:t>
            </a:r>
          </a:p>
        </p:txBody>
      </p:sp>
      <p:sp>
        <p:nvSpPr>
          <p:cNvPr id="29" name="TextovéPole 28"/>
          <p:cNvSpPr txBox="1"/>
          <p:nvPr/>
        </p:nvSpPr>
        <p:spPr>
          <a:xfrm>
            <a:off x="971600" y="2780928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A</a:t>
            </a:r>
            <a:endParaRPr lang="cs-CZ" dirty="0"/>
          </a:p>
        </p:txBody>
      </p:sp>
      <p:sp>
        <p:nvSpPr>
          <p:cNvPr id="30" name="TextovéPole 29"/>
          <p:cNvSpPr txBox="1"/>
          <p:nvPr/>
        </p:nvSpPr>
        <p:spPr>
          <a:xfrm>
            <a:off x="2915816" y="1772816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D</a:t>
            </a:r>
            <a:endParaRPr lang="cs-CZ" dirty="0"/>
          </a:p>
        </p:txBody>
      </p:sp>
      <p:sp>
        <p:nvSpPr>
          <p:cNvPr id="31" name="TextovéPole 30"/>
          <p:cNvSpPr txBox="1"/>
          <p:nvPr/>
        </p:nvSpPr>
        <p:spPr>
          <a:xfrm>
            <a:off x="5868144" y="3356992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X</a:t>
            </a:r>
            <a:endParaRPr lang="cs-CZ" dirty="0"/>
          </a:p>
        </p:txBody>
      </p:sp>
      <p:sp>
        <p:nvSpPr>
          <p:cNvPr id="33" name="TextovéPole 32"/>
          <p:cNvSpPr txBox="1"/>
          <p:nvPr/>
        </p:nvSpPr>
        <p:spPr>
          <a:xfrm>
            <a:off x="7812360" y="4221088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d = e</a:t>
            </a:r>
            <a:endParaRPr lang="cs-CZ" dirty="0"/>
          </a:p>
        </p:txBody>
      </p:sp>
      <p:sp>
        <p:nvSpPr>
          <p:cNvPr id="34" name="Oblouk 33"/>
          <p:cNvSpPr/>
          <p:nvPr/>
        </p:nvSpPr>
        <p:spPr>
          <a:xfrm rot="1439834">
            <a:off x="5583978" y="2656753"/>
            <a:ext cx="216024" cy="216024"/>
          </a:xfrm>
          <a:prstGeom prst="arc">
            <a:avLst>
              <a:gd name="adj1" fmla="val 11370460"/>
              <a:gd name="adj2" fmla="val 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5" name="Oblouk 34"/>
          <p:cNvSpPr/>
          <p:nvPr/>
        </p:nvSpPr>
        <p:spPr>
          <a:xfrm rot="1439834">
            <a:off x="5149276" y="1327817"/>
            <a:ext cx="216024" cy="216024"/>
          </a:xfrm>
          <a:prstGeom prst="arc">
            <a:avLst>
              <a:gd name="adj1" fmla="val 11370460"/>
              <a:gd name="adj2" fmla="val 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6" name="TextovéPole 35"/>
          <p:cNvSpPr txBox="1"/>
          <p:nvPr/>
        </p:nvSpPr>
        <p:spPr>
          <a:xfrm>
            <a:off x="5652120" y="2492896"/>
            <a:ext cx="72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37" name="TextovéPole 36"/>
          <p:cNvSpPr txBox="1"/>
          <p:nvPr/>
        </p:nvSpPr>
        <p:spPr>
          <a:xfrm>
            <a:off x="5201022" y="1162844"/>
            <a:ext cx="72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38" name="TextovéPole 37"/>
          <p:cNvSpPr txBox="1"/>
          <p:nvPr/>
        </p:nvSpPr>
        <p:spPr>
          <a:xfrm rot="20647468">
            <a:off x="1516559" y="2410779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||</a:t>
            </a:r>
            <a:endParaRPr lang="cs-CZ" dirty="0"/>
          </a:p>
        </p:txBody>
      </p:sp>
      <p:sp>
        <p:nvSpPr>
          <p:cNvPr id="39" name="TextovéPole 38"/>
          <p:cNvSpPr txBox="1"/>
          <p:nvPr/>
        </p:nvSpPr>
        <p:spPr>
          <a:xfrm rot="20647468">
            <a:off x="2121801" y="3676319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||</a:t>
            </a:r>
            <a:endParaRPr lang="cs-CZ" dirty="0"/>
          </a:p>
        </p:txBody>
      </p:sp>
      <p:sp>
        <p:nvSpPr>
          <p:cNvPr id="40" name="TextovéPole 39"/>
          <p:cNvSpPr txBox="1"/>
          <p:nvPr/>
        </p:nvSpPr>
        <p:spPr>
          <a:xfrm rot="1248021">
            <a:off x="5701270" y="4514574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||</a:t>
            </a:r>
            <a:endParaRPr lang="cs-CZ" dirty="0"/>
          </a:p>
        </p:txBody>
      </p:sp>
      <p:sp>
        <p:nvSpPr>
          <p:cNvPr id="41" name="TextovéPole 40"/>
          <p:cNvSpPr txBox="1"/>
          <p:nvPr/>
        </p:nvSpPr>
        <p:spPr>
          <a:xfrm rot="1248021">
            <a:off x="6225295" y="3400546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||</a:t>
            </a:r>
            <a:endParaRPr lang="cs-CZ" dirty="0"/>
          </a:p>
        </p:txBody>
      </p:sp>
      <p:sp>
        <p:nvSpPr>
          <p:cNvPr id="42" name="Obdélník 41"/>
          <p:cNvSpPr/>
          <p:nvPr/>
        </p:nvSpPr>
        <p:spPr>
          <a:xfrm>
            <a:off x="323528" y="4509120"/>
            <a:ext cx="4464496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Najdi a zapiš: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43" name="TextovéPole 42"/>
          <p:cNvSpPr txBox="1"/>
          <p:nvPr/>
        </p:nvSpPr>
        <p:spPr>
          <a:xfrm>
            <a:off x="323528" y="4941168"/>
            <a:ext cx="453650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lphaLcParenR"/>
            </a:pPr>
            <a:r>
              <a:rPr lang="cs-CZ" sz="2000" dirty="0" smtClean="0"/>
              <a:t>kolmé přímky</a:t>
            </a:r>
          </a:p>
          <a:p>
            <a:pPr marL="342900" indent="-342900">
              <a:buAutoNum type="alphaLcParenR"/>
            </a:pPr>
            <a:r>
              <a:rPr lang="cs-CZ" sz="2000" dirty="0" smtClean="0"/>
              <a:t>rovnoběžné přímky</a:t>
            </a:r>
          </a:p>
          <a:p>
            <a:pPr marL="342900" indent="-342900">
              <a:buAutoNum type="alphaLcParenR"/>
            </a:pPr>
            <a:r>
              <a:rPr lang="cs-CZ" sz="2000" dirty="0" smtClean="0"/>
              <a:t>různoběžné přímky</a:t>
            </a:r>
          </a:p>
          <a:p>
            <a:pPr marL="342900" indent="-342900">
              <a:buAutoNum type="alphaLcParenR"/>
            </a:pPr>
            <a:r>
              <a:rPr lang="cs-CZ" sz="2000" dirty="0" smtClean="0"/>
              <a:t>totožné přímky</a:t>
            </a:r>
          </a:p>
          <a:p>
            <a:pPr marL="342900" indent="-342900">
              <a:buAutoNum type="alphaLcParenR"/>
            </a:pPr>
            <a:r>
              <a:rPr lang="cs-CZ" sz="2000" dirty="0" smtClean="0"/>
              <a:t>průsečíky různoběžných přímek</a:t>
            </a:r>
            <a:endParaRPr lang="cs-CZ" sz="2000" dirty="0"/>
          </a:p>
        </p:txBody>
      </p:sp>
      <p:sp>
        <p:nvSpPr>
          <p:cNvPr id="44" name="Obdélník 43"/>
          <p:cNvSpPr/>
          <p:nvPr/>
        </p:nvSpPr>
        <p:spPr>
          <a:xfrm>
            <a:off x="3635276" y="5007992"/>
            <a:ext cx="2304256" cy="2880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a        f, b       f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45" name="Obdélník 44"/>
          <p:cNvSpPr/>
          <p:nvPr/>
        </p:nvSpPr>
        <p:spPr>
          <a:xfrm>
            <a:off x="3635896" y="5301208"/>
            <a:ext cx="2304256" cy="2880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a||b, d||c, e||c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46" name="Obdélník 45"/>
          <p:cNvSpPr/>
          <p:nvPr/>
        </p:nvSpPr>
        <p:spPr>
          <a:xfrm>
            <a:off x="3131840" y="5589240"/>
            <a:ext cx="5904656" cy="2880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d||f, e||f, c||</a:t>
            </a:r>
            <a:r>
              <a:rPr lang="en-US" dirty="0" smtClean="0">
                <a:solidFill>
                  <a:schemeClr val="tx1"/>
                </a:solidFill>
              </a:rPr>
              <a:t>f</a:t>
            </a:r>
            <a:r>
              <a:rPr lang="cs-CZ" dirty="0" smtClean="0">
                <a:solidFill>
                  <a:schemeClr val="tx1"/>
                </a:solidFill>
              </a:rPr>
              <a:t>, </a:t>
            </a:r>
            <a:r>
              <a:rPr lang="en-US" dirty="0" smtClean="0">
                <a:solidFill>
                  <a:schemeClr val="tx1"/>
                </a:solidFill>
              </a:rPr>
              <a:t>a||c, a||d, a||e, b||c, b||d, b||e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47" name="Obdélník 46"/>
          <p:cNvSpPr/>
          <p:nvPr/>
        </p:nvSpPr>
        <p:spPr>
          <a:xfrm>
            <a:off x="3635896" y="5877272"/>
            <a:ext cx="1944216" cy="2880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 </a:t>
            </a:r>
            <a:r>
              <a:rPr lang="cs-CZ" dirty="0" smtClean="0">
                <a:solidFill>
                  <a:schemeClr val="tx1"/>
                </a:solidFill>
              </a:rPr>
              <a:t>= e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48" name="Obdélník 47"/>
          <p:cNvSpPr/>
          <p:nvPr/>
        </p:nvSpPr>
        <p:spPr>
          <a:xfrm>
            <a:off x="4572000" y="6165304"/>
            <a:ext cx="1944216" cy="2880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X, Y</a:t>
            </a:r>
            <a:endParaRPr lang="cs-CZ" dirty="0">
              <a:solidFill>
                <a:schemeClr val="tx1"/>
              </a:solidFill>
            </a:endParaRPr>
          </a:p>
        </p:txBody>
      </p:sp>
      <p:cxnSp>
        <p:nvCxnSpPr>
          <p:cNvPr id="50" name="Přímá spojovací čára 49"/>
          <p:cNvCxnSpPr/>
          <p:nvPr/>
        </p:nvCxnSpPr>
        <p:spPr>
          <a:xfrm>
            <a:off x="4355976" y="5229200"/>
            <a:ext cx="175543" cy="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Přímá spojovací čára 51"/>
          <p:cNvCxnSpPr/>
          <p:nvPr/>
        </p:nvCxnSpPr>
        <p:spPr>
          <a:xfrm rot="5400000" flipH="1" flipV="1">
            <a:off x="4373880" y="5160288"/>
            <a:ext cx="14401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Přímá spojovací čára 54"/>
          <p:cNvCxnSpPr/>
          <p:nvPr/>
        </p:nvCxnSpPr>
        <p:spPr>
          <a:xfrm>
            <a:off x="5130160" y="5226104"/>
            <a:ext cx="175543" cy="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Přímá spojovací čára 55"/>
          <p:cNvCxnSpPr/>
          <p:nvPr/>
        </p:nvCxnSpPr>
        <p:spPr>
          <a:xfrm rot="5400000" flipH="1" flipV="1">
            <a:off x="5148064" y="5157192"/>
            <a:ext cx="14401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Přímá spojovací čára 50"/>
          <p:cNvCxnSpPr/>
          <p:nvPr/>
        </p:nvCxnSpPr>
        <p:spPr>
          <a:xfrm flipV="1">
            <a:off x="3469655" y="5661248"/>
            <a:ext cx="238249" cy="16624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Přímá spojovací čára 53"/>
          <p:cNvCxnSpPr/>
          <p:nvPr/>
        </p:nvCxnSpPr>
        <p:spPr>
          <a:xfrm flipV="1">
            <a:off x="4055368" y="5673601"/>
            <a:ext cx="238249" cy="16624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Přímá spojovací čára 56"/>
          <p:cNvCxnSpPr/>
          <p:nvPr/>
        </p:nvCxnSpPr>
        <p:spPr>
          <a:xfrm flipV="1">
            <a:off x="4635376" y="5673601"/>
            <a:ext cx="238249" cy="16624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Přímá spojovací čára 60"/>
          <p:cNvCxnSpPr/>
          <p:nvPr/>
        </p:nvCxnSpPr>
        <p:spPr>
          <a:xfrm flipV="1">
            <a:off x="5241801" y="5668268"/>
            <a:ext cx="238249" cy="16624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Přímá spojovací čára 61"/>
          <p:cNvCxnSpPr/>
          <p:nvPr/>
        </p:nvCxnSpPr>
        <p:spPr>
          <a:xfrm flipV="1">
            <a:off x="5874147" y="5675288"/>
            <a:ext cx="238249" cy="16624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Přímá spojovací čára 62"/>
          <p:cNvCxnSpPr/>
          <p:nvPr/>
        </p:nvCxnSpPr>
        <p:spPr>
          <a:xfrm flipV="1">
            <a:off x="6537722" y="5672113"/>
            <a:ext cx="238249" cy="16624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Přímá spojovací čára 63"/>
          <p:cNvCxnSpPr/>
          <p:nvPr/>
        </p:nvCxnSpPr>
        <p:spPr>
          <a:xfrm flipV="1">
            <a:off x="7182247" y="5668938"/>
            <a:ext cx="238249" cy="16624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Přímá spojovací čára 64"/>
          <p:cNvCxnSpPr/>
          <p:nvPr/>
        </p:nvCxnSpPr>
        <p:spPr>
          <a:xfrm flipV="1">
            <a:off x="7819827" y="5672783"/>
            <a:ext cx="238249" cy="16624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Přímá spojovací čára 65"/>
          <p:cNvCxnSpPr/>
          <p:nvPr/>
        </p:nvCxnSpPr>
        <p:spPr>
          <a:xfrm flipV="1">
            <a:off x="8482261" y="5674817"/>
            <a:ext cx="238249" cy="16624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  <p:bldP spid="45" grpId="0" animBg="1"/>
      <p:bldP spid="46" grpId="0" animBg="1"/>
      <p:bldP spid="47" grpId="0" animBg="1"/>
      <p:bldP spid="4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332656"/>
            <a:ext cx="8280920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Závěr: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251520" y="836712"/>
            <a:ext cx="82809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Vzájemná poloha dvou přímek v rovině se určuje podle toho, kolik mají přímky společných bodů:</a:t>
            </a:r>
            <a:endParaRPr lang="cs-CZ" sz="2400" dirty="0"/>
          </a:p>
        </p:txBody>
      </p:sp>
      <p:sp>
        <p:nvSpPr>
          <p:cNvPr id="4" name="Obdélník 3"/>
          <p:cNvSpPr/>
          <p:nvPr/>
        </p:nvSpPr>
        <p:spPr>
          <a:xfrm>
            <a:off x="323528" y="1700808"/>
            <a:ext cx="4104456" cy="43204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solidFill>
                  <a:schemeClr val="tx1"/>
                </a:solidFill>
              </a:rPr>
              <a:t>Různoběžné přímky(různoběžky)</a:t>
            </a:r>
            <a:endParaRPr lang="cs-CZ" sz="2000" dirty="0">
              <a:solidFill>
                <a:schemeClr val="tx1"/>
              </a:solidFill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4499992" y="1700808"/>
            <a:ext cx="4176464" cy="43204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solidFill>
                  <a:schemeClr val="tx1"/>
                </a:solidFill>
              </a:rPr>
              <a:t>Rovnoběžné přímky(rovnoběžky)</a:t>
            </a:r>
            <a:endParaRPr lang="cs-CZ" sz="2000" dirty="0">
              <a:solidFill>
                <a:schemeClr val="tx1"/>
              </a:solidFill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323528" y="4077072"/>
            <a:ext cx="4104456" cy="43204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solidFill>
                  <a:schemeClr val="tx1"/>
                </a:solidFill>
              </a:rPr>
              <a:t>Totožné přímky</a:t>
            </a:r>
            <a:endParaRPr lang="cs-CZ" sz="2000" dirty="0">
              <a:solidFill>
                <a:schemeClr val="tx1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4499992" y="4077072"/>
            <a:ext cx="4104456" cy="43204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solidFill>
                  <a:schemeClr val="tx1"/>
                </a:solidFill>
              </a:rPr>
              <a:t>Kolmé přímky(kolmice)</a:t>
            </a:r>
            <a:endParaRPr lang="cs-CZ" sz="2000" dirty="0">
              <a:solidFill>
                <a:schemeClr val="tx1"/>
              </a:solidFill>
            </a:endParaRPr>
          </a:p>
        </p:txBody>
      </p:sp>
      <p:cxnSp>
        <p:nvCxnSpPr>
          <p:cNvPr id="9" name="Přímá spojovací čára 8"/>
          <p:cNvCxnSpPr/>
          <p:nvPr/>
        </p:nvCxnSpPr>
        <p:spPr>
          <a:xfrm flipV="1">
            <a:off x="755576" y="2492896"/>
            <a:ext cx="3096344" cy="64807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ovací čára 10"/>
          <p:cNvCxnSpPr/>
          <p:nvPr/>
        </p:nvCxnSpPr>
        <p:spPr>
          <a:xfrm>
            <a:off x="899592" y="2348880"/>
            <a:ext cx="3096344" cy="64807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ovéPole 11"/>
          <p:cNvSpPr txBox="1"/>
          <p:nvPr/>
        </p:nvSpPr>
        <p:spPr>
          <a:xfrm>
            <a:off x="3707904" y="2420888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a</a:t>
            </a:r>
            <a:endParaRPr lang="cs-CZ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3707904" y="2996952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b</a:t>
            </a:r>
            <a:endParaRPr lang="cs-CZ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2555776" y="2420888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P</a:t>
            </a:r>
            <a:endParaRPr lang="cs-CZ" dirty="0"/>
          </a:p>
        </p:txBody>
      </p:sp>
      <p:sp>
        <p:nvSpPr>
          <p:cNvPr id="15" name="TextovéPole 14"/>
          <p:cNvSpPr txBox="1"/>
          <p:nvPr/>
        </p:nvSpPr>
        <p:spPr>
          <a:xfrm>
            <a:off x="1043608" y="3501008"/>
            <a:ext cx="30963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1 společný bod</a:t>
            </a:r>
            <a:endParaRPr lang="cs-CZ" dirty="0"/>
          </a:p>
        </p:txBody>
      </p:sp>
      <p:cxnSp>
        <p:nvCxnSpPr>
          <p:cNvPr id="17" name="Přímá spojovací čára 16"/>
          <p:cNvCxnSpPr/>
          <p:nvPr/>
        </p:nvCxnSpPr>
        <p:spPr>
          <a:xfrm>
            <a:off x="5292080" y="2420888"/>
            <a:ext cx="302433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ovací čára 17"/>
          <p:cNvCxnSpPr/>
          <p:nvPr/>
        </p:nvCxnSpPr>
        <p:spPr>
          <a:xfrm>
            <a:off x="5292080" y="2924944"/>
            <a:ext cx="302433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ovéPole 18"/>
          <p:cNvSpPr txBox="1"/>
          <p:nvPr/>
        </p:nvSpPr>
        <p:spPr>
          <a:xfrm>
            <a:off x="5580112" y="2276872"/>
            <a:ext cx="9361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||</a:t>
            </a:r>
            <a:endParaRPr lang="cs-CZ" sz="1400" dirty="0"/>
          </a:p>
        </p:txBody>
      </p:sp>
      <p:sp>
        <p:nvSpPr>
          <p:cNvPr id="20" name="TextovéPole 19"/>
          <p:cNvSpPr txBox="1"/>
          <p:nvPr/>
        </p:nvSpPr>
        <p:spPr>
          <a:xfrm>
            <a:off x="5580112" y="2780928"/>
            <a:ext cx="9361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||</a:t>
            </a:r>
            <a:endParaRPr lang="cs-CZ" sz="1400" dirty="0"/>
          </a:p>
        </p:txBody>
      </p:sp>
      <p:sp>
        <p:nvSpPr>
          <p:cNvPr id="21" name="TextovéPole 20"/>
          <p:cNvSpPr txBox="1"/>
          <p:nvPr/>
        </p:nvSpPr>
        <p:spPr>
          <a:xfrm>
            <a:off x="8172400" y="2420888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</a:t>
            </a:r>
            <a:endParaRPr lang="cs-CZ" dirty="0"/>
          </a:p>
        </p:txBody>
      </p:sp>
      <p:sp>
        <p:nvSpPr>
          <p:cNvPr id="22" name="TextovéPole 21"/>
          <p:cNvSpPr txBox="1"/>
          <p:nvPr/>
        </p:nvSpPr>
        <p:spPr>
          <a:xfrm>
            <a:off x="8244408" y="2924944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</a:t>
            </a:r>
            <a:endParaRPr lang="cs-CZ" dirty="0"/>
          </a:p>
        </p:txBody>
      </p:sp>
      <p:sp>
        <p:nvSpPr>
          <p:cNvPr id="23" name="TextovéPole 22"/>
          <p:cNvSpPr txBox="1"/>
          <p:nvPr/>
        </p:nvSpPr>
        <p:spPr>
          <a:xfrm>
            <a:off x="5292080" y="3501008"/>
            <a:ext cx="30963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 </a:t>
            </a:r>
            <a:r>
              <a:rPr lang="en-US" dirty="0" err="1" smtClean="0"/>
              <a:t>spole</a:t>
            </a:r>
            <a:r>
              <a:rPr lang="cs-CZ" dirty="0" err="1" smtClean="0"/>
              <a:t>čných</a:t>
            </a:r>
            <a:r>
              <a:rPr lang="cs-CZ" dirty="0" smtClean="0"/>
              <a:t> bodů</a:t>
            </a:r>
            <a:endParaRPr lang="cs-CZ" dirty="0"/>
          </a:p>
        </p:txBody>
      </p:sp>
      <p:cxnSp>
        <p:nvCxnSpPr>
          <p:cNvPr id="25" name="Přímá spojovací čára 24"/>
          <p:cNvCxnSpPr/>
          <p:nvPr/>
        </p:nvCxnSpPr>
        <p:spPr>
          <a:xfrm>
            <a:off x="467544" y="5157192"/>
            <a:ext cx="244827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ovéPole 25"/>
          <p:cNvSpPr txBox="1"/>
          <p:nvPr/>
        </p:nvSpPr>
        <p:spPr>
          <a:xfrm>
            <a:off x="3059832" y="5085184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p = q</a:t>
            </a:r>
            <a:endParaRPr lang="cs-CZ" dirty="0"/>
          </a:p>
        </p:txBody>
      </p:sp>
      <p:sp>
        <p:nvSpPr>
          <p:cNvPr id="27" name="TextovéPole 26"/>
          <p:cNvSpPr txBox="1"/>
          <p:nvPr/>
        </p:nvSpPr>
        <p:spPr>
          <a:xfrm>
            <a:off x="251520" y="5949280"/>
            <a:ext cx="38884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nekonečně mnoho společných bodů</a:t>
            </a:r>
            <a:endParaRPr lang="cs-CZ" dirty="0"/>
          </a:p>
        </p:txBody>
      </p:sp>
      <p:cxnSp>
        <p:nvCxnSpPr>
          <p:cNvPr id="29" name="Přímá spojovací čára 28"/>
          <p:cNvCxnSpPr/>
          <p:nvPr/>
        </p:nvCxnSpPr>
        <p:spPr>
          <a:xfrm rot="5400000">
            <a:off x="4608004" y="5265204"/>
            <a:ext cx="136815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Přímá spojovací čára 30"/>
          <p:cNvCxnSpPr/>
          <p:nvPr/>
        </p:nvCxnSpPr>
        <p:spPr>
          <a:xfrm>
            <a:off x="4788024" y="5517232"/>
            <a:ext cx="237626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Oblouk 32"/>
          <p:cNvSpPr/>
          <p:nvPr/>
        </p:nvSpPr>
        <p:spPr>
          <a:xfrm rot="2236621">
            <a:off x="5254664" y="5335800"/>
            <a:ext cx="216024" cy="216024"/>
          </a:xfrm>
          <a:prstGeom prst="arc">
            <a:avLst>
              <a:gd name="adj1" fmla="val 11370460"/>
              <a:gd name="adj2" fmla="val 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4" name="TextovéPole 33"/>
          <p:cNvSpPr txBox="1"/>
          <p:nvPr/>
        </p:nvSpPr>
        <p:spPr>
          <a:xfrm>
            <a:off x="5277232" y="5173980"/>
            <a:ext cx="144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35" name="TextovéPole 34"/>
          <p:cNvSpPr txBox="1"/>
          <p:nvPr/>
        </p:nvSpPr>
        <p:spPr>
          <a:xfrm>
            <a:off x="6948264" y="5445224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d</a:t>
            </a:r>
            <a:endParaRPr lang="cs-CZ" dirty="0"/>
          </a:p>
        </p:txBody>
      </p:sp>
      <p:sp>
        <p:nvSpPr>
          <p:cNvPr id="36" name="TextovéPole 35"/>
          <p:cNvSpPr txBox="1"/>
          <p:nvPr/>
        </p:nvSpPr>
        <p:spPr>
          <a:xfrm>
            <a:off x="5076056" y="4653136"/>
            <a:ext cx="144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c</a:t>
            </a:r>
            <a:endParaRPr lang="cs-CZ" dirty="0"/>
          </a:p>
        </p:txBody>
      </p:sp>
      <p:sp>
        <p:nvSpPr>
          <p:cNvPr id="37" name="TextovéPole 36"/>
          <p:cNvSpPr txBox="1"/>
          <p:nvPr/>
        </p:nvSpPr>
        <p:spPr>
          <a:xfrm>
            <a:off x="4788024" y="5949280"/>
            <a:ext cx="2808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1 společný bod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90</TotalTime>
  <Words>414</Words>
  <Application>Microsoft Office PowerPoint</Application>
  <PresentationFormat>Předvádění na obrazovce (4:3)</PresentationFormat>
  <Paragraphs>118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Arkýř</vt:lpstr>
      <vt:lpstr>Vzájemná poloha přímek 4.ročník</vt:lpstr>
      <vt:lpstr>přímka</vt:lpstr>
      <vt:lpstr>Snímek 3</vt:lpstr>
      <vt:lpstr>Snímek 4</vt:lpstr>
      <vt:lpstr>Snímek 5</vt:lpstr>
      <vt:lpstr>Snímek 6</vt:lpstr>
      <vt:lpstr>Snímek 7</vt:lpstr>
      <vt:lpstr>Snímek 8</vt:lpstr>
      <vt:lpstr>Snímek 9</vt:lpstr>
      <vt:lpstr>Snímek 10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JasLouie</dc:creator>
  <cp:lastModifiedBy>JasLouie</cp:lastModifiedBy>
  <cp:revision>17</cp:revision>
  <dcterms:created xsi:type="dcterms:W3CDTF">2011-08-01T08:25:21Z</dcterms:created>
  <dcterms:modified xsi:type="dcterms:W3CDTF">2011-08-02T11:05:52Z</dcterms:modified>
</cp:coreProperties>
</file>