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>
        <p:scale>
          <a:sx n="300" d="100"/>
          <a:sy n="300" d="100"/>
        </p:scale>
        <p:origin x="11682" y="87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7C2CDD0-5A21-4E54-8E62-989C3D7A4CD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D98D1D-A951-482B-B64D-1518733145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DD0-5A21-4E54-8E62-989C3D7A4CD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D1D-A951-482B-B64D-1518733145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DD0-5A21-4E54-8E62-989C3D7A4CD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D1D-A951-482B-B64D-1518733145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C2CDD0-5A21-4E54-8E62-989C3D7A4CD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D98D1D-A951-482B-B64D-15187331454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7C2CDD0-5A21-4E54-8E62-989C3D7A4CD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D98D1D-A951-482B-B64D-1518733145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DD0-5A21-4E54-8E62-989C3D7A4CD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D1D-A951-482B-B64D-15187331454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DD0-5A21-4E54-8E62-989C3D7A4CD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D1D-A951-482B-B64D-15187331454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C2CDD0-5A21-4E54-8E62-989C3D7A4CD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D98D1D-A951-482B-B64D-15187331454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DD0-5A21-4E54-8E62-989C3D7A4CD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D1D-A951-482B-B64D-1518733145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C2CDD0-5A21-4E54-8E62-989C3D7A4CD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D98D1D-A951-482B-B64D-15187331454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C2CDD0-5A21-4E54-8E62-989C3D7A4CD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D98D1D-A951-482B-B64D-15187331454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>
                <a:alpha val="97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7C2CDD0-5A21-4E54-8E62-989C3D7A4CD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D98D1D-A951-482B-B64D-1518733145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imetrie.kvalitne.cz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Vzájemná </a:t>
            </a:r>
            <a:r>
              <a:rPr lang="cs-CZ" sz="4000" dirty="0" smtClean="0"/>
              <a:t>poloha</a:t>
            </a:r>
            <a:br>
              <a:rPr lang="cs-CZ" sz="4000" dirty="0" smtClean="0"/>
            </a:br>
            <a:r>
              <a:rPr lang="cs-CZ" sz="4000" dirty="0" smtClean="0"/>
              <a:t>přímek</a:t>
            </a:r>
            <a:br>
              <a:rPr lang="cs-CZ" sz="4000" dirty="0" smtClean="0"/>
            </a:br>
            <a:r>
              <a:rPr lang="cs-CZ" sz="2400" dirty="0" smtClean="0"/>
              <a:t>4.ročník</a:t>
            </a:r>
            <a:endParaRPr lang="cs-CZ" sz="4000" dirty="0"/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2123728" y="4005064"/>
            <a:ext cx="6552728" cy="1728192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Autorem materiálu je Ing. Eva Skalická,</a:t>
            </a:r>
          </a:p>
          <a:p>
            <a:pPr algn="ctr"/>
            <a:r>
              <a:rPr lang="cs-CZ" dirty="0" smtClean="0"/>
              <a:t>ZŠ Dobříš, Komenského nám. 35, okres Příbram</a:t>
            </a:r>
          </a:p>
          <a:p>
            <a:pPr algn="ctr"/>
            <a:r>
              <a:rPr lang="cs-CZ" dirty="0" smtClean="0"/>
              <a:t>Inovace školy – Dobříš, </a:t>
            </a:r>
            <a:r>
              <a:rPr lang="cs-CZ" dirty="0" err="1" smtClean="0"/>
              <a:t>EUpenizeskolam.cz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052736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/>
              </a:rPr>
              <a:t>www.planimetrie.</a:t>
            </a:r>
            <a:r>
              <a:rPr lang="cs-CZ" dirty="0" err="1" smtClean="0">
                <a:hlinkClick r:id="rId2"/>
              </a:rPr>
              <a:t>kvalitne.cz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Blažková, R. a kolektiv Matematika pro 4. ročník ZŠ 1. díl</a:t>
            </a:r>
          </a:p>
          <a:p>
            <a:r>
              <a:rPr lang="cs-CZ" dirty="0" smtClean="0"/>
              <a:t>Praha: Alter, 1996. ISBN 80-85775-97-2</a:t>
            </a:r>
          </a:p>
          <a:p>
            <a:endParaRPr lang="cs-CZ" dirty="0"/>
          </a:p>
          <a:p>
            <a:r>
              <a:rPr lang="cs-CZ" dirty="0" err="1" smtClean="0"/>
              <a:t>Molnár</a:t>
            </a:r>
            <a:r>
              <a:rPr lang="cs-CZ" dirty="0" smtClean="0"/>
              <a:t>, J., </a:t>
            </a:r>
            <a:r>
              <a:rPr lang="cs-CZ" dirty="0" err="1" smtClean="0"/>
              <a:t>Mikulenková</a:t>
            </a:r>
            <a:r>
              <a:rPr lang="cs-CZ" dirty="0" smtClean="0"/>
              <a:t> H. Matematika pro 4. ročník 2. </a:t>
            </a:r>
            <a:r>
              <a:rPr lang="cs-CZ" dirty="0" err="1" smtClean="0"/>
              <a:t>dí</a:t>
            </a:r>
            <a:endParaRPr lang="cs-CZ" dirty="0" smtClean="0"/>
          </a:p>
          <a:p>
            <a:r>
              <a:rPr lang="cs-CZ" dirty="0" smtClean="0"/>
              <a:t>Olomouc: </a:t>
            </a:r>
            <a:r>
              <a:rPr lang="cs-CZ" dirty="0" err="1" smtClean="0"/>
              <a:t>Prodos</a:t>
            </a:r>
            <a:r>
              <a:rPr lang="cs-CZ" dirty="0" smtClean="0"/>
              <a:t>, 2003. </a:t>
            </a:r>
            <a:r>
              <a:rPr lang="cs-CZ" smtClean="0"/>
              <a:t>ISBN 80-85806-53-3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1807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Nekonečně dlouhá a nekonečně tenká křivka, která je dokonale rovná a skládá se z nekonečně mnoha bodů.</a:t>
            </a:r>
          </a:p>
        </p:txBody>
      </p:sp>
      <p:sp>
        <p:nvSpPr>
          <p:cNvPr id="4" name="Obdélník 3"/>
          <p:cNvSpPr/>
          <p:nvPr/>
        </p:nvSpPr>
        <p:spPr>
          <a:xfrm>
            <a:off x="827584" y="2708920"/>
            <a:ext cx="76328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Přímku označujeme: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27584" y="3212976"/>
            <a:ext cx="76328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 malým psacím písmenem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 flipV="1">
            <a:off x="1979712" y="4221088"/>
            <a:ext cx="5832648" cy="136815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7596336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83568" y="692696"/>
            <a:ext cx="76328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Přímku označujeme: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83568" y="1196752"/>
            <a:ext cx="76328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 dvěma body, které leží na přímce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123728" y="2708920"/>
            <a:ext cx="6048672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>
            <a:off x="2687973" y="2765165"/>
            <a:ext cx="284088" cy="275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5400000">
            <a:off x="6210673" y="3054747"/>
            <a:ext cx="291331" cy="317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2627784" y="29249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156176" y="31409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683568" y="4797152"/>
            <a:ext cx="763284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 čárku, která vyznačuje bod na přímce, rýsujeme vždy kolmo k dané přímce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92696"/>
            <a:ext cx="76328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Vyber přímky: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 flipV="1">
            <a:off x="611560" y="1916832"/>
            <a:ext cx="3600400" cy="13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16200000" flipH="1">
            <a:off x="1295636" y="2960948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16200000" flipH="1">
            <a:off x="3272222" y="2229805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3347864" y="24208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403648" y="30689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</a:t>
            </a:r>
            <a:endParaRPr lang="cs-CZ" dirty="0"/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3923928" y="3140968"/>
            <a:ext cx="41044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7452320" y="3140968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7380312" y="32129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364088" y="32129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</a:t>
            </a:r>
            <a:endParaRPr lang="cs-CZ" dirty="0"/>
          </a:p>
        </p:txBody>
      </p:sp>
      <p:cxnSp>
        <p:nvCxnSpPr>
          <p:cNvPr id="21" name="Přímá spojovací čára 20"/>
          <p:cNvCxnSpPr/>
          <p:nvPr/>
        </p:nvCxnSpPr>
        <p:spPr>
          <a:xfrm rot="5400000">
            <a:off x="5436096" y="3140968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6300192" y="1844824"/>
            <a:ext cx="2232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rot="5400000">
            <a:off x="6228184" y="1844824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7524328" y="1844824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6300192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524328" y="191683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29" name="Přímá spojovací čára 28"/>
          <p:cNvCxnSpPr/>
          <p:nvPr/>
        </p:nvCxnSpPr>
        <p:spPr>
          <a:xfrm>
            <a:off x="827584" y="1340768"/>
            <a:ext cx="1584176" cy="8640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2051720" y="20608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cxnSp>
        <p:nvCxnSpPr>
          <p:cNvPr id="32" name="Přímá spojovací čára 31"/>
          <p:cNvCxnSpPr/>
          <p:nvPr/>
        </p:nvCxnSpPr>
        <p:spPr>
          <a:xfrm flipV="1">
            <a:off x="899592" y="4149080"/>
            <a:ext cx="3672408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3779912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</a:t>
            </a:r>
            <a:endParaRPr lang="cs-CZ" dirty="0"/>
          </a:p>
        </p:txBody>
      </p:sp>
      <p:cxnSp>
        <p:nvCxnSpPr>
          <p:cNvPr id="35" name="Přímá spojovací čára 34"/>
          <p:cNvCxnSpPr/>
          <p:nvPr/>
        </p:nvCxnSpPr>
        <p:spPr>
          <a:xfrm>
            <a:off x="5580112" y="4077072"/>
            <a:ext cx="2088232" cy="12961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 rot="5400000">
            <a:off x="5531745" y="4040710"/>
            <a:ext cx="114499" cy="805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 rot="5400000">
            <a:off x="7595183" y="5326174"/>
            <a:ext cx="138311" cy="883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43609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7380312" y="537321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4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76672"/>
            <a:ext cx="82809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Vzájemná poloha dvou přímek v rovině: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980728"/>
            <a:ext cx="82809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 určuje se podle toho, kolik mají přímky společných bodů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1844824"/>
            <a:ext cx="82809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Různoběžné přímky: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3779912" y="2564904"/>
            <a:ext cx="4320480" cy="8640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10800000" flipV="1">
            <a:off x="4499992" y="2708920"/>
            <a:ext cx="2808312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7050542" y="26571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740352" y="34290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580112" y="29249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83568" y="2492896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Označení: a </a:t>
            </a:r>
            <a:r>
              <a:rPr lang="en-US" sz="2400" dirty="0" smtClean="0"/>
              <a:t>||</a:t>
            </a:r>
            <a:r>
              <a:rPr lang="cs-CZ" sz="2400" dirty="0" smtClean="0"/>
              <a:t> b</a:t>
            </a:r>
          </a:p>
          <a:p>
            <a:r>
              <a:rPr lang="cs-CZ" sz="2400" dirty="0" smtClean="0"/>
              <a:t>Společný bod: 1</a:t>
            </a:r>
          </a:p>
          <a:p>
            <a:r>
              <a:rPr lang="cs-CZ" sz="2400" dirty="0" smtClean="0"/>
              <a:t>P - průsečík</a:t>
            </a:r>
            <a:endParaRPr lang="cs-CZ" sz="2400" dirty="0"/>
          </a:p>
        </p:txBody>
      </p:sp>
      <p:cxnSp>
        <p:nvCxnSpPr>
          <p:cNvPr id="15" name="Přímá spojovací čára 14"/>
          <p:cNvCxnSpPr/>
          <p:nvPr/>
        </p:nvCxnSpPr>
        <p:spPr>
          <a:xfrm flipV="1">
            <a:off x="2483768" y="2636912"/>
            <a:ext cx="36004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323528" y="3933056"/>
            <a:ext cx="8352928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Pozor! </a:t>
            </a:r>
            <a:r>
              <a:rPr lang="cs-CZ" sz="2400" dirty="0" smtClean="0">
                <a:solidFill>
                  <a:schemeClr val="tx1"/>
                </a:solidFill>
              </a:rPr>
              <a:t>Ne vždy musí být průsečík na obrázku vyznačen.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3059832" y="5949280"/>
            <a:ext cx="34563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V="1">
            <a:off x="3635896" y="4581128"/>
            <a:ext cx="2376264" cy="1080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rot="10800000" flipV="1">
            <a:off x="2190378" y="5666110"/>
            <a:ext cx="1440160" cy="64807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1612776" y="5949950"/>
            <a:ext cx="144016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5868144" y="45811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6300192" y="602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2915816" y="60212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476672"/>
            <a:ext cx="82809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Rovnoběžné přímky: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3563888" y="1484784"/>
            <a:ext cx="49685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>
            <a:off x="3635896" y="2132856"/>
            <a:ext cx="49685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949929" y="195373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78065" y="132069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44408" y="14847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316416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1340768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Značení: e</a:t>
            </a:r>
            <a:r>
              <a:rPr lang="en-US" sz="2400" dirty="0" smtClean="0"/>
              <a:t>||</a:t>
            </a:r>
            <a:r>
              <a:rPr lang="cs-CZ" sz="2400" dirty="0" smtClean="0"/>
              <a:t>f</a:t>
            </a:r>
          </a:p>
          <a:p>
            <a:r>
              <a:rPr lang="cs-CZ" sz="2400" dirty="0" smtClean="0"/>
              <a:t>Společný bod: žádný</a:t>
            </a:r>
            <a:endParaRPr lang="cs-CZ" sz="2400" dirty="0"/>
          </a:p>
        </p:txBody>
      </p:sp>
      <p:cxnSp>
        <p:nvCxnSpPr>
          <p:cNvPr id="12" name="Přímá spojovací šipka 11"/>
          <p:cNvCxnSpPr/>
          <p:nvPr/>
        </p:nvCxnSpPr>
        <p:spPr>
          <a:xfrm flipV="1">
            <a:off x="2843808" y="1628800"/>
            <a:ext cx="1224136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V="1">
            <a:off x="2915816" y="2348880"/>
            <a:ext cx="1224136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67544" y="263691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Rovnoběžné přímky můžeme označit dvěma čárkami.</a:t>
            </a:r>
            <a:endParaRPr lang="cs-CZ" sz="2400" dirty="0"/>
          </a:p>
        </p:txBody>
      </p:sp>
      <p:sp>
        <p:nvSpPr>
          <p:cNvPr id="16" name="Obdélník 15"/>
          <p:cNvSpPr/>
          <p:nvPr/>
        </p:nvSpPr>
        <p:spPr>
          <a:xfrm>
            <a:off x="395536" y="3429000"/>
            <a:ext cx="82809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Totožné přímky: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17" name="Přímá spojovací čára 16"/>
          <p:cNvCxnSpPr/>
          <p:nvPr/>
        </p:nvCxnSpPr>
        <p:spPr>
          <a:xfrm>
            <a:off x="4644008" y="4509120"/>
            <a:ext cx="36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7847856" y="44371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 = q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95536" y="4077072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Značení: p = q</a:t>
            </a:r>
          </a:p>
          <a:p>
            <a:r>
              <a:rPr lang="cs-CZ" sz="2400" dirty="0" smtClean="0"/>
              <a:t>Společný bod: nekonečně            	             mnoho</a:t>
            </a:r>
            <a:endParaRPr lang="cs-CZ" sz="2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39552" y="551723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Přímky splývají, „leží na sobě“.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692696"/>
            <a:ext cx="82809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Kolmé přímky: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3851920" y="3429000"/>
            <a:ext cx="41764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>
            <a:off x="4535996" y="3465004"/>
            <a:ext cx="35283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300192" y="17728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740352" y="3429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300192" y="34290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10" name="Oblouk 9"/>
          <p:cNvSpPr/>
          <p:nvPr/>
        </p:nvSpPr>
        <p:spPr>
          <a:xfrm rot="2341836">
            <a:off x="6204208" y="3196972"/>
            <a:ext cx="288032" cy="288032"/>
          </a:xfrm>
          <a:prstGeom prst="arc">
            <a:avLst>
              <a:gd name="adj1" fmla="val 1302738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290692" y="3055620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3528" y="1700808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Značení: c      d</a:t>
            </a:r>
          </a:p>
          <a:p>
            <a:r>
              <a:rPr lang="cs-CZ" sz="2400" dirty="0" smtClean="0"/>
              <a:t>Společný bod: 1</a:t>
            </a:r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1985392" y="2026156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 flipH="1" flipV="1">
            <a:off x="1982904" y="1920416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23528" y="5373216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Přímky svírají pravý úhel.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23528" y="3573016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pravý úhel označujeme obloučkem s tečkou</a:t>
            </a:r>
            <a:endParaRPr lang="cs-CZ" sz="2400" dirty="0"/>
          </a:p>
        </p:txBody>
      </p:sp>
      <p:cxnSp>
        <p:nvCxnSpPr>
          <p:cNvPr id="20" name="Přímá spojovací šipka 19"/>
          <p:cNvCxnSpPr/>
          <p:nvPr/>
        </p:nvCxnSpPr>
        <p:spPr>
          <a:xfrm flipV="1">
            <a:off x="3707904" y="3284984"/>
            <a:ext cx="2654796" cy="724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čára 3"/>
          <p:cNvCxnSpPr/>
          <p:nvPr/>
        </p:nvCxnSpPr>
        <p:spPr>
          <a:xfrm flipV="1">
            <a:off x="251520" y="1268760"/>
            <a:ext cx="5760640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flipV="1">
            <a:off x="2195736" y="2492896"/>
            <a:ext cx="4608512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16200000" flipH="1">
            <a:off x="3275856" y="1988840"/>
            <a:ext cx="4680520" cy="1512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1115616" y="1412776"/>
            <a:ext cx="7128792" cy="2880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179512" y="2348880"/>
            <a:ext cx="6408712" cy="2592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004048" y="3326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860032" y="11967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724128" y="28529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860032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059832" y="32849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339752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19888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300192" y="45091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0" y="30689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971600" y="27809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2915816" y="177281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5868144" y="33569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7812360" y="422108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 = e</a:t>
            </a:r>
            <a:endParaRPr lang="cs-CZ" dirty="0"/>
          </a:p>
        </p:txBody>
      </p:sp>
      <p:sp>
        <p:nvSpPr>
          <p:cNvPr id="34" name="Oblouk 33"/>
          <p:cNvSpPr/>
          <p:nvPr/>
        </p:nvSpPr>
        <p:spPr>
          <a:xfrm rot="1439834">
            <a:off x="5583978" y="2656753"/>
            <a:ext cx="216024" cy="216024"/>
          </a:xfrm>
          <a:prstGeom prst="arc">
            <a:avLst>
              <a:gd name="adj1" fmla="val 11370460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louk 34"/>
          <p:cNvSpPr/>
          <p:nvPr/>
        </p:nvSpPr>
        <p:spPr>
          <a:xfrm rot="1439834">
            <a:off x="5149276" y="1327817"/>
            <a:ext cx="216024" cy="216024"/>
          </a:xfrm>
          <a:prstGeom prst="arc">
            <a:avLst>
              <a:gd name="adj1" fmla="val 11370460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>
            <a:off x="5652120" y="2492896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5201022" y="1162844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 rot="20647468">
            <a:off x="1516559" y="241077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 rot="20647468">
            <a:off x="2121801" y="36763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 rot="1248021">
            <a:off x="5701270" y="451457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 rot="1248021">
            <a:off x="6225295" y="340054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42" name="Obdélník 41"/>
          <p:cNvSpPr/>
          <p:nvPr/>
        </p:nvSpPr>
        <p:spPr>
          <a:xfrm>
            <a:off x="323528" y="4509120"/>
            <a:ext cx="446449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Najdi a zapiš: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323528" y="4941168"/>
            <a:ext cx="45365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cs-CZ" sz="2000" dirty="0" smtClean="0"/>
              <a:t>kolmé přímky</a:t>
            </a:r>
          </a:p>
          <a:p>
            <a:pPr marL="342900" indent="-342900">
              <a:buAutoNum type="alphaLcParenR"/>
            </a:pPr>
            <a:r>
              <a:rPr lang="cs-CZ" sz="2000" dirty="0" smtClean="0"/>
              <a:t>rovnoběžné přímky</a:t>
            </a:r>
          </a:p>
          <a:p>
            <a:pPr marL="342900" indent="-342900">
              <a:buAutoNum type="alphaLcParenR"/>
            </a:pPr>
            <a:r>
              <a:rPr lang="cs-CZ" sz="2000" dirty="0" smtClean="0"/>
              <a:t>různoběžné přímky</a:t>
            </a:r>
          </a:p>
          <a:p>
            <a:pPr marL="342900" indent="-342900">
              <a:buAutoNum type="alphaLcParenR"/>
            </a:pPr>
            <a:r>
              <a:rPr lang="cs-CZ" sz="2000" dirty="0" smtClean="0"/>
              <a:t>totožné přímky</a:t>
            </a:r>
          </a:p>
          <a:p>
            <a:pPr marL="342900" indent="-342900">
              <a:buAutoNum type="alphaLcParenR"/>
            </a:pPr>
            <a:r>
              <a:rPr lang="cs-CZ" sz="2000" dirty="0" smtClean="0"/>
              <a:t>průsečíky různoběžných přímek</a:t>
            </a:r>
            <a:endParaRPr lang="cs-CZ" sz="2000" dirty="0"/>
          </a:p>
        </p:txBody>
      </p:sp>
      <p:sp>
        <p:nvSpPr>
          <p:cNvPr id="44" name="Obdélník 43"/>
          <p:cNvSpPr/>
          <p:nvPr/>
        </p:nvSpPr>
        <p:spPr>
          <a:xfrm>
            <a:off x="3635276" y="5007992"/>
            <a:ext cx="2304256" cy="288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a        f, b       f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3635896" y="5301208"/>
            <a:ext cx="2304256" cy="288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a||b, d||c, e||c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3131840" y="5589240"/>
            <a:ext cx="5904656" cy="288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d||f, e||f, c||</a:t>
            </a:r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a||c, a||d, a||e, b||c, b||d, b||e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3635896" y="5877272"/>
            <a:ext cx="1944216" cy="288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 </a:t>
            </a:r>
            <a:r>
              <a:rPr lang="cs-CZ" dirty="0" smtClean="0">
                <a:solidFill>
                  <a:schemeClr val="tx1"/>
                </a:solidFill>
              </a:rPr>
              <a:t>= 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4572000" y="6165304"/>
            <a:ext cx="1944216" cy="288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X, Y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50" name="Přímá spojovací čára 49"/>
          <p:cNvCxnSpPr/>
          <p:nvPr/>
        </p:nvCxnSpPr>
        <p:spPr>
          <a:xfrm>
            <a:off x="4355976" y="5229200"/>
            <a:ext cx="175543" cy="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rot="5400000" flipH="1" flipV="1">
            <a:off x="4373880" y="5160288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>
            <a:off x="5130160" y="5226104"/>
            <a:ext cx="175543" cy="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rot="5400000" flipH="1" flipV="1">
            <a:off x="5148064" y="5157192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čára 50"/>
          <p:cNvCxnSpPr/>
          <p:nvPr/>
        </p:nvCxnSpPr>
        <p:spPr>
          <a:xfrm flipV="1">
            <a:off x="3469655" y="5661248"/>
            <a:ext cx="238249" cy="166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čára 53"/>
          <p:cNvCxnSpPr/>
          <p:nvPr/>
        </p:nvCxnSpPr>
        <p:spPr>
          <a:xfrm flipV="1">
            <a:off x="4055368" y="5673601"/>
            <a:ext cx="238249" cy="166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56"/>
          <p:cNvCxnSpPr/>
          <p:nvPr/>
        </p:nvCxnSpPr>
        <p:spPr>
          <a:xfrm flipV="1">
            <a:off x="4635376" y="5673601"/>
            <a:ext cx="238249" cy="166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čára 60"/>
          <p:cNvCxnSpPr/>
          <p:nvPr/>
        </p:nvCxnSpPr>
        <p:spPr>
          <a:xfrm flipV="1">
            <a:off x="5241801" y="5668268"/>
            <a:ext cx="238249" cy="166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čára 61"/>
          <p:cNvCxnSpPr/>
          <p:nvPr/>
        </p:nvCxnSpPr>
        <p:spPr>
          <a:xfrm flipV="1">
            <a:off x="5874147" y="5675288"/>
            <a:ext cx="238249" cy="166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čára 62"/>
          <p:cNvCxnSpPr/>
          <p:nvPr/>
        </p:nvCxnSpPr>
        <p:spPr>
          <a:xfrm flipV="1">
            <a:off x="6537722" y="5672113"/>
            <a:ext cx="238249" cy="166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čára 63"/>
          <p:cNvCxnSpPr/>
          <p:nvPr/>
        </p:nvCxnSpPr>
        <p:spPr>
          <a:xfrm flipV="1">
            <a:off x="7182247" y="5668938"/>
            <a:ext cx="238249" cy="166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čára 64"/>
          <p:cNvCxnSpPr/>
          <p:nvPr/>
        </p:nvCxnSpPr>
        <p:spPr>
          <a:xfrm flipV="1">
            <a:off x="7819827" y="5672783"/>
            <a:ext cx="238249" cy="166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ovací čára 65"/>
          <p:cNvCxnSpPr/>
          <p:nvPr/>
        </p:nvCxnSpPr>
        <p:spPr>
          <a:xfrm flipV="1">
            <a:off x="8482261" y="5674817"/>
            <a:ext cx="238249" cy="166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332656"/>
            <a:ext cx="82809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Závěr: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836712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Vzájemná poloha dvou přímek v rovině se určuje podle toho, kolik mají přímky společných bodů: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323528" y="1700808"/>
            <a:ext cx="410445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Různoběžné přímky(různoběžky)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499992" y="1700808"/>
            <a:ext cx="417646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Rovnoběžné přímky(rovnoběžky)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3528" y="4077072"/>
            <a:ext cx="410445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Totožné přímky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499992" y="4077072"/>
            <a:ext cx="410445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Kolmé přímky(kolmice)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755576" y="2492896"/>
            <a:ext cx="3096344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899592" y="2348880"/>
            <a:ext cx="3096344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707904" y="242088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707904" y="29969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555776" y="24208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043608" y="350100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 společný bod</a:t>
            </a:r>
            <a:endParaRPr lang="cs-CZ" dirty="0"/>
          </a:p>
        </p:txBody>
      </p:sp>
      <p:cxnSp>
        <p:nvCxnSpPr>
          <p:cNvPr id="17" name="Přímá spojovací čára 16"/>
          <p:cNvCxnSpPr/>
          <p:nvPr/>
        </p:nvCxnSpPr>
        <p:spPr>
          <a:xfrm>
            <a:off x="5292080" y="2420888"/>
            <a:ext cx="30243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5292080" y="2924944"/>
            <a:ext cx="30243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5580112" y="2276872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||</a:t>
            </a:r>
            <a:endParaRPr lang="cs-CZ" sz="1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580112" y="278092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||</a:t>
            </a:r>
            <a:endParaRPr lang="cs-CZ" sz="1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8172400" y="24208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8244408" y="29249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292080" y="350100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</a:t>
            </a:r>
            <a:r>
              <a:rPr lang="en-US" dirty="0" err="1" smtClean="0"/>
              <a:t>spole</a:t>
            </a:r>
            <a:r>
              <a:rPr lang="cs-CZ" dirty="0" err="1" smtClean="0"/>
              <a:t>čných</a:t>
            </a:r>
            <a:r>
              <a:rPr lang="cs-CZ" dirty="0" smtClean="0"/>
              <a:t> bodů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>
            <a:off x="467544" y="5157192"/>
            <a:ext cx="24482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3059832" y="508518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 = q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251520" y="594928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nekonečně mnoho společných bodů</a:t>
            </a:r>
            <a:endParaRPr lang="cs-CZ" dirty="0"/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4608004" y="5265204"/>
            <a:ext cx="1368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>
            <a:off x="4788024" y="5517232"/>
            <a:ext cx="2376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blouk 32"/>
          <p:cNvSpPr/>
          <p:nvPr/>
        </p:nvSpPr>
        <p:spPr>
          <a:xfrm rot="2236621">
            <a:off x="5254664" y="5335800"/>
            <a:ext cx="216024" cy="216024"/>
          </a:xfrm>
          <a:prstGeom prst="arc">
            <a:avLst>
              <a:gd name="adj1" fmla="val 11370460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5277232" y="5173980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6948264" y="54452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5076056" y="4653136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4788024" y="594928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 společný bod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90</TotalTime>
  <Words>414</Words>
  <Application>Microsoft Office PowerPoint</Application>
  <PresentationFormat>Předvádění na obrazovce (4:3)</PresentationFormat>
  <Paragraphs>118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Vzájemná poloha přímek 4.ročník</vt:lpstr>
      <vt:lpstr>přímka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JasLouie</dc:creator>
  <cp:lastModifiedBy>JasLouie</cp:lastModifiedBy>
  <cp:revision>17</cp:revision>
  <dcterms:created xsi:type="dcterms:W3CDTF">2011-08-01T08:25:21Z</dcterms:created>
  <dcterms:modified xsi:type="dcterms:W3CDTF">2011-08-02T11:05:52Z</dcterms:modified>
</cp:coreProperties>
</file>