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9029-A3D7-4D06-8731-E85F8B32AB64}" type="datetimeFigureOut">
              <a:rPr lang="cs-CZ" smtClean="0"/>
              <a:pPr/>
              <a:t>2.8.2011</a:t>
            </a:fld>
            <a:endParaRPr lang="cs-CZ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F8466E-6450-4B18-8C9A-EFE52AEAB0A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9029-A3D7-4D06-8731-E85F8B32AB64}" type="datetimeFigureOut">
              <a:rPr lang="cs-CZ" smtClean="0"/>
              <a:pPr/>
              <a:t>2.8.2011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8466E-6450-4B18-8C9A-EFE52AEAB0A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9029-A3D7-4D06-8731-E85F8B32AB64}" type="datetimeFigureOut">
              <a:rPr lang="cs-CZ" smtClean="0"/>
              <a:pPr/>
              <a:t>2.8.2011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8466E-6450-4B18-8C9A-EFE52AEAB0A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F6C9029-A3D7-4D06-8731-E85F8B32AB64}" type="datetimeFigureOut">
              <a:rPr lang="cs-CZ" smtClean="0"/>
              <a:pPr/>
              <a:t>2.8.2011</a:t>
            </a:fld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FF8466E-6450-4B18-8C9A-EFE52AEAB0A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9029-A3D7-4D06-8731-E85F8B32AB64}" type="datetimeFigureOut">
              <a:rPr lang="cs-CZ" smtClean="0"/>
              <a:pPr/>
              <a:t>2.8.2011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8466E-6450-4B18-8C9A-EFE52AEAB0A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9029-A3D7-4D06-8731-E85F8B32AB64}" type="datetimeFigureOut">
              <a:rPr lang="cs-CZ" smtClean="0"/>
              <a:pPr/>
              <a:t>2.8.2011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8466E-6450-4B18-8C9A-EFE52AEAB0A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8466E-6450-4B18-8C9A-EFE52AEAB0A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9029-A3D7-4D06-8731-E85F8B32AB64}" type="datetimeFigureOut">
              <a:rPr lang="cs-CZ" smtClean="0"/>
              <a:pPr/>
              <a:t>2.8.2011</a:t>
            </a:fld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9029-A3D7-4D06-8731-E85F8B32AB64}" type="datetimeFigureOut">
              <a:rPr lang="cs-CZ" smtClean="0"/>
              <a:pPr/>
              <a:t>2.8.2011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8466E-6450-4B18-8C9A-EFE52AEAB0A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9029-A3D7-4D06-8731-E85F8B32AB64}" type="datetimeFigureOut">
              <a:rPr lang="cs-CZ" smtClean="0"/>
              <a:pPr/>
              <a:t>2.8.2011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8466E-6450-4B18-8C9A-EFE52AEAB0A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F6C9029-A3D7-4D06-8731-E85F8B32AB64}" type="datetimeFigureOut">
              <a:rPr lang="cs-CZ" smtClean="0"/>
              <a:pPr/>
              <a:t>2.8.2011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FF8466E-6450-4B18-8C9A-EFE52AEAB0A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9029-A3D7-4D06-8731-E85F8B32AB64}" type="datetimeFigureOut">
              <a:rPr lang="cs-CZ" smtClean="0"/>
              <a:pPr/>
              <a:t>2.8.2011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F8466E-6450-4B18-8C9A-EFE52AEAB0A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F6C9029-A3D7-4D06-8731-E85F8B32AB64}" type="datetimeFigureOut">
              <a:rPr lang="cs-CZ" smtClean="0"/>
              <a:pPr/>
              <a:t>2.8.2011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FF8466E-6450-4B18-8C9A-EFE52AEAB0A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ROVNOBĚŽKY</a:t>
            </a:r>
            <a:b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4. ročník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Podnadpis 2"/>
          <p:cNvSpPr>
            <a:spLocks noGrp="1"/>
          </p:cNvSpPr>
          <p:nvPr>
            <p:ph type="subTitle" idx="1"/>
          </p:nvPr>
        </p:nvSpPr>
        <p:spPr>
          <a:xfrm>
            <a:off x="1043608" y="3933056"/>
            <a:ext cx="7236296" cy="1752600"/>
          </a:xfrm>
        </p:spPr>
        <p:txBody>
          <a:bodyPr>
            <a:normAutofit/>
          </a:bodyPr>
          <a:lstStyle/>
          <a:p>
            <a:pPr algn="ctr"/>
            <a:r>
              <a:rPr lang="cs-CZ" sz="2000" dirty="0" smtClean="0"/>
              <a:t>Autorem materiálu je Ing. Eva Skalická,</a:t>
            </a:r>
          </a:p>
          <a:p>
            <a:pPr algn="ctr"/>
            <a:r>
              <a:rPr lang="cs-CZ" sz="2000" dirty="0" smtClean="0"/>
              <a:t>ZŠ Dobříš, Komenského </a:t>
            </a:r>
            <a:r>
              <a:rPr lang="cs-CZ" sz="2000" dirty="0" smtClean="0"/>
              <a:t>nám</a:t>
            </a:r>
            <a:r>
              <a:rPr lang="en-US" sz="2000" dirty="0" smtClean="0"/>
              <a:t>.</a:t>
            </a:r>
            <a:r>
              <a:rPr lang="cs-CZ" sz="2000" dirty="0" smtClean="0"/>
              <a:t> </a:t>
            </a:r>
            <a:r>
              <a:rPr lang="cs-CZ" sz="2000" dirty="0" smtClean="0"/>
              <a:t>35, okres Příbram</a:t>
            </a:r>
          </a:p>
          <a:p>
            <a:pPr algn="ctr"/>
            <a:r>
              <a:rPr lang="cs-CZ" sz="2000" dirty="0" smtClean="0"/>
              <a:t>Inovace školy – Dobříš, </a:t>
            </a:r>
            <a:r>
              <a:rPr lang="cs-CZ" sz="2000" dirty="0" err="1" smtClean="0"/>
              <a:t>EUpenizeskolam.cz</a:t>
            </a:r>
            <a:endParaRPr lang="cs-CZ" sz="2000" dirty="0" smtClean="0"/>
          </a:p>
          <a:p>
            <a:pPr algn="ctr"/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70485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4. Trojúhelník posuň podle pravítka do bodu B a narýsuj přímku </a:t>
            </a:r>
            <a:r>
              <a:rPr lang="cs-CZ" sz="2400" dirty="0" err="1" smtClean="0">
                <a:solidFill>
                  <a:schemeClr val="tx1"/>
                </a:solidFill>
              </a:rPr>
              <a:t>b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3" name="Přímá spojovací čára 2"/>
          <p:cNvCxnSpPr/>
          <p:nvPr/>
        </p:nvCxnSpPr>
        <p:spPr>
          <a:xfrm>
            <a:off x="1691680" y="3501008"/>
            <a:ext cx="63367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7668344" y="357301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5" name="Pravoúhlý trojúhelník 4"/>
          <p:cNvSpPr/>
          <p:nvPr/>
        </p:nvSpPr>
        <p:spPr>
          <a:xfrm rot="19021870">
            <a:off x="2982093" y="2431851"/>
            <a:ext cx="2329059" cy="216784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 rot="19030045">
            <a:off x="2819207" y="1791758"/>
            <a:ext cx="432048" cy="519755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Pravoúhlý trojúhelník 6"/>
          <p:cNvSpPr/>
          <p:nvPr/>
        </p:nvSpPr>
        <p:spPr>
          <a:xfrm rot="19021870">
            <a:off x="4134290" y="3715930"/>
            <a:ext cx="2329059" cy="216784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ovací šipka 7"/>
          <p:cNvCxnSpPr/>
          <p:nvPr/>
        </p:nvCxnSpPr>
        <p:spPr>
          <a:xfrm rot="16200000" flipH="1">
            <a:off x="5472100" y="3969060"/>
            <a:ext cx="72008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1763688" y="4797152"/>
            <a:ext cx="63367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7740352" y="48691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13" name="Přímá spojovací čára 12"/>
          <p:cNvCxnSpPr/>
          <p:nvPr/>
        </p:nvCxnSpPr>
        <p:spPr>
          <a:xfrm rot="5400000">
            <a:off x="5652120" y="4797152"/>
            <a:ext cx="2880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5580112" y="4797152"/>
            <a:ext cx="4320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868144" y="48691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899592" y="1412776"/>
            <a:ext cx="7416824" cy="3672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Narýsuj dvě různoběžné přímky a, b a zvol bod C, který neleží na žádné z těchto přímek.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Bodem C veď přímku </a:t>
            </a:r>
            <a:r>
              <a:rPr lang="en-US" sz="2400" dirty="0" smtClean="0">
                <a:solidFill>
                  <a:schemeClr val="tx1"/>
                </a:solidFill>
              </a:rPr>
              <a:t>c</a:t>
            </a:r>
            <a:r>
              <a:rPr lang="cs-CZ" sz="2400" dirty="0" smtClean="0">
                <a:solidFill>
                  <a:schemeClr val="tx1"/>
                </a:solidFill>
              </a:rPr>
              <a:t>, </a:t>
            </a:r>
            <a:r>
              <a:rPr lang="cs-CZ" sz="2400" dirty="0" smtClean="0">
                <a:solidFill>
                  <a:schemeClr val="tx1"/>
                </a:solidFill>
              </a:rPr>
              <a:t>která je rovnoběžná 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s </a:t>
            </a:r>
            <a:r>
              <a:rPr lang="cs-CZ" sz="2400" dirty="0" smtClean="0">
                <a:solidFill>
                  <a:schemeClr val="tx1"/>
                </a:solidFill>
              </a:rPr>
              <a:t>přímkou a.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Bodem C veď přímku d, která je rovnoběžná 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s </a:t>
            </a:r>
            <a:r>
              <a:rPr lang="cs-CZ" sz="2400" dirty="0" smtClean="0">
                <a:solidFill>
                  <a:schemeClr val="tx1"/>
                </a:solidFill>
              </a:rPr>
              <a:t>přímkou </a:t>
            </a:r>
            <a:r>
              <a:rPr lang="cs-CZ" sz="2400" dirty="0" err="1" smtClean="0">
                <a:solidFill>
                  <a:schemeClr val="tx1"/>
                </a:solidFill>
              </a:rPr>
              <a:t>b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87624" y="548680"/>
            <a:ext cx="74888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Rovnoběžné přímky můžeš narýsovat i pouze za použití trojúhelníku s ryskou: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548680"/>
            <a:ext cx="57606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solidFill>
                  <a:schemeClr val="tx1"/>
                </a:solidFill>
              </a:rPr>
              <a:t>!</a:t>
            </a:r>
            <a:endParaRPr lang="cs-CZ" sz="72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9552" y="1628800"/>
            <a:ext cx="813690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a) Sestroj přímku a. Rysku přilož na přímku a. Podle nejdelší strany trojúhelníku narýsuj pomocnou kolmici.</a:t>
            </a:r>
            <a:endParaRPr lang="cs-CZ" sz="2000" dirty="0">
              <a:solidFill>
                <a:schemeClr val="tx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403648" y="4509120"/>
            <a:ext cx="63367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7380312" y="458112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7" name="Pravoúhlý trojúhelník 6"/>
          <p:cNvSpPr/>
          <p:nvPr/>
        </p:nvSpPr>
        <p:spPr>
          <a:xfrm rot="13601375">
            <a:off x="2634371" y="3344573"/>
            <a:ext cx="2329059" cy="216784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ovací čára 8"/>
          <p:cNvCxnSpPr/>
          <p:nvPr/>
        </p:nvCxnSpPr>
        <p:spPr>
          <a:xfrm rot="16200000" flipH="1">
            <a:off x="2016012" y="4486390"/>
            <a:ext cx="3545263" cy="207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76672"/>
            <a:ext cx="813690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 Poté přilož rysku na pomocnou kolmici a podle nejdelší strany trojúhelníku narýsuj kolmici 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 </a:t>
            </a:r>
            <a:r>
              <a:rPr lang="cs-CZ" sz="2400" dirty="0" smtClean="0">
                <a:solidFill>
                  <a:schemeClr val="tx1"/>
                </a:solidFill>
              </a:rPr>
              <a:t>pomocné kolmici.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5373216"/>
            <a:ext cx="813690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Druhá narýsovaná kolmice (přímka b) je rovnoběžná s původní přímkou a.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3023828" y="3609020"/>
            <a:ext cx="33843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flipV="1">
            <a:off x="1691680" y="4136571"/>
            <a:ext cx="5490074" cy="125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Pravoúhlý trojúhelník 9"/>
          <p:cNvSpPr/>
          <p:nvPr/>
        </p:nvSpPr>
        <p:spPr>
          <a:xfrm rot="18897569">
            <a:off x="3503046" y="1241434"/>
            <a:ext cx="2409180" cy="2403855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ovací čára 16"/>
          <p:cNvCxnSpPr/>
          <p:nvPr/>
        </p:nvCxnSpPr>
        <p:spPr>
          <a:xfrm>
            <a:off x="1835696" y="2420888"/>
            <a:ext cx="53285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2555776" y="22048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555776" y="39330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6876256" y="24208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948264" y="41490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8" grpId="0"/>
      <p:bldP spid="19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280920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b) Sestroj přímku a </a:t>
            </a:r>
            <a:r>
              <a:rPr lang="cs-CZ" sz="2400" dirty="0" err="1" smtClean="0">
                <a:solidFill>
                  <a:schemeClr val="tx1"/>
                </a:solidFill>
              </a:rPr>
              <a:t>a</a:t>
            </a:r>
            <a:r>
              <a:rPr lang="cs-CZ" sz="2400" dirty="0" smtClean="0">
                <a:solidFill>
                  <a:schemeClr val="tx1"/>
                </a:solidFill>
              </a:rPr>
              <a:t> zvol bod B, který na ní neleží. Rysku přilož na přímku a. Podle nejdelší strany trojúhelníku narýsuj pomocnou kolmici.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3" name="Přímá spojovací čára 2"/>
          <p:cNvCxnSpPr/>
          <p:nvPr/>
        </p:nvCxnSpPr>
        <p:spPr>
          <a:xfrm>
            <a:off x="1532022" y="4164407"/>
            <a:ext cx="63367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7508686" y="4236415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5" name="Pravoúhlý trojúhelník 4"/>
          <p:cNvSpPr/>
          <p:nvPr/>
        </p:nvSpPr>
        <p:spPr>
          <a:xfrm rot="13601375">
            <a:off x="2762745" y="2999860"/>
            <a:ext cx="2329059" cy="216784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ovací čára 5"/>
          <p:cNvCxnSpPr/>
          <p:nvPr/>
        </p:nvCxnSpPr>
        <p:spPr>
          <a:xfrm rot="16200000" flipH="1">
            <a:off x="1761738" y="4366738"/>
            <a:ext cx="4293096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>
            <a:off x="2055180" y="2416347"/>
            <a:ext cx="3600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2051720" y="2420888"/>
            <a:ext cx="3600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2483768" y="20608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2" name="Oblouk 11"/>
          <p:cNvSpPr/>
          <p:nvPr/>
        </p:nvSpPr>
        <p:spPr>
          <a:xfrm rot="12514593" flipV="1">
            <a:off x="3697491" y="3863368"/>
            <a:ext cx="402476" cy="360040"/>
          </a:xfrm>
          <a:prstGeom prst="arc">
            <a:avLst>
              <a:gd name="adj1" fmla="val 17115260"/>
              <a:gd name="adj2" fmla="val 342853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3707904" y="37890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1" grpId="0"/>
      <p:bldP spid="12" grpId="0" animBg="1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280920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Poté přilož rysku na pomocnou kolmici tak, aby nejdelší strana trojúhelníku procházela bodem B. Podle nejdelší strany trojúhelníku narýsuj kolmici k pomocné kolmici.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3" name="Přímá spojovací čára 2"/>
          <p:cNvCxnSpPr/>
          <p:nvPr/>
        </p:nvCxnSpPr>
        <p:spPr>
          <a:xfrm rot="5400000">
            <a:off x="3419872" y="3933056"/>
            <a:ext cx="25922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flipV="1">
            <a:off x="1691680" y="4856651"/>
            <a:ext cx="5490074" cy="125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Pravoúhlý trojúhelník 4"/>
          <p:cNvSpPr/>
          <p:nvPr/>
        </p:nvSpPr>
        <p:spPr>
          <a:xfrm rot="18897569">
            <a:off x="3503046" y="1961514"/>
            <a:ext cx="2409180" cy="2403855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1873399" y="3157538"/>
            <a:ext cx="53285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2566045" y="291713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555776" y="46531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876256" y="31409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948264" y="48691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cs-CZ" dirty="0"/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2951820" y="3176972"/>
            <a:ext cx="3600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2946276" y="3152775"/>
            <a:ext cx="3600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2915816" y="27089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323528" y="5373216"/>
            <a:ext cx="8280920" cy="1143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Druhá narýsovaná kolmice (přímka b) je rovnoběžná s původní přímkou a, </a:t>
            </a:r>
            <a:r>
              <a:rPr lang="cs-CZ" sz="2400" dirty="0" err="1" smtClean="0">
                <a:solidFill>
                  <a:schemeClr val="tx1"/>
                </a:solidFill>
              </a:rPr>
              <a:t>a</a:t>
            </a:r>
            <a:r>
              <a:rPr lang="cs-CZ" sz="2400" dirty="0" smtClean="0">
                <a:solidFill>
                  <a:schemeClr val="tx1"/>
                </a:solidFill>
              </a:rPr>
              <a:t> současně prochází bodem B.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76672"/>
            <a:ext cx="828092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Na závěr: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67544" y="1124744"/>
            <a:ext cx="8280920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Na obrázku jsou úsečky AB a AD.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3275856" y="2924944"/>
            <a:ext cx="24482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16200000" flipV="1">
            <a:off x="2411760" y="2060848"/>
            <a:ext cx="1080120" cy="648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>
            <a:off x="5616116" y="2960948"/>
            <a:ext cx="216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3167844" y="2960948"/>
            <a:ext cx="216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V="1">
            <a:off x="2555776" y="1772816"/>
            <a:ext cx="144016" cy="144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796136" y="27089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2699792" y="27089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123728" y="18448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467544" y="3140968"/>
            <a:ext cx="8280920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1. Narýsuj přímku a, která prochází bodem D a je rovnoběžná s úsečkou AB.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467544" y="3717032"/>
            <a:ext cx="8280920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2. Narýsuj přímku b, která prochází bodem B a je rovnoběžná s úsečkou AD.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467544" y="4293096"/>
            <a:ext cx="8280920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3. Průsečík přímek a,b označ C.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467544" y="4797152"/>
            <a:ext cx="8280920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4. Na úsečce AB zvol libovolně bod K a veď tímto bodem přímku k, která je rovnoběžná s úsečkou AD.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467544" y="5445224"/>
            <a:ext cx="8280920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5. Na úsečce AD zvol libovolně bod L a veď tímto bodem přímku l, která je rovnoběžná s úsečkou AB.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836712"/>
            <a:ext cx="73448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Blažková, R. a kolektiv Matematika pro 4. ročník ZŠ I.a II díl</a:t>
            </a:r>
          </a:p>
          <a:p>
            <a:r>
              <a:rPr lang="cs-CZ" dirty="0" smtClean="0"/>
              <a:t>Praha: Alter, 1996. ISBN 80-85775-96-4</a:t>
            </a:r>
          </a:p>
          <a:p>
            <a:endParaRPr lang="cs-CZ" dirty="0"/>
          </a:p>
          <a:p>
            <a:r>
              <a:rPr lang="cs-CZ" dirty="0" err="1" smtClean="0"/>
              <a:t>Molnár</a:t>
            </a:r>
            <a:r>
              <a:rPr lang="cs-CZ" dirty="0" smtClean="0"/>
              <a:t>, J., </a:t>
            </a:r>
            <a:r>
              <a:rPr lang="cs-CZ" dirty="0" err="1" smtClean="0"/>
              <a:t>Mikulenková</a:t>
            </a:r>
            <a:r>
              <a:rPr lang="cs-CZ" dirty="0" smtClean="0"/>
              <a:t> H. Matematika pro 4. </a:t>
            </a:r>
            <a:r>
              <a:rPr lang="cs-CZ" dirty="0" smtClean="0"/>
              <a:t>ročník</a:t>
            </a:r>
            <a:r>
              <a:rPr lang="en-US" dirty="0" smtClean="0"/>
              <a:t> 2. d</a:t>
            </a:r>
            <a:r>
              <a:rPr lang="cs-CZ" smtClean="0"/>
              <a:t>íl </a:t>
            </a:r>
            <a:endParaRPr lang="cs-CZ" dirty="0" smtClean="0"/>
          </a:p>
          <a:p>
            <a:r>
              <a:rPr lang="cs-CZ" dirty="0" smtClean="0"/>
              <a:t>Olomouc: </a:t>
            </a:r>
            <a:r>
              <a:rPr lang="cs-CZ" dirty="0" err="1" smtClean="0"/>
              <a:t>Prodos</a:t>
            </a:r>
            <a:r>
              <a:rPr lang="cs-CZ" dirty="0" smtClean="0"/>
              <a:t>, </a:t>
            </a:r>
            <a:r>
              <a:rPr lang="en-US" dirty="0" smtClean="0"/>
              <a:t>2003</a:t>
            </a:r>
            <a:r>
              <a:rPr lang="cs-CZ" dirty="0" smtClean="0"/>
              <a:t>. </a:t>
            </a:r>
            <a:r>
              <a:rPr lang="cs-CZ" dirty="0" smtClean="0"/>
              <a:t>ISBN 80-85806-53-3</a:t>
            </a:r>
          </a:p>
          <a:p>
            <a:endParaRPr lang="cs-CZ" dirty="0"/>
          </a:p>
          <a:p>
            <a:r>
              <a:rPr lang="cs-CZ" dirty="0" smtClean="0"/>
              <a:t>www.planimetrie.</a:t>
            </a:r>
            <a:r>
              <a:rPr lang="cs-CZ" dirty="0" err="1" smtClean="0"/>
              <a:t>kvalitne.cz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55576" y="764704"/>
            <a:ext cx="756084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ROVNOBĚŽKY = rovnoběžné přímky – jsou dvě nebo více přímek v rovině, které mají stejný směr a které se nikde neprotínají (neprotínají se v žádném bodě)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1547664" y="3573016"/>
            <a:ext cx="61926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1619672" y="4365104"/>
            <a:ext cx="61926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7524328" y="36450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524328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267744" y="33569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267744" y="41490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683568" y="5301208"/>
            <a:ext cx="748883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Zapisujeme:   a     </a:t>
            </a:r>
            <a:r>
              <a:rPr lang="cs-CZ" sz="2400" dirty="0" err="1" smtClean="0">
                <a:solidFill>
                  <a:schemeClr val="tx1"/>
                </a:solidFill>
              </a:rPr>
              <a:t>b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Čteme: přímka a je rovnoběžná s přímkou </a:t>
            </a:r>
            <a:r>
              <a:rPr lang="cs-CZ" sz="2400" dirty="0" err="1" smtClean="0">
                <a:solidFill>
                  <a:schemeClr val="tx1"/>
                </a:solidFill>
              </a:rPr>
              <a:t>b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203848" y="53732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ovací čára 3"/>
          <p:cNvCxnSpPr/>
          <p:nvPr/>
        </p:nvCxnSpPr>
        <p:spPr>
          <a:xfrm>
            <a:off x="1547664" y="1628800"/>
            <a:ext cx="61926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>
            <a:off x="1619672" y="2780928"/>
            <a:ext cx="61926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7452320" y="27809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52432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267744" y="14127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2267744" y="25649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1619672" y="3861048"/>
            <a:ext cx="61926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2195736" y="36450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452320" y="170080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755576" y="4653136"/>
            <a:ext cx="748883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Zapisujeme:   a     b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    c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Čteme: přímka a je rovnoběžná s přímkou b, </a:t>
            </a:r>
            <a:r>
              <a:rPr lang="cs-CZ" sz="2400" dirty="0" err="1" smtClean="0">
                <a:solidFill>
                  <a:schemeClr val="tx1"/>
                </a:solidFill>
              </a:rPr>
              <a:t>c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067944" y="47251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347864" y="47251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  <p:bldP spid="8" grpId="0"/>
      <p:bldP spid="9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83568" y="620688"/>
            <a:ext cx="7704856" cy="93610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A) RÝSOVÁNÍ ROVNOBĚŽEK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700808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Potřebujeme trojúhelník a pravítko.</a:t>
            </a:r>
            <a:endParaRPr lang="cs-CZ" sz="2000" dirty="0"/>
          </a:p>
        </p:txBody>
      </p:sp>
      <p:sp>
        <p:nvSpPr>
          <p:cNvPr id="6" name="Obdélník 5"/>
          <p:cNvSpPr/>
          <p:nvPr/>
        </p:nvSpPr>
        <p:spPr>
          <a:xfrm>
            <a:off x="683568" y="2276872"/>
            <a:ext cx="770485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1. Narýsuj přímku a </a:t>
            </a:r>
            <a:r>
              <a:rPr lang="cs-CZ" sz="2400" dirty="0" err="1" smtClean="0">
                <a:solidFill>
                  <a:schemeClr val="tx1"/>
                </a:solidFill>
              </a:rPr>
              <a:t>a</a:t>
            </a:r>
            <a:r>
              <a:rPr lang="cs-CZ" sz="2400" dirty="0" smtClean="0">
                <a:solidFill>
                  <a:schemeClr val="tx1"/>
                </a:solidFill>
              </a:rPr>
              <a:t> přilož k ní nejdelší stranu trojúhelníku.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03648" y="3933056"/>
            <a:ext cx="63367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7380312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1" name="Pravoúhlý trojúhelník 10"/>
          <p:cNvSpPr/>
          <p:nvPr/>
        </p:nvSpPr>
        <p:spPr>
          <a:xfrm rot="19021870">
            <a:off x="2694061" y="2863899"/>
            <a:ext cx="2329059" cy="216784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92696"/>
            <a:ext cx="770485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2. Ke kratší straně trojúhelníku přilož pravítko a pevně přitlač k podložce.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3" name="Přímá spojovací čára 2"/>
          <p:cNvCxnSpPr/>
          <p:nvPr/>
        </p:nvCxnSpPr>
        <p:spPr>
          <a:xfrm>
            <a:off x="1763688" y="3717032"/>
            <a:ext cx="63367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774035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5" name="Pravoúhlý trojúhelník 4"/>
          <p:cNvSpPr/>
          <p:nvPr/>
        </p:nvSpPr>
        <p:spPr>
          <a:xfrm rot="19021870">
            <a:off x="3054101" y="2647875"/>
            <a:ext cx="2329059" cy="216784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 rot="19030045">
            <a:off x="2683664" y="2089189"/>
            <a:ext cx="432048" cy="4586984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92696"/>
            <a:ext cx="770485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3. Trojúhelník posuň podle pravítka a podle nejdelší strany trojúhelníku narýsuj přímku </a:t>
            </a:r>
            <a:r>
              <a:rPr lang="cs-CZ" sz="2400" dirty="0" err="1" smtClean="0">
                <a:solidFill>
                  <a:schemeClr val="tx1"/>
                </a:solidFill>
              </a:rPr>
              <a:t>b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3" name="Přímá spojovací čára 2"/>
          <p:cNvCxnSpPr/>
          <p:nvPr/>
        </p:nvCxnSpPr>
        <p:spPr>
          <a:xfrm>
            <a:off x="1763688" y="3717032"/>
            <a:ext cx="63367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774035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5" name="Pravoúhlý trojúhelník 4"/>
          <p:cNvSpPr/>
          <p:nvPr/>
        </p:nvSpPr>
        <p:spPr>
          <a:xfrm rot="19021870">
            <a:off x="3054101" y="2647875"/>
            <a:ext cx="2329059" cy="216784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 rot="19030045">
            <a:off x="2891215" y="2007782"/>
            <a:ext cx="432048" cy="519755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Pravoúhlý trojúhelník 14"/>
          <p:cNvSpPr/>
          <p:nvPr/>
        </p:nvSpPr>
        <p:spPr>
          <a:xfrm rot="19021870">
            <a:off x="4206298" y="3931954"/>
            <a:ext cx="2329059" cy="216784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ovací šipka 18"/>
          <p:cNvCxnSpPr/>
          <p:nvPr/>
        </p:nvCxnSpPr>
        <p:spPr>
          <a:xfrm rot="16200000" flipH="1">
            <a:off x="5544108" y="4185084"/>
            <a:ext cx="72008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1835696" y="5013176"/>
            <a:ext cx="63367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7812360" y="508518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92696"/>
            <a:ext cx="7704856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Narýsuj přímku p a dále tři přímky m, n, o, které jsou rovnoběžné s přímkou p.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Zapiš.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627784" y="3284984"/>
            <a:ext cx="4248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 </a:t>
            </a:r>
            <a:r>
              <a:rPr lang="en-US" dirty="0" smtClean="0"/>
              <a:t>|| m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p </a:t>
            </a:r>
            <a:r>
              <a:rPr lang="en-US" dirty="0" smtClean="0"/>
              <a:t>|| n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p </a:t>
            </a:r>
            <a:r>
              <a:rPr lang="en-US" dirty="0" smtClean="0"/>
              <a:t>|| o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p || m || n || o</a:t>
            </a:r>
          </a:p>
        </p:txBody>
      </p:sp>
      <p:sp>
        <p:nvSpPr>
          <p:cNvPr id="4" name="Obdélník 3"/>
          <p:cNvSpPr/>
          <p:nvPr/>
        </p:nvSpPr>
        <p:spPr>
          <a:xfrm>
            <a:off x="2843808" y="3212976"/>
            <a:ext cx="3528392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20688"/>
            <a:ext cx="7704856" cy="93610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A) RÝSOVÁNÍ ROVNOBĚŽEK</a:t>
            </a:r>
            <a:r>
              <a:rPr lang="en-US" sz="2800" dirty="0" smtClean="0"/>
              <a:t> </a:t>
            </a:r>
            <a:r>
              <a:rPr lang="cs-CZ" sz="2800" dirty="0" smtClean="0"/>
              <a:t>PROCHÁZEJÍCÍCH DANÝM BODEM</a:t>
            </a:r>
            <a:endParaRPr 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683568" y="1628800"/>
            <a:ext cx="770485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1. Narýsuj přímku a, zvol bod B, který na přímce a neleží.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2195736" y="2852936"/>
            <a:ext cx="496855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6876256" y="292494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10" name="Přímá spojovací čára 9"/>
          <p:cNvCxnSpPr/>
          <p:nvPr/>
        </p:nvCxnSpPr>
        <p:spPr>
          <a:xfrm rot="5400000">
            <a:off x="5940152" y="3717032"/>
            <a:ext cx="2880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5868144" y="3717032"/>
            <a:ext cx="4320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6372200" y="35010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683568" y="4005064"/>
            <a:ext cx="770485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2. K přímce přilož nejdelší stranu trojúhelníku.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20" name="Přímá spojovací čára 19"/>
          <p:cNvCxnSpPr/>
          <p:nvPr/>
        </p:nvCxnSpPr>
        <p:spPr>
          <a:xfrm>
            <a:off x="1547664" y="5013176"/>
            <a:ext cx="63367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7524328" y="508518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2" name="Pravoúhlý trojúhelník 21"/>
          <p:cNvSpPr/>
          <p:nvPr/>
        </p:nvSpPr>
        <p:spPr>
          <a:xfrm rot="19021870">
            <a:off x="2838077" y="3944019"/>
            <a:ext cx="2329059" cy="216784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ovací čára 22"/>
          <p:cNvCxnSpPr/>
          <p:nvPr/>
        </p:nvCxnSpPr>
        <p:spPr>
          <a:xfrm rot="5400000">
            <a:off x="6156176" y="6093296"/>
            <a:ext cx="2880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6084168" y="6093296"/>
            <a:ext cx="4320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6588224" y="58772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70485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3. Ke kratší straně trojúhelníku přilož pravítko a pevně přitlač k podložce.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3" name="Přímá spojovací čára 2"/>
          <p:cNvCxnSpPr/>
          <p:nvPr/>
        </p:nvCxnSpPr>
        <p:spPr>
          <a:xfrm>
            <a:off x="1763688" y="3717032"/>
            <a:ext cx="63367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774035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5" name="Pravoúhlý trojúhelník 4"/>
          <p:cNvSpPr/>
          <p:nvPr/>
        </p:nvSpPr>
        <p:spPr>
          <a:xfrm rot="19021870">
            <a:off x="3054101" y="2647875"/>
            <a:ext cx="2329059" cy="216784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 rot="19030045">
            <a:off x="2683664" y="2089189"/>
            <a:ext cx="432048" cy="4586984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ovací čára 6"/>
          <p:cNvCxnSpPr/>
          <p:nvPr/>
        </p:nvCxnSpPr>
        <p:spPr>
          <a:xfrm rot="5400000">
            <a:off x="5652120" y="4797152"/>
            <a:ext cx="2880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5580112" y="4797152"/>
            <a:ext cx="4320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6084168" y="45811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265</TotalTime>
  <Words>610</Words>
  <Application>Microsoft Office PowerPoint</Application>
  <PresentationFormat>Předvádění na obrazovce (4:3)</PresentationFormat>
  <Paragraphs>100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Papír</vt:lpstr>
      <vt:lpstr>ROVNOBĚŽKY  4. ročník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ROVNOBĚŽKY  4. ročník</dc:title>
  <dc:creator>JasLouie</dc:creator>
  <cp:lastModifiedBy>JasLouie</cp:lastModifiedBy>
  <cp:revision>22</cp:revision>
  <dcterms:created xsi:type="dcterms:W3CDTF">2011-07-28T14:58:24Z</dcterms:created>
  <dcterms:modified xsi:type="dcterms:W3CDTF">2011-08-02T11:18:03Z</dcterms:modified>
</cp:coreProperties>
</file>