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D8FB65E-9F88-45E8-A9A0-7F54CFE3C599}" type="datetimeFigureOut">
              <a:rPr lang="cs-CZ" smtClean="0"/>
              <a:pPr/>
              <a:t>2.8.2011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0CCEB54-FFC2-4B20-A9D5-FAA561BB278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476672"/>
            <a:ext cx="6172200" cy="1894362"/>
          </a:xfrm>
        </p:spPr>
        <p:txBody>
          <a:bodyPr/>
          <a:lstStyle/>
          <a:p>
            <a:pPr algn="ctr"/>
            <a:r>
              <a:rPr lang="cs-CZ" dirty="0" smtClean="0"/>
              <a:t>Římské číslice</a:t>
            </a:r>
            <a:br>
              <a:rPr lang="cs-CZ" dirty="0" smtClean="0"/>
            </a:br>
            <a:r>
              <a:rPr lang="cs-CZ" dirty="0" smtClean="0"/>
              <a:t>4. ročník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267744" y="4221088"/>
            <a:ext cx="6172200" cy="1371600"/>
          </a:xfrm>
        </p:spPr>
        <p:txBody>
          <a:bodyPr/>
          <a:lstStyle/>
          <a:p>
            <a:pPr algn="ctr"/>
            <a:r>
              <a:rPr lang="cs-CZ" dirty="0" smtClean="0"/>
              <a:t>Autorem materiálu je Ing. Eva Skalická,</a:t>
            </a:r>
          </a:p>
          <a:p>
            <a:pPr algn="ctr"/>
            <a:r>
              <a:rPr lang="cs-CZ" dirty="0" smtClean="0"/>
              <a:t>ZŠ Dobříš, Komenského nám. 35, okres Příbram</a:t>
            </a:r>
          </a:p>
          <a:p>
            <a:pPr algn="ctr"/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003232" cy="796950"/>
          </a:xfrm>
        </p:spPr>
        <p:txBody>
          <a:bodyPr/>
          <a:lstStyle/>
          <a:p>
            <a:r>
              <a:rPr lang="en-US" dirty="0" err="1" smtClean="0"/>
              <a:t>Napi</a:t>
            </a:r>
            <a:r>
              <a:rPr lang="cs-CZ" dirty="0" smtClean="0"/>
              <a:t>š římskými číslicemi čísla od 7 do18</a:t>
            </a:r>
            <a:endParaRPr lang="cs-CZ" dirty="0"/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395536" y="3140968"/>
            <a:ext cx="8291264" cy="7969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small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Napi</a:t>
            </a:r>
            <a:r>
              <a:rPr kumimoji="0" lang="cs-CZ" sz="3000" b="0" i="0" u="none" strike="noStrike" kern="1200" cap="sm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š římskými číslicemi čísla od 24 do</a:t>
            </a:r>
            <a:r>
              <a:rPr kumimoji="0" lang="cs-CZ" sz="3000" b="0" i="0" u="none" strike="noStrike" kern="1200" cap="small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30</a:t>
            </a:r>
            <a:endParaRPr kumimoji="0" lang="cs-CZ" sz="3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23528" y="1628800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VII,  VIII, IX, X, XI, XII, XIII, XIV, XV, XVI, XVII, XVIII</a:t>
            </a:r>
            <a:endParaRPr lang="cs-CZ" sz="2400" dirty="0"/>
          </a:p>
        </p:txBody>
      </p:sp>
      <p:sp>
        <p:nvSpPr>
          <p:cNvPr id="6" name="Obdélník 5"/>
          <p:cNvSpPr/>
          <p:nvPr/>
        </p:nvSpPr>
        <p:spPr>
          <a:xfrm>
            <a:off x="323528" y="1412776"/>
            <a:ext cx="83529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323528" y="4365104"/>
            <a:ext cx="8280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XXIV, XXV, XXVI, XXVII, XXVIII, XXIX, XXX</a:t>
            </a:r>
            <a:endParaRPr lang="cs-CZ" sz="2400" dirty="0"/>
          </a:p>
        </p:txBody>
      </p:sp>
      <p:sp>
        <p:nvSpPr>
          <p:cNvPr id="8" name="Obdélník 7"/>
          <p:cNvSpPr/>
          <p:nvPr/>
        </p:nvSpPr>
        <p:spPr>
          <a:xfrm>
            <a:off x="251520" y="4221088"/>
            <a:ext cx="83529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323528" y="4995952"/>
            <a:ext cx="93610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5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cs-CZ" sz="1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cs-CZ" dirty="0" smtClean="0"/>
              <a:t>ZAPIŠ ARABSKÝMI ČÍSLICEMI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123728" y="1484784"/>
            <a:ext cx="9361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50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52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54</a:t>
            </a:r>
            <a:endParaRPr lang="cs-CZ" sz="20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484784"/>
            <a:ext cx="12241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L</a:t>
            </a:r>
          </a:p>
          <a:p>
            <a:endParaRPr lang="cs-CZ" sz="2000" dirty="0"/>
          </a:p>
          <a:p>
            <a:endParaRPr lang="cs-CZ" sz="2000" dirty="0"/>
          </a:p>
          <a:p>
            <a:r>
              <a:rPr lang="cs-CZ" sz="2000" dirty="0" smtClean="0"/>
              <a:t>LII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LIV</a:t>
            </a:r>
            <a:endParaRPr lang="cs-CZ" sz="20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3851920" y="1556792"/>
            <a:ext cx="100811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LXXI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CL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CLX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292080" y="1556792"/>
            <a:ext cx="7920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71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150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160</a:t>
            </a:r>
            <a:endParaRPr lang="cs-CZ" sz="2000" b="1" dirty="0"/>
          </a:p>
        </p:txBody>
      </p:sp>
      <p:sp>
        <p:nvSpPr>
          <p:cNvPr id="8" name="TextovéPole 7"/>
          <p:cNvSpPr txBox="1"/>
          <p:nvPr/>
        </p:nvSpPr>
        <p:spPr>
          <a:xfrm>
            <a:off x="1403648" y="4221088"/>
            <a:ext cx="14401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CCVI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XCV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DXXV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203848" y="4221088"/>
            <a:ext cx="79208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206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95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525</a:t>
            </a:r>
            <a:endParaRPr lang="cs-CZ" sz="20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16016" y="4221088"/>
            <a:ext cx="18722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DCLXVI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MCCCXL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MDCXXXIV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660232" y="4221088"/>
            <a:ext cx="108012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666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1340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1634</a:t>
            </a:r>
            <a:endParaRPr lang="cs-CZ" sz="2000" b="1" dirty="0"/>
          </a:p>
        </p:txBody>
      </p:sp>
      <p:cxnSp>
        <p:nvCxnSpPr>
          <p:cNvPr id="13" name="Přímá spojovací čára 12"/>
          <p:cNvCxnSpPr/>
          <p:nvPr/>
        </p:nvCxnSpPr>
        <p:spPr>
          <a:xfrm>
            <a:off x="395536" y="1268760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323528" y="3861048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bdélník 28"/>
          <p:cNvSpPr/>
          <p:nvPr/>
        </p:nvSpPr>
        <p:spPr>
          <a:xfrm>
            <a:off x="1907704" y="1484784"/>
            <a:ext cx="100811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délník 29"/>
          <p:cNvSpPr/>
          <p:nvPr/>
        </p:nvSpPr>
        <p:spPr>
          <a:xfrm>
            <a:off x="6516216" y="4149080"/>
            <a:ext cx="100811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1" name="Obdélník 30"/>
          <p:cNvSpPr/>
          <p:nvPr/>
        </p:nvSpPr>
        <p:spPr>
          <a:xfrm>
            <a:off x="2987824" y="4149080"/>
            <a:ext cx="100811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2" name="Obdélník 31"/>
          <p:cNvSpPr/>
          <p:nvPr/>
        </p:nvSpPr>
        <p:spPr>
          <a:xfrm>
            <a:off x="5076056" y="1484784"/>
            <a:ext cx="100811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TextovéPole 32"/>
          <p:cNvSpPr txBox="1"/>
          <p:nvPr/>
        </p:nvSpPr>
        <p:spPr>
          <a:xfrm>
            <a:off x="7380312" y="1700808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5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cs-CZ" sz="1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SČÍTEJ JAKO ŘÍMANÉ. VÝSLEDKY ZAPIŠ ŘÍMSKÝMI ČÍSLICEMI:</a:t>
            </a:r>
            <a:endParaRPr lang="cs-CZ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539552" y="1556792"/>
            <a:ext cx="7704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467544" y="1988840"/>
            <a:ext cx="1944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X + II =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XI + III = 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XI + IX =</a:t>
            </a:r>
            <a:endParaRPr lang="cs-CZ" sz="20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63688" y="1988840"/>
            <a:ext cx="122413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XII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XIV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XX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843808" y="1988840"/>
            <a:ext cx="1800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XV + V = 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XXIV + III =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X + XXIV = </a:t>
            </a:r>
            <a:endParaRPr lang="cs-CZ" sz="20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572000" y="1988840"/>
            <a:ext cx="136815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XX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XXVII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XXXIV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796136" y="1988840"/>
            <a:ext cx="19442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LX + XIV =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XL + CXX =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CC + DXC =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380312" y="1988840"/>
            <a:ext cx="144016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LXXIV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CLX</a:t>
            </a:r>
          </a:p>
          <a:p>
            <a:endParaRPr lang="cs-CZ" sz="2000" dirty="0"/>
          </a:p>
          <a:p>
            <a:endParaRPr lang="cs-CZ" sz="2000" dirty="0" smtClean="0"/>
          </a:p>
          <a:p>
            <a:r>
              <a:rPr lang="cs-CZ" sz="2000" dirty="0" smtClean="0"/>
              <a:t>DCCXC</a:t>
            </a:r>
            <a:endParaRPr lang="cs-CZ" sz="2000" dirty="0"/>
          </a:p>
        </p:txBody>
      </p:sp>
      <p:sp>
        <p:nvSpPr>
          <p:cNvPr id="12" name="Obdélník 11"/>
          <p:cNvSpPr/>
          <p:nvPr/>
        </p:nvSpPr>
        <p:spPr>
          <a:xfrm>
            <a:off x="1835696" y="1988840"/>
            <a:ext cx="864096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7452320" y="1988840"/>
            <a:ext cx="1008112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4644008" y="1988840"/>
            <a:ext cx="864096" cy="23042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TextovéPole 14"/>
          <p:cNvSpPr txBox="1"/>
          <p:nvPr/>
        </p:nvSpPr>
        <p:spPr>
          <a:xfrm>
            <a:off x="4788024" y="4581128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5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cs-CZ" sz="1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r>
              <a:rPr lang="cs-CZ" dirty="0" smtClean="0"/>
              <a:t>NA ZÁVĚR:</a:t>
            </a:r>
            <a:br>
              <a:rPr lang="cs-CZ" dirty="0" smtClean="0"/>
            </a:br>
            <a:r>
              <a:rPr lang="cs-CZ" dirty="0" smtClean="0"/>
              <a:t>PŘIŘAĎ K SOBĚ SPRÁVNÉ DVOJICE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51520" y="1268760"/>
            <a:ext cx="338437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		MCCLXXV</a:t>
            </a:r>
          </a:p>
          <a:p>
            <a:endParaRPr lang="cs-CZ" dirty="0"/>
          </a:p>
          <a:p>
            <a:r>
              <a:rPr lang="cs-CZ" dirty="0" smtClean="0"/>
              <a:t>B		CCXIX</a:t>
            </a:r>
          </a:p>
          <a:p>
            <a:endParaRPr lang="cs-CZ" dirty="0"/>
          </a:p>
          <a:p>
            <a:r>
              <a:rPr lang="cs-CZ" dirty="0" smtClean="0"/>
              <a:t>C		X</a:t>
            </a:r>
          </a:p>
          <a:p>
            <a:endParaRPr lang="cs-CZ" dirty="0"/>
          </a:p>
          <a:p>
            <a:r>
              <a:rPr lang="cs-CZ" dirty="0" smtClean="0"/>
              <a:t>D		MDL</a:t>
            </a:r>
          </a:p>
          <a:p>
            <a:endParaRPr lang="cs-CZ" dirty="0"/>
          </a:p>
          <a:p>
            <a:r>
              <a:rPr lang="cs-CZ" dirty="0" smtClean="0"/>
              <a:t>E		LXXIX</a:t>
            </a:r>
          </a:p>
          <a:p>
            <a:endParaRPr lang="cs-CZ" dirty="0"/>
          </a:p>
          <a:p>
            <a:r>
              <a:rPr lang="cs-CZ" dirty="0" smtClean="0"/>
              <a:t>F		XLIX</a:t>
            </a:r>
          </a:p>
          <a:p>
            <a:endParaRPr lang="cs-CZ" dirty="0"/>
          </a:p>
          <a:p>
            <a:r>
              <a:rPr lang="cs-CZ" dirty="0" smtClean="0"/>
              <a:t>G</a:t>
            </a:r>
            <a:r>
              <a:rPr lang="cs-CZ" dirty="0"/>
              <a:t>	</a:t>
            </a:r>
            <a:r>
              <a:rPr lang="cs-CZ" dirty="0" smtClean="0"/>
              <a:t>	CMIX</a:t>
            </a:r>
          </a:p>
          <a:p>
            <a:endParaRPr lang="cs-CZ" dirty="0"/>
          </a:p>
          <a:p>
            <a:r>
              <a:rPr lang="cs-CZ" dirty="0" smtClean="0"/>
              <a:t>H		V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4932040" y="1268760"/>
            <a:ext cx="345638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a		10</a:t>
            </a:r>
          </a:p>
          <a:p>
            <a:endParaRPr lang="cs-CZ" dirty="0"/>
          </a:p>
          <a:p>
            <a:r>
              <a:rPr lang="cs-CZ" dirty="0" smtClean="0"/>
              <a:t>b		79</a:t>
            </a:r>
          </a:p>
          <a:p>
            <a:endParaRPr lang="cs-CZ" dirty="0"/>
          </a:p>
          <a:p>
            <a:r>
              <a:rPr lang="cs-CZ" dirty="0" smtClean="0"/>
              <a:t>c		909</a:t>
            </a:r>
          </a:p>
          <a:p>
            <a:endParaRPr lang="cs-CZ" dirty="0"/>
          </a:p>
          <a:p>
            <a:r>
              <a:rPr lang="cs-CZ" dirty="0" smtClean="0"/>
              <a:t>d		1275</a:t>
            </a:r>
          </a:p>
          <a:p>
            <a:endParaRPr lang="cs-CZ" dirty="0"/>
          </a:p>
          <a:p>
            <a:r>
              <a:rPr lang="cs-CZ" dirty="0" smtClean="0"/>
              <a:t>e		49</a:t>
            </a:r>
          </a:p>
          <a:p>
            <a:endParaRPr lang="cs-CZ" dirty="0"/>
          </a:p>
          <a:p>
            <a:r>
              <a:rPr lang="cs-CZ" dirty="0" smtClean="0"/>
              <a:t>f		219</a:t>
            </a:r>
          </a:p>
          <a:p>
            <a:endParaRPr lang="cs-CZ" dirty="0"/>
          </a:p>
          <a:p>
            <a:r>
              <a:rPr lang="cs-CZ" dirty="0" smtClean="0"/>
              <a:t>g		5</a:t>
            </a:r>
          </a:p>
          <a:p>
            <a:endParaRPr lang="cs-CZ" dirty="0"/>
          </a:p>
          <a:p>
            <a:r>
              <a:rPr lang="cs-CZ" dirty="0" smtClean="0"/>
              <a:t>h		1550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39552" y="5661248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Ad, </a:t>
            </a:r>
            <a:r>
              <a:rPr lang="cs-CZ" dirty="0" err="1" smtClean="0"/>
              <a:t>Bf</a:t>
            </a:r>
            <a:r>
              <a:rPr lang="cs-CZ" dirty="0" smtClean="0"/>
              <a:t>, Ca, </a:t>
            </a:r>
            <a:r>
              <a:rPr lang="cs-CZ" dirty="0" err="1" smtClean="0"/>
              <a:t>Dh</a:t>
            </a:r>
            <a:r>
              <a:rPr lang="cs-CZ" dirty="0" smtClean="0"/>
              <a:t>, </a:t>
            </a:r>
            <a:r>
              <a:rPr lang="cs-CZ" dirty="0" err="1" smtClean="0"/>
              <a:t>Eb</a:t>
            </a:r>
            <a:r>
              <a:rPr lang="cs-CZ" dirty="0" smtClean="0"/>
              <a:t>, </a:t>
            </a:r>
            <a:r>
              <a:rPr lang="cs-CZ" dirty="0" err="1" smtClean="0"/>
              <a:t>Fe</a:t>
            </a:r>
            <a:r>
              <a:rPr lang="cs-CZ" dirty="0" smtClean="0"/>
              <a:t>, </a:t>
            </a:r>
            <a:r>
              <a:rPr lang="cs-CZ" dirty="0" err="1" smtClean="0"/>
              <a:t>Gc</a:t>
            </a:r>
            <a:r>
              <a:rPr lang="cs-CZ" dirty="0" smtClean="0"/>
              <a:t>, </a:t>
            </a:r>
            <a:r>
              <a:rPr lang="cs-CZ" dirty="0" err="1" smtClean="0"/>
              <a:t>Hg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2051720" y="5589240"/>
            <a:ext cx="439248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7596336" y="2420888"/>
            <a:ext cx="10801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5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cs-CZ" sz="1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755576" y="1052736"/>
            <a:ext cx="74888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dirty="0" err="1" smtClean="0"/>
              <a:t>Justová</a:t>
            </a:r>
            <a:r>
              <a:rPr lang="cs-CZ" dirty="0" smtClean="0"/>
              <a:t>, J. Pracovní sešit k učebnici Matematika pro 5. ročník.</a:t>
            </a:r>
          </a:p>
          <a:p>
            <a:pPr algn="just"/>
            <a:r>
              <a:rPr lang="cs-CZ" dirty="0" smtClean="0"/>
              <a:t>Praha: Alter, 2005. ISBN 80-7245-070-0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err="1" smtClean="0"/>
              <a:t>Molnár</a:t>
            </a:r>
            <a:r>
              <a:rPr lang="cs-CZ" dirty="0" smtClean="0"/>
              <a:t>, J., </a:t>
            </a:r>
            <a:r>
              <a:rPr lang="cs-CZ" dirty="0" err="1" smtClean="0"/>
              <a:t>Mikulenková</a:t>
            </a:r>
            <a:r>
              <a:rPr lang="cs-CZ" dirty="0" smtClean="0"/>
              <a:t>, H. Matematika pro 4. ročník 2. díl.</a:t>
            </a:r>
          </a:p>
          <a:p>
            <a:pPr algn="just"/>
            <a:r>
              <a:rPr lang="cs-CZ" dirty="0" smtClean="0"/>
              <a:t>Olomouc: </a:t>
            </a:r>
            <a:r>
              <a:rPr lang="cs-CZ" dirty="0" err="1" smtClean="0"/>
              <a:t>Prodos</a:t>
            </a:r>
            <a:r>
              <a:rPr lang="cs-CZ" dirty="0" smtClean="0"/>
              <a:t>, 2003. ISBN 80-85806-53-3</a:t>
            </a:r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www.</a:t>
            </a:r>
            <a:r>
              <a:rPr lang="cs-CZ" smtClean="0"/>
              <a:t>wikipedia.cz</a:t>
            </a:r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cs-CZ" dirty="0" smtClean="0"/>
              <a:t>Římská soustava používá 7 znaků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043608" y="2060848"/>
            <a:ext cx="2818656" cy="4225680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I			1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V 		5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X 		10</a:t>
            </a:r>
          </a:p>
        </p:txBody>
      </p:sp>
      <p:sp>
        <p:nvSpPr>
          <p:cNvPr id="6" name="Šipka doprava 5"/>
          <p:cNvSpPr/>
          <p:nvPr/>
        </p:nvSpPr>
        <p:spPr>
          <a:xfrm>
            <a:off x="1979712" y="4005064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1979712" y="3140968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1979712" y="2276872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5004048" y="2060848"/>
            <a:ext cx="2818656" cy="42256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lang="cs-CZ" sz="2400" dirty="0" smtClean="0"/>
              <a:t>L	</a:t>
            </a: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	50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 		100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endParaRPr kumimoji="0" lang="cs-CZ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			500</a:t>
            </a:r>
          </a:p>
        </p:txBody>
      </p:sp>
      <p:sp>
        <p:nvSpPr>
          <p:cNvPr id="11" name="Šipka doprava 10"/>
          <p:cNvSpPr/>
          <p:nvPr/>
        </p:nvSpPr>
        <p:spPr>
          <a:xfrm>
            <a:off x="6012160" y="3140968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 doprava 11"/>
          <p:cNvSpPr/>
          <p:nvPr/>
        </p:nvSpPr>
        <p:spPr>
          <a:xfrm>
            <a:off x="6012160" y="2204864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>
            <a:off x="6012160" y="4005064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2915816" y="4653136"/>
            <a:ext cx="27174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M		1000</a:t>
            </a:r>
            <a:endParaRPr lang="cs-CZ" sz="2400" dirty="0"/>
          </a:p>
        </p:txBody>
      </p:sp>
      <p:sp>
        <p:nvSpPr>
          <p:cNvPr id="16" name="Šipka doprava 15"/>
          <p:cNvSpPr/>
          <p:nvPr/>
        </p:nvSpPr>
        <p:spPr>
          <a:xfrm>
            <a:off x="3995936" y="4869160"/>
            <a:ext cx="576064" cy="1440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7467600" cy="1143000"/>
          </a:xfrm>
        </p:spPr>
        <p:txBody>
          <a:bodyPr/>
          <a:lstStyle/>
          <a:p>
            <a:pPr algn="ctr"/>
            <a:r>
              <a:rPr lang="cs-CZ" dirty="0" smtClean="0"/>
              <a:t>Pomůcka pro zapamatování…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5536" y="1268760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</a:rPr>
              <a:t>I</a:t>
            </a:r>
            <a:r>
              <a:rPr lang="cs-CZ" sz="2800" dirty="0" smtClean="0"/>
              <a:t>van</a:t>
            </a:r>
            <a:endParaRPr lang="cs-CZ" sz="2800" dirty="0"/>
          </a:p>
        </p:txBody>
      </p:sp>
      <p:sp>
        <p:nvSpPr>
          <p:cNvPr id="13" name="Obdélník 12"/>
          <p:cNvSpPr/>
          <p:nvPr/>
        </p:nvSpPr>
        <p:spPr>
          <a:xfrm>
            <a:off x="913659" y="2076585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cs-CZ" sz="2800" dirty="0" smtClean="0"/>
              <a:t>ezl</a:t>
            </a:r>
            <a:endParaRPr lang="cs-CZ" sz="2800" dirty="0"/>
          </a:p>
        </p:txBody>
      </p:sp>
      <p:sp>
        <p:nvSpPr>
          <p:cNvPr id="14" name="Obdélník 13"/>
          <p:cNvSpPr/>
          <p:nvPr/>
        </p:nvSpPr>
        <p:spPr>
          <a:xfrm>
            <a:off x="1907704" y="3645024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</a:rPr>
              <a:t>L</a:t>
            </a:r>
            <a:r>
              <a:rPr lang="cs-CZ" sz="2800" dirty="0" smtClean="0"/>
              <a:t>esní</a:t>
            </a:r>
            <a:endParaRPr lang="cs-CZ" sz="2800" dirty="0"/>
          </a:p>
        </p:txBody>
      </p:sp>
      <p:sp>
        <p:nvSpPr>
          <p:cNvPr id="15" name="Obdélník 14"/>
          <p:cNvSpPr/>
          <p:nvPr/>
        </p:nvSpPr>
        <p:spPr>
          <a:xfrm>
            <a:off x="1331640" y="2852936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</a:rPr>
              <a:t>X</a:t>
            </a:r>
            <a:r>
              <a:rPr lang="cs-CZ" sz="2800" dirty="0" smtClean="0"/>
              <a:t>enii</a:t>
            </a:r>
            <a:endParaRPr lang="cs-CZ" sz="2800" dirty="0"/>
          </a:p>
        </p:txBody>
      </p:sp>
      <p:sp>
        <p:nvSpPr>
          <p:cNvPr id="16" name="Obdélník 15"/>
          <p:cNvSpPr/>
          <p:nvPr/>
        </p:nvSpPr>
        <p:spPr>
          <a:xfrm>
            <a:off x="3995936" y="5949280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</a:rPr>
              <a:t>M</a:t>
            </a:r>
            <a:r>
              <a:rPr lang="cs-CZ" sz="2800" dirty="0" smtClean="0"/>
              <a:t>ěsta</a:t>
            </a:r>
            <a:endParaRPr lang="cs-CZ" sz="2800" dirty="0"/>
          </a:p>
        </p:txBody>
      </p:sp>
      <p:sp>
        <p:nvSpPr>
          <p:cNvPr id="17" name="Obdélník 16"/>
          <p:cNvSpPr/>
          <p:nvPr/>
        </p:nvSpPr>
        <p:spPr>
          <a:xfrm>
            <a:off x="2555776" y="4437112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</a:rPr>
              <a:t>C</a:t>
            </a:r>
            <a:r>
              <a:rPr lang="cs-CZ" sz="2800" dirty="0" smtClean="0"/>
              <a:t>estou </a:t>
            </a:r>
            <a:endParaRPr lang="cs-CZ" sz="2800" dirty="0"/>
          </a:p>
        </p:txBody>
      </p:sp>
      <p:sp>
        <p:nvSpPr>
          <p:cNvPr id="18" name="Obdélník 17"/>
          <p:cNvSpPr/>
          <p:nvPr/>
        </p:nvSpPr>
        <p:spPr>
          <a:xfrm>
            <a:off x="3203848" y="5157192"/>
            <a:ext cx="187220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 smtClean="0">
                <a:solidFill>
                  <a:schemeClr val="accent1">
                    <a:lumMod val="50000"/>
                  </a:schemeClr>
                </a:solidFill>
              </a:rPr>
              <a:t>D</a:t>
            </a:r>
            <a:r>
              <a:rPr lang="cs-CZ" sz="2800" dirty="0" smtClean="0"/>
              <a:t>o </a:t>
            </a:r>
            <a:endParaRPr lang="cs-CZ" sz="2800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6012160" y="980728"/>
            <a:ext cx="1800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 smtClean="0"/>
          </a:p>
          <a:p>
            <a:r>
              <a:rPr lang="cs-CZ" dirty="0" smtClean="0"/>
              <a:t>I = 1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V = 5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X = 10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L = 50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C = 100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D = 500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 = 1000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pPr algn="ctr"/>
            <a:r>
              <a:rPr lang="cs-CZ" dirty="0" smtClean="0"/>
              <a:t>Přečti správně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395536" y="2708920"/>
            <a:ext cx="3024336" cy="11521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V. díl cvičebnice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467544" y="4005064"/>
            <a:ext cx="2088232" cy="11521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třída IV. C 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1331640" y="1412776"/>
            <a:ext cx="2592288" cy="11521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král Karel IV.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2123728" y="5085184"/>
            <a:ext cx="2088232" cy="11521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Praha VIII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5796136" y="2780928"/>
            <a:ext cx="2088232" cy="11521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Liberec VI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6156176" y="4077072"/>
            <a:ext cx="2520280" cy="11521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Kapitola XIX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427984" y="5445224"/>
            <a:ext cx="3168352" cy="11521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II. díl </a:t>
            </a:r>
            <a:r>
              <a:rPr lang="cs-CZ" b="1" dirty="0" err="1" smtClean="0">
                <a:solidFill>
                  <a:schemeClr val="accent1">
                    <a:lumMod val="50000"/>
                  </a:schemeClr>
                </a:solidFill>
              </a:rPr>
              <a:t>učebníce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5004048" y="1412776"/>
            <a:ext cx="2088232" cy="115212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accent1">
                    <a:lumMod val="50000"/>
                  </a:schemeClr>
                </a:solidFill>
              </a:rPr>
              <a:t>Lekce XVI</a:t>
            </a:r>
            <a:endParaRPr lang="cs-CZ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3923928" y="2492896"/>
            <a:ext cx="72008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6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cs-CZ" sz="166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971600" y="476672"/>
            <a:ext cx="7704856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Číslice jsou uspořádány podle velikosti – od nejvyšších k nejnižším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476672"/>
            <a:ext cx="604192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9600" dirty="0" smtClean="0"/>
              <a:t>!</a:t>
            </a:r>
            <a:endParaRPr lang="cs-CZ" sz="9600" dirty="0"/>
          </a:p>
        </p:txBody>
      </p:sp>
      <p:sp>
        <p:nvSpPr>
          <p:cNvPr id="6" name="Obdélník 5"/>
          <p:cNvSpPr/>
          <p:nvPr/>
        </p:nvSpPr>
        <p:spPr>
          <a:xfrm>
            <a:off x="251520" y="4653136"/>
            <a:ext cx="604192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dirty="0"/>
              <a:t>!</a:t>
            </a:r>
          </a:p>
        </p:txBody>
      </p:sp>
      <p:sp>
        <p:nvSpPr>
          <p:cNvPr id="7" name="Obdélník 6"/>
          <p:cNvSpPr/>
          <p:nvPr/>
        </p:nvSpPr>
        <p:spPr>
          <a:xfrm>
            <a:off x="251520" y="2636912"/>
            <a:ext cx="604192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dirty="0" smtClean="0"/>
              <a:t>!</a:t>
            </a:r>
            <a:endParaRPr lang="cs-CZ" sz="8800" dirty="0"/>
          </a:p>
        </p:txBody>
      </p:sp>
      <p:sp>
        <p:nvSpPr>
          <p:cNvPr id="9" name="Obdélník 8"/>
          <p:cNvSpPr/>
          <p:nvPr/>
        </p:nvSpPr>
        <p:spPr>
          <a:xfrm>
            <a:off x="971600" y="2636912"/>
            <a:ext cx="7704856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Následuje-li menší číslice po větší, menší se přičítá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187624" y="1844824"/>
            <a:ext cx="72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MDL = 1 000 + 500 + 50 = 1 550</a:t>
            </a:r>
          </a:p>
          <a:p>
            <a:r>
              <a:rPr lang="cs-CZ" dirty="0" smtClean="0"/>
              <a:t>CLXVI = 100 + 50 + 10 + 5 + 1 = 166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115616" y="3933056"/>
            <a:ext cx="5832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XV = 10 + 5 = 15</a:t>
            </a:r>
          </a:p>
          <a:p>
            <a:r>
              <a:rPr lang="cs-CZ" dirty="0" smtClean="0"/>
              <a:t>XXII = 10 + </a:t>
            </a:r>
            <a:r>
              <a:rPr lang="cs-CZ" dirty="0" err="1" smtClean="0"/>
              <a:t>10</a:t>
            </a:r>
            <a:r>
              <a:rPr lang="cs-CZ" dirty="0" smtClean="0"/>
              <a:t> + 2 = 22</a:t>
            </a:r>
            <a:endParaRPr lang="cs-CZ" dirty="0"/>
          </a:p>
        </p:txBody>
      </p:sp>
      <p:sp>
        <p:nvSpPr>
          <p:cNvPr id="12" name="Obdélník 11"/>
          <p:cNvSpPr/>
          <p:nvPr/>
        </p:nvSpPr>
        <p:spPr>
          <a:xfrm>
            <a:off x="971600" y="4653136"/>
            <a:ext cx="7704856" cy="122413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accent1">
                    <a:lumMod val="50000"/>
                  </a:schemeClr>
                </a:solidFill>
              </a:rPr>
              <a:t>Předchází-li menší číslice větší – menší se odčítá</a:t>
            </a:r>
            <a:endParaRPr lang="cs-CZ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115616" y="594928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IV = 5 – 1 = 4</a:t>
            </a:r>
          </a:p>
          <a:p>
            <a:r>
              <a:rPr lang="cs-CZ" dirty="0" smtClean="0"/>
              <a:t>IL = 50 – 1 = 49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 animBg="1"/>
      <p:bldP spid="10" grpId="0"/>
      <p:bldP spid="11" grpId="0"/>
      <p:bldP spid="12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Zapiš římskými číslicemi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755576" y="1700808"/>
            <a:ext cx="792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7</a:t>
            </a:r>
          </a:p>
          <a:p>
            <a:endParaRPr lang="cs-CZ" sz="2400" dirty="0"/>
          </a:p>
          <a:p>
            <a:r>
              <a:rPr lang="cs-CZ" sz="2400" dirty="0" smtClean="0"/>
              <a:t>4</a:t>
            </a:r>
          </a:p>
          <a:p>
            <a:endParaRPr lang="cs-CZ" sz="2400" dirty="0"/>
          </a:p>
          <a:p>
            <a:r>
              <a:rPr lang="cs-CZ" sz="2400" dirty="0" smtClean="0"/>
              <a:t>9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1547664" y="1700808"/>
            <a:ext cx="792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VII</a:t>
            </a:r>
          </a:p>
          <a:p>
            <a:endParaRPr lang="cs-CZ" sz="2400" dirty="0"/>
          </a:p>
          <a:p>
            <a:r>
              <a:rPr lang="cs-CZ" sz="2400" dirty="0" smtClean="0"/>
              <a:t>IV</a:t>
            </a:r>
          </a:p>
          <a:p>
            <a:endParaRPr lang="cs-CZ" sz="2400" dirty="0"/>
          </a:p>
          <a:p>
            <a:r>
              <a:rPr lang="cs-CZ" sz="2400" dirty="0" smtClean="0"/>
              <a:t>IX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3347864" y="1700808"/>
            <a:ext cx="79208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12</a:t>
            </a:r>
            <a:endParaRPr lang="cs-CZ" sz="2400" dirty="0"/>
          </a:p>
          <a:p>
            <a:endParaRPr lang="cs-CZ" sz="2400" dirty="0"/>
          </a:p>
          <a:p>
            <a:r>
              <a:rPr lang="cs-CZ" sz="2400" dirty="0" smtClean="0"/>
              <a:t>15</a:t>
            </a:r>
          </a:p>
          <a:p>
            <a:endParaRPr lang="cs-CZ" sz="2400" dirty="0"/>
          </a:p>
          <a:p>
            <a:r>
              <a:rPr lang="cs-CZ" sz="2400" dirty="0" smtClean="0"/>
              <a:t>19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4427984" y="1700808"/>
            <a:ext cx="8640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XII</a:t>
            </a:r>
            <a:endParaRPr lang="cs-CZ" sz="2400" dirty="0" smtClean="0"/>
          </a:p>
          <a:p>
            <a:endParaRPr lang="cs-CZ" sz="2400" dirty="0"/>
          </a:p>
          <a:p>
            <a:r>
              <a:rPr lang="cs-CZ" sz="2400" dirty="0" smtClean="0"/>
              <a:t>XV</a:t>
            </a:r>
          </a:p>
          <a:p>
            <a:endParaRPr lang="cs-CZ" sz="2400" dirty="0"/>
          </a:p>
          <a:p>
            <a:r>
              <a:rPr lang="cs-CZ" sz="2400" dirty="0" smtClean="0"/>
              <a:t>XIX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940152" y="1700808"/>
            <a:ext cx="7200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27</a:t>
            </a:r>
          </a:p>
          <a:p>
            <a:endParaRPr lang="cs-CZ" sz="2400" dirty="0"/>
          </a:p>
          <a:p>
            <a:r>
              <a:rPr lang="cs-CZ" sz="2400" dirty="0" smtClean="0"/>
              <a:t>31</a:t>
            </a:r>
          </a:p>
          <a:p>
            <a:endParaRPr lang="cs-CZ" sz="2400" dirty="0"/>
          </a:p>
          <a:p>
            <a:r>
              <a:rPr lang="cs-CZ" sz="2400" dirty="0" smtClean="0"/>
              <a:t>25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6804248" y="1700808"/>
            <a:ext cx="115212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XXVII</a:t>
            </a:r>
          </a:p>
          <a:p>
            <a:endParaRPr lang="cs-CZ" sz="2400" dirty="0"/>
          </a:p>
          <a:p>
            <a:r>
              <a:rPr lang="cs-CZ" sz="2400" dirty="0" smtClean="0"/>
              <a:t>XXXI</a:t>
            </a:r>
          </a:p>
          <a:p>
            <a:endParaRPr lang="cs-CZ" sz="2400" dirty="0"/>
          </a:p>
          <a:p>
            <a:r>
              <a:rPr lang="cs-CZ" sz="2400" dirty="0" smtClean="0"/>
              <a:t>XXV</a:t>
            </a:r>
          </a:p>
        </p:txBody>
      </p:sp>
      <p:cxnSp>
        <p:nvCxnSpPr>
          <p:cNvPr id="14" name="Přímá spojovací čára 13"/>
          <p:cNvCxnSpPr/>
          <p:nvPr/>
        </p:nvCxnSpPr>
        <p:spPr>
          <a:xfrm>
            <a:off x="395536" y="1484784"/>
            <a:ext cx="79928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6660232" y="1628800"/>
            <a:ext cx="144016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1259632" y="1628800"/>
            <a:ext cx="144016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3995936" y="1628800"/>
            <a:ext cx="144016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TextovéPole 19"/>
          <p:cNvSpPr txBox="1"/>
          <p:nvPr/>
        </p:nvSpPr>
        <p:spPr>
          <a:xfrm>
            <a:off x="6660232" y="4365104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5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cs-CZ" sz="1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 animBg="1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Zapiš arabskými číslicemi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4458" y="1988840"/>
            <a:ext cx="12961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II</a:t>
            </a:r>
          </a:p>
          <a:p>
            <a:endParaRPr lang="cs-CZ" sz="2400" dirty="0"/>
          </a:p>
          <a:p>
            <a:r>
              <a:rPr lang="cs-CZ" sz="2400" dirty="0" smtClean="0"/>
              <a:t>XXVII</a:t>
            </a:r>
          </a:p>
          <a:p>
            <a:endParaRPr lang="cs-CZ" sz="2400" dirty="0"/>
          </a:p>
          <a:p>
            <a:r>
              <a:rPr lang="cs-CZ" sz="2400" dirty="0" smtClean="0"/>
              <a:t>XVIII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1763688" y="1988840"/>
            <a:ext cx="99703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</a:t>
            </a:r>
          </a:p>
          <a:p>
            <a:endParaRPr lang="cs-CZ" sz="2400" dirty="0"/>
          </a:p>
          <a:p>
            <a:r>
              <a:rPr lang="cs-CZ" sz="2400" dirty="0" smtClean="0"/>
              <a:t>27</a:t>
            </a:r>
          </a:p>
          <a:p>
            <a:endParaRPr lang="cs-CZ" sz="2400" dirty="0"/>
          </a:p>
          <a:p>
            <a:r>
              <a:rPr lang="cs-CZ" sz="2400" dirty="0" smtClean="0"/>
              <a:t>18</a:t>
            </a:r>
            <a:endParaRPr lang="cs-CZ" sz="2400" dirty="0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467544" y="1628800"/>
            <a:ext cx="78488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ovéPole 8"/>
          <p:cNvSpPr txBox="1"/>
          <p:nvPr/>
        </p:nvSpPr>
        <p:spPr>
          <a:xfrm>
            <a:off x="3131840" y="1988840"/>
            <a:ext cx="13958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XXI</a:t>
            </a:r>
          </a:p>
          <a:p>
            <a:endParaRPr lang="cs-CZ" sz="2400" dirty="0"/>
          </a:p>
          <a:p>
            <a:r>
              <a:rPr lang="cs-CZ" sz="2400" dirty="0" smtClean="0"/>
              <a:t>XXXVI</a:t>
            </a:r>
          </a:p>
          <a:p>
            <a:endParaRPr lang="cs-CZ" sz="2400" dirty="0"/>
          </a:p>
          <a:p>
            <a:r>
              <a:rPr lang="cs-CZ" sz="2400" dirty="0" smtClean="0"/>
              <a:t>XXIX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572000" y="1988840"/>
            <a:ext cx="119644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21</a:t>
            </a:r>
          </a:p>
          <a:p>
            <a:endParaRPr lang="cs-CZ" sz="2400" dirty="0"/>
          </a:p>
          <a:p>
            <a:r>
              <a:rPr lang="cs-CZ" sz="2400" dirty="0" smtClean="0"/>
              <a:t>36</a:t>
            </a:r>
          </a:p>
          <a:p>
            <a:endParaRPr lang="cs-CZ" sz="2400" dirty="0"/>
          </a:p>
          <a:p>
            <a:r>
              <a:rPr lang="cs-CZ" sz="2400" dirty="0" smtClean="0"/>
              <a:t>29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6012160" y="1988840"/>
            <a:ext cx="169495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XXXIII</a:t>
            </a:r>
          </a:p>
          <a:p>
            <a:endParaRPr lang="cs-CZ" sz="2400" dirty="0"/>
          </a:p>
          <a:p>
            <a:r>
              <a:rPr lang="cs-CZ" sz="2400" dirty="0" smtClean="0"/>
              <a:t>V</a:t>
            </a:r>
          </a:p>
          <a:p>
            <a:endParaRPr lang="cs-CZ" sz="2400" dirty="0"/>
          </a:p>
          <a:p>
            <a:r>
              <a:rPr lang="cs-CZ" sz="2400" dirty="0" smtClean="0"/>
              <a:t>XI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7748153" y="1988840"/>
            <a:ext cx="13958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33</a:t>
            </a:r>
          </a:p>
          <a:p>
            <a:endParaRPr lang="cs-CZ" sz="2400" dirty="0"/>
          </a:p>
          <a:p>
            <a:r>
              <a:rPr lang="cs-CZ" sz="2400" dirty="0" smtClean="0"/>
              <a:t>5</a:t>
            </a:r>
          </a:p>
          <a:p>
            <a:endParaRPr lang="cs-CZ" sz="2400" dirty="0"/>
          </a:p>
          <a:p>
            <a:r>
              <a:rPr lang="cs-CZ" sz="2400" dirty="0" smtClean="0"/>
              <a:t>11</a:t>
            </a:r>
            <a:endParaRPr lang="cs-CZ" sz="2400" dirty="0"/>
          </a:p>
        </p:txBody>
      </p:sp>
      <p:sp>
        <p:nvSpPr>
          <p:cNvPr id="13" name="Obdélník 12"/>
          <p:cNvSpPr/>
          <p:nvPr/>
        </p:nvSpPr>
        <p:spPr>
          <a:xfrm>
            <a:off x="1691680" y="1988840"/>
            <a:ext cx="122413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7380312" y="1988840"/>
            <a:ext cx="122413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4355976" y="1988840"/>
            <a:ext cx="122413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TextovéPole 15"/>
          <p:cNvSpPr txBox="1"/>
          <p:nvPr/>
        </p:nvSpPr>
        <p:spPr>
          <a:xfrm>
            <a:off x="6660232" y="4365104"/>
            <a:ext cx="1152128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5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cs-CZ" sz="1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Přečti 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Na konci VIII. kapitoly ve II. dílu knížky o historii České republiky bylo uvedeno, že Karel IV. , vnuk Václava II., založil Nové Město pražské, které leželo na části dnešní Prahy I a Prahy II. Významné letopočty z doby Karla IV. najdete 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v 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tabulce IX, mapka je </a:t>
            </a:r>
            <a:endParaRPr lang="cs-CZ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just">
              <a:lnSpc>
                <a:spcPct val="150000"/>
              </a:lnSpc>
              <a:buNone/>
            </a:pP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  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v </a:t>
            </a:r>
            <a:r>
              <a:rPr lang="cs-CZ" sz="3200" dirty="0" smtClean="0">
                <a:solidFill>
                  <a:schemeClr val="accent1">
                    <a:lumMod val="50000"/>
                  </a:schemeClr>
                </a:solidFill>
              </a:rPr>
              <a:t>příloze XXIV.</a:t>
            </a:r>
            <a:endParaRPr lang="cs-CZ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7308304" y="260648"/>
            <a:ext cx="1224136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5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cs-CZ" sz="1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 znaménka </a:t>
            </a:r>
            <a:r>
              <a:rPr lang="en-US" dirty="0" smtClean="0"/>
              <a:t>&gt;, =, &lt;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95536" y="2204864"/>
            <a:ext cx="864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XI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VII</a:t>
            </a:r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XI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1547664" y="2204864"/>
            <a:ext cx="72008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&gt;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&lt;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&gt;</a:t>
            </a:r>
            <a:endParaRPr lang="cs-CZ" sz="24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12160" y="2204864"/>
            <a:ext cx="86409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&lt;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 smtClean="0"/>
              <a:t>&gt;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/>
              <a:t>&lt;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2483768" y="2204864"/>
            <a:ext cx="108012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IX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X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VI</a:t>
            </a:r>
            <a:endParaRPr lang="cs-CZ" sz="24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4499992" y="2204864"/>
            <a:ext cx="122413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XXIII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XIX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XXIV</a:t>
            </a:r>
            <a:endParaRPr lang="cs-CZ" sz="24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6876256" y="2204864"/>
            <a:ext cx="1800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XXV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XVII</a:t>
            </a:r>
          </a:p>
          <a:p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XXX</a:t>
            </a:r>
            <a:endParaRPr lang="cs-CZ" sz="2400" dirty="0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395536" y="1556792"/>
            <a:ext cx="792088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bdélník 11"/>
          <p:cNvSpPr/>
          <p:nvPr/>
        </p:nvSpPr>
        <p:spPr>
          <a:xfrm>
            <a:off x="1331640" y="2204864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1331640" y="3284984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1331640" y="4293096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5796136" y="4293096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5796136" y="3212976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5796136" y="2204864"/>
            <a:ext cx="86409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TextovéPole 17"/>
          <p:cNvSpPr txBox="1"/>
          <p:nvPr/>
        </p:nvSpPr>
        <p:spPr>
          <a:xfrm>
            <a:off x="3635896" y="4509120"/>
            <a:ext cx="108012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1500" b="1" dirty="0" smtClean="0">
                <a:solidFill>
                  <a:schemeClr val="accent1">
                    <a:lumMod val="50000"/>
                  </a:schemeClr>
                </a:solidFill>
              </a:rPr>
              <a:t>?</a:t>
            </a:r>
            <a:endParaRPr lang="cs-CZ" sz="11500" b="1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126</TotalTime>
  <Words>515</Words>
  <Application>Microsoft Office PowerPoint</Application>
  <PresentationFormat>Předvádění na obrazovce (4:3)</PresentationFormat>
  <Paragraphs>325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Arkýř</vt:lpstr>
      <vt:lpstr>Římské číslice 4. ročník</vt:lpstr>
      <vt:lpstr>Římská soustava používá 7 znaků</vt:lpstr>
      <vt:lpstr>Pomůcka pro zapamatování…</vt:lpstr>
      <vt:lpstr>Přečti správně</vt:lpstr>
      <vt:lpstr>Snímek 5</vt:lpstr>
      <vt:lpstr>Zapiš římskými číslicemi</vt:lpstr>
      <vt:lpstr>Zapiš arabskými číslicemi</vt:lpstr>
      <vt:lpstr>Přečti text</vt:lpstr>
      <vt:lpstr>Doplň znaménka &gt;, =, &lt;</vt:lpstr>
      <vt:lpstr>Napiš římskými číslicemi čísla od 7 do18</vt:lpstr>
      <vt:lpstr>ZAPIŠ ARABSKÝMI ČÍSLICEMI</vt:lpstr>
      <vt:lpstr>SČÍTEJ JAKO ŘÍMANÉ. VÝSLEDKY ZAPIŠ ŘÍMSKÝMI ČÍSLICEMI:</vt:lpstr>
      <vt:lpstr>NA ZÁVĚR: PŘIŘAĎ K SOBĚ SPRÁVNÉ DVOJICE</vt:lpstr>
      <vt:lpstr>Snímek 14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Římské číslice 4. ročník</dc:title>
  <dc:creator>JasLouie</dc:creator>
  <cp:lastModifiedBy>JasLouie</cp:lastModifiedBy>
  <cp:revision>16</cp:revision>
  <dcterms:created xsi:type="dcterms:W3CDTF">2011-07-19T08:39:08Z</dcterms:created>
  <dcterms:modified xsi:type="dcterms:W3CDTF">2011-08-02T15:26:21Z</dcterms:modified>
</cp:coreProperties>
</file>