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31709E-3456-49A5-A032-05E245BC5A2A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E9A0CB-F449-4E23-A02A-9B5DA1BE8DB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imetrie.kvalitne.cz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Mnohoúhelník</a:t>
            </a:r>
            <a:br>
              <a:rPr lang="cs-CZ" dirty="0" smtClean="0"/>
            </a:br>
            <a:r>
              <a:rPr lang="cs-CZ" sz="4000" dirty="0" smtClean="0"/>
              <a:t>4.ročník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7854696" cy="1752600"/>
          </a:xfrm>
        </p:spPr>
        <p:txBody>
          <a:bodyPr/>
          <a:lstStyle/>
          <a:p>
            <a:pPr algn="ctr"/>
            <a:r>
              <a:rPr lang="cs-CZ" dirty="0" smtClean="0"/>
              <a:t>Autorem materiálu je Ing. Eva Skalická, </a:t>
            </a:r>
          </a:p>
          <a:p>
            <a:pPr algn="ctr"/>
            <a:r>
              <a:rPr lang="cs-CZ" dirty="0" smtClean="0"/>
              <a:t>ZŠ Dobříš, </a:t>
            </a:r>
            <a:r>
              <a:rPr lang="cs-CZ" smtClean="0"/>
              <a:t>Komenského nám. </a:t>
            </a:r>
            <a:r>
              <a:rPr lang="cs-CZ" dirty="0" smtClean="0"/>
              <a:t>35, okres Příbram</a:t>
            </a:r>
          </a:p>
          <a:p>
            <a:pPr algn="ctr"/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122413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835696" y="620688"/>
            <a:ext cx="6984776" cy="13681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Vypočítej,  zda je obvod prvního mnohoúhelníku větší než obvod druhého mnohoúhelníku (rozměry jsou v </a:t>
            </a:r>
            <a:r>
              <a:rPr lang="cs-CZ" sz="2800" smtClean="0">
                <a:solidFill>
                  <a:srgbClr val="002060"/>
                </a:solidFill>
              </a:rPr>
              <a:t>metrech</a:t>
            </a:r>
            <a:r>
              <a:rPr lang="cs-CZ" sz="2800" smtClean="0">
                <a:solidFill>
                  <a:srgbClr val="002060"/>
                </a:solidFill>
              </a:rPr>
              <a:t>).</a:t>
            </a:r>
            <a:endParaRPr lang="cs-CZ" sz="2800" dirty="0">
              <a:solidFill>
                <a:srgbClr val="002060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539552" y="2420888"/>
            <a:ext cx="16561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1907704" y="2708920"/>
            <a:ext cx="57606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2195736" y="2996952"/>
            <a:ext cx="230425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rot="5400000">
            <a:off x="3995936" y="3501008"/>
            <a:ext cx="100811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1835696" y="4005064"/>
            <a:ext cx="266429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1619672" y="3789040"/>
            <a:ext cx="43204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-36512" y="2996952"/>
            <a:ext cx="115212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>
            <a:off x="539552" y="3573016"/>
            <a:ext cx="129614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>
            <a:off x="539552" y="4869160"/>
            <a:ext cx="230425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 flipH="1" flipV="1">
            <a:off x="2663788" y="4689140"/>
            <a:ext cx="36004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2843808" y="4509120"/>
            <a:ext cx="165618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5400000">
            <a:off x="4031940" y="4977172"/>
            <a:ext cx="93610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/>
          <p:nvPr/>
        </p:nvCxnSpPr>
        <p:spPr>
          <a:xfrm rot="5400000">
            <a:off x="-252536" y="5661248"/>
            <a:ext cx="158417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V="1">
            <a:off x="539552" y="5445224"/>
            <a:ext cx="3960440" cy="100811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27584" y="198884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17</a:t>
            </a:r>
            <a:endParaRPr lang="cs-CZ" sz="24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2267744" y="249289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5</a:t>
            </a:r>
            <a:endParaRPr lang="cs-CZ" sz="20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987824" y="263691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24</a:t>
            </a:r>
            <a:endParaRPr lang="cs-CZ" sz="20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572000" y="328498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14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1475656" y="371703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4</a:t>
            </a:r>
            <a:endParaRPr lang="cs-CZ" sz="2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611560" y="364502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12</a:t>
            </a:r>
            <a:endParaRPr lang="cs-CZ" sz="2000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179512" y="2708920"/>
            <a:ext cx="611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15</a:t>
            </a:r>
            <a:endParaRPr lang="cs-CZ" sz="2000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4572000" y="49411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16</a:t>
            </a:r>
            <a:endParaRPr lang="cs-CZ" sz="2000" dirty="0"/>
          </a:p>
        </p:txBody>
      </p:sp>
      <p:sp>
        <p:nvSpPr>
          <p:cNvPr id="45" name="TextovéPole 44"/>
          <p:cNvSpPr txBox="1"/>
          <p:nvPr/>
        </p:nvSpPr>
        <p:spPr>
          <a:xfrm rot="20809429">
            <a:off x="2506904" y="5892535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38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3131840" y="414908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14</a:t>
            </a:r>
            <a:endParaRPr lang="cs-CZ" sz="2000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2555776" y="4509120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8</a:t>
            </a:r>
            <a:endParaRPr lang="cs-CZ" sz="2000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1475656" y="44371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20</a:t>
            </a:r>
            <a:endParaRPr lang="cs-CZ" sz="2000" dirty="0"/>
          </a:p>
        </p:txBody>
      </p:sp>
      <p:sp>
        <p:nvSpPr>
          <p:cNvPr id="49" name="TextovéPole 48"/>
          <p:cNvSpPr txBox="1"/>
          <p:nvPr/>
        </p:nvSpPr>
        <p:spPr>
          <a:xfrm>
            <a:off x="251520" y="5301208"/>
            <a:ext cx="827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19</a:t>
            </a:r>
            <a:endParaRPr lang="cs-CZ" sz="2000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5580112" y="3140968"/>
            <a:ext cx="3024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Obvod I. 120 m </a:t>
            </a:r>
          </a:p>
          <a:p>
            <a:endParaRPr lang="cs-CZ" sz="2800" dirty="0"/>
          </a:p>
          <a:p>
            <a:r>
              <a:rPr lang="cs-CZ" sz="2800" dirty="0" smtClean="0"/>
              <a:t>Obvod II. 115 m</a:t>
            </a:r>
            <a:endParaRPr lang="cs-CZ" sz="2800" dirty="0"/>
          </a:p>
        </p:txBody>
      </p:sp>
      <p:sp>
        <p:nvSpPr>
          <p:cNvPr id="51" name="Obdélník 50"/>
          <p:cNvSpPr/>
          <p:nvPr/>
        </p:nvSpPr>
        <p:spPr>
          <a:xfrm>
            <a:off x="5436096" y="2780928"/>
            <a:ext cx="3096344" cy="2448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122413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835696" y="620688"/>
            <a:ext cx="6984776" cy="27363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Dopravní značka „Dej přednost v jízdě“ má tvar rovnostranného trojúhelníku (trojúhelník, který má všechny strany stejně dlouhé) se stranou 85 cm. Kolik cm měří její obvod?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4" name="Rovnoramenný trojúhelník 3"/>
          <p:cNvSpPr/>
          <p:nvPr/>
        </p:nvSpPr>
        <p:spPr>
          <a:xfrm rot="10800000">
            <a:off x="827584" y="4005064"/>
            <a:ext cx="2088232" cy="172819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796136" y="465313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255 cm</a:t>
            </a:r>
            <a:endParaRPr lang="cs-CZ" sz="3200" dirty="0"/>
          </a:p>
        </p:txBody>
      </p:sp>
      <p:sp>
        <p:nvSpPr>
          <p:cNvPr id="6" name="Obdélník 5"/>
          <p:cNvSpPr/>
          <p:nvPr/>
        </p:nvSpPr>
        <p:spPr>
          <a:xfrm>
            <a:off x="5436096" y="4221088"/>
            <a:ext cx="259228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620688"/>
            <a:ext cx="1224136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835696" y="620688"/>
            <a:ext cx="6984776" cy="27363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Maminka chce čtvercový ubrus obšít krajkou. Kolik cm krajky bude potřebovat, má-li ubrus stranu dlouhou 120 cm?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11560" y="4005064"/>
            <a:ext cx="2232248" cy="20162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076056" y="450912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480 cm</a:t>
            </a:r>
            <a:endParaRPr lang="cs-CZ" sz="3200" dirty="0"/>
          </a:p>
        </p:txBody>
      </p:sp>
      <p:sp>
        <p:nvSpPr>
          <p:cNvPr id="6" name="Obdélník 5"/>
          <p:cNvSpPr/>
          <p:nvPr/>
        </p:nvSpPr>
        <p:spPr>
          <a:xfrm>
            <a:off x="4932040" y="4293096"/>
            <a:ext cx="244827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340768"/>
            <a:ext cx="82089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www.planimetrie.</a:t>
            </a:r>
            <a:r>
              <a:rPr lang="cs-CZ" dirty="0" err="1" smtClean="0">
                <a:hlinkClick r:id="rId2"/>
              </a:rPr>
              <a:t>kvalitne.cz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Justová</a:t>
            </a:r>
            <a:r>
              <a:rPr lang="cs-CZ" dirty="0" smtClean="0"/>
              <a:t>, M., Pracovní sešit 1. díl k učebnici Matematiky pro 5. ročník</a:t>
            </a:r>
          </a:p>
          <a:p>
            <a:r>
              <a:rPr lang="cs-CZ" dirty="0" smtClean="0"/>
              <a:t>Praha: Alter, 2005. ISBN 80-7245-070-0</a:t>
            </a:r>
          </a:p>
          <a:p>
            <a:endParaRPr lang="cs-CZ" dirty="0" smtClean="0"/>
          </a:p>
          <a:p>
            <a:r>
              <a:rPr lang="cs-CZ" dirty="0" smtClean="0"/>
              <a:t>Frýzek, M., Matematika – pracovní sešit pro 5. ročník ZŠ </a:t>
            </a:r>
          </a:p>
          <a:p>
            <a:r>
              <a:rPr lang="cs-CZ" dirty="0" smtClean="0"/>
              <a:t>Praha: Kvarta, 1993. </a:t>
            </a:r>
            <a:r>
              <a:rPr lang="cs-CZ" smtClean="0"/>
              <a:t>ISBN 80-85570-35-1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836712"/>
            <a:ext cx="1224136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9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19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63688" y="836712"/>
            <a:ext cx="6552728" cy="26642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002060"/>
                </a:solidFill>
              </a:rPr>
              <a:t>Mnohoúhelník je uzavřená část roviny, která je ohraničená uzavřenou lomenou čárou (hranicí mnohoúhelníku). Strany lomené čáry se nesmí vzájemně protínat.Lomenou čáru tvoří alespoň tři úsečky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endParaRPr lang="cs-CZ" dirty="0">
              <a:solidFill>
                <a:srgbClr val="002060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10800000" flipV="1">
            <a:off x="683568" y="3789040"/>
            <a:ext cx="1584176" cy="122413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6200000" flipH="1">
            <a:off x="1655676" y="4401108"/>
            <a:ext cx="2232248" cy="100811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10800000">
            <a:off x="683568" y="5013176"/>
            <a:ext cx="2592288" cy="1008112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Šestiúhelník 12"/>
          <p:cNvSpPr/>
          <p:nvPr/>
        </p:nvSpPr>
        <p:spPr>
          <a:xfrm>
            <a:off x="5148064" y="4077072"/>
            <a:ext cx="2448272" cy="2088232"/>
          </a:xfrm>
          <a:prstGeom prst="hexagon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836712"/>
            <a:ext cx="93610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dirty="0" smtClean="0"/>
              <a:t>!</a:t>
            </a:r>
            <a:endParaRPr lang="cs-CZ" sz="8800" dirty="0"/>
          </a:p>
        </p:txBody>
      </p:sp>
      <p:sp>
        <p:nvSpPr>
          <p:cNvPr id="4" name="Obdélník 3"/>
          <p:cNvSpPr/>
          <p:nvPr/>
        </p:nvSpPr>
        <p:spPr>
          <a:xfrm>
            <a:off x="1475656" y="836712"/>
            <a:ext cx="7344816" cy="10081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002060"/>
                </a:solidFill>
              </a:rPr>
              <a:t>Mnohoúhelníky pojmenováváme  podle počtu vrcholů</a:t>
            </a:r>
            <a:r>
              <a:rPr lang="cs-CZ" dirty="0" smtClean="0">
                <a:solidFill>
                  <a:srgbClr val="002060"/>
                </a:solidFill>
              </a:rPr>
              <a:t>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012160" y="2132856"/>
            <a:ext cx="266429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 vrcholů - šestiúhelník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23528" y="2132856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 vrcholy - trojúhelník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203848" y="2132856"/>
            <a:ext cx="252028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 vrcholy - čtyřúhelník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 rot="19912615">
            <a:off x="696702" y="3069214"/>
            <a:ext cx="1728192" cy="20162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563888" y="3068960"/>
            <a:ext cx="1512168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estiúhelník 12"/>
          <p:cNvSpPr/>
          <p:nvPr/>
        </p:nvSpPr>
        <p:spPr>
          <a:xfrm rot="1945770">
            <a:off x="6443036" y="3408425"/>
            <a:ext cx="2016224" cy="165618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 rot="5400000">
            <a:off x="4355976" y="5373216"/>
            <a:ext cx="79208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Pravoúhlý trojúhelník 14"/>
          <p:cNvSpPr/>
          <p:nvPr/>
        </p:nvSpPr>
        <p:spPr>
          <a:xfrm rot="16200000">
            <a:off x="1511660" y="5121188"/>
            <a:ext cx="1008112" cy="108012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estiúhelník 15"/>
          <p:cNvSpPr/>
          <p:nvPr/>
        </p:nvSpPr>
        <p:spPr>
          <a:xfrm>
            <a:off x="6732240" y="5445224"/>
            <a:ext cx="1512168" cy="7200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9361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/>
              <a:t>?</a:t>
            </a:r>
            <a:endParaRPr lang="cs-CZ" sz="6600" b="1" dirty="0"/>
          </a:p>
        </p:txBody>
      </p:sp>
      <p:sp>
        <p:nvSpPr>
          <p:cNvPr id="5" name="Obdélník 4"/>
          <p:cNvSpPr/>
          <p:nvPr/>
        </p:nvSpPr>
        <p:spPr>
          <a:xfrm>
            <a:off x="1475656" y="476672"/>
            <a:ext cx="6984776" cy="11521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002060"/>
                </a:solidFill>
              </a:rPr>
              <a:t>Vyznač útvar, který nepatří mezi mnohoúhelníky</a:t>
            </a: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6" name="Pravoúhlý trojúhelník 5"/>
          <p:cNvSpPr/>
          <p:nvPr/>
        </p:nvSpPr>
        <p:spPr>
          <a:xfrm>
            <a:off x="1043608" y="2060848"/>
            <a:ext cx="2664296" cy="1008112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zpoždění 7"/>
          <p:cNvSpPr/>
          <p:nvPr/>
        </p:nvSpPr>
        <p:spPr>
          <a:xfrm>
            <a:off x="4932040" y="1988840"/>
            <a:ext cx="1368152" cy="1440160"/>
          </a:xfrm>
          <a:prstGeom prst="flowChartDelay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796136" y="4653136"/>
            <a:ext cx="280831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var L 9"/>
          <p:cNvSpPr/>
          <p:nvPr/>
        </p:nvSpPr>
        <p:spPr>
          <a:xfrm>
            <a:off x="611560" y="3789040"/>
            <a:ext cx="1872208" cy="1944216"/>
          </a:xfrm>
          <a:prstGeom prst="corner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Kosoúhelník 10"/>
          <p:cNvSpPr/>
          <p:nvPr/>
        </p:nvSpPr>
        <p:spPr>
          <a:xfrm>
            <a:off x="7380312" y="2132856"/>
            <a:ext cx="1224136" cy="1008112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3275856" y="4077072"/>
            <a:ext cx="216024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2915816" y="4365104"/>
            <a:ext cx="1872208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3275856" y="4077072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3203848" y="5949280"/>
            <a:ext cx="223224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2339752" y="206084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300192" y="31409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596336" y="17728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588224" y="422108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4283968" y="45811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691680" y="42930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0" grpId="0" animBg="1"/>
      <p:bldP spid="11" grpId="0" animBg="1"/>
      <p:bldP spid="22" grpId="0"/>
      <p:bldP spid="24" grpId="0"/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528" y="548680"/>
            <a:ext cx="86409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/>
              <a:t>!</a:t>
            </a:r>
            <a:endParaRPr lang="cs-CZ" sz="6600" b="1" dirty="0"/>
          </a:p>
        </p:txBody>
      </p:sp>
      <p:sp>
        <p:nvSpPr>
          <p:cNvPr id="4" name="Obdélník 3"/>
          <p:cNvSpPr/>
          <p:nvPr/>
        </p:nvSpPr>
        <p:spPr>
          <a:xfrm>
            <a:off x="1403648" y="548680"/>
            <a:ext cx="7128792" cy="11521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Obvod mnohoúhelníku vypočítáš sečtením délek všech jeho </a:t>
            </a:r>
            <a:r>
              <a:rPr lang="cs-CZ" sz="2800" dirty="0" smtClean="0">
                <a:solidFill>
                  <a:srgbClr val="002060"/>
                </a:solidFill>
              </a:rPr>
              <a:t>stran.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6" name="Rovnoramenný trojúhelník 5"/>
          <p:cNvSpPr/>
          <p:nvPr/>
        </p:nvSpPr>
        <p:spPr>
          <a:xfrm>
            <a:off x="5004048" y="1916832"/>
            <a:ext cx="3168352" cy="15121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7452320" y="234888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300192" y="335699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64088" y="234888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11" name="Obdélník 10"/>
          <p:cNvSpPr/>
          <p:nvPr/>
        </p:nvSpPr>
        <p:spPr>
          <a:xfrm>
            <a:off x="611560" y="2132856"/>
            <a:ext cx="38884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o = a + b + c</a:t>
            </a:r>
            <a:endParaRPr lang="cs-CZ" sz="4000" dirty="0"/>
          </a:p>
        </p:txBody>
      </p:sp>
      <p:sp>
        <p:nvSpPr>
          <p:cNvPr id="12" name="Obdélník 11"/>
          <p:cNvSpPr/>
          <p:nvPr/>
        </p:nvSpPr>
        <p:spPr>
          <a:xfrm>
            <a:off x="5508104" y="4293096"/>
            <a:ext cx="208823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6300192" y="623731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a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7596336" y="4941168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156176" y="393305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20072" y="4941168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</a:t>
            </a:r>
            <a:endParaRPr lang="cs-CZ" sz="2000" dirty="0"/>
          </a:p>
        </p:txBody>
      </p:sp>
      <p:sp>
        <p:nvSpPr>
          <p:cNvPr id="17" name="Obdélník 16"/>
          <p:cNvSpPr/>
          <p:nvPr/>
        </p:nvSpPr>
        <p:spPr>
          <a:xfrm>
            <a:off x="611560" y="4725144"/>
            <a:ext cx="396044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o = a + b + c + d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idelný pětiúhelník 4"/>
          <p:cNvSpPr/>
          <p:nvPr/>
        </p:nvSpPr>
        <p:spPr>
          <a:xfrm>
            <a:off x="6012160" y="620688"/>
            <a:ext cx="2376264" cy="216024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812360" y="69269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092280" y="28529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44408" y="20608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156176" y="7647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868144" y="184482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67544" y="1052736"/>
            <a:ext cx="45365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o = a + b + c + d + e</a:t>
            </a:r>
            <a:endParaRPr lang="cs-CZ" sz="3600" dirty="0"/>
          </a:p>
        </p:txBody>
      </p:sp>
      <p:sp>
        <p:nvSpPr>
          <p:cNvPr id="12" name="Obdélník 11"/>
          <p:cNvSpPr/>
          <p:nvPr/>
        </p:nvSpPr>
        <p:spPr>
          <a:xfrm>
            <a:off x="611560" y="4365104"/>
            <a:ext cx="115212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907704" y="4365104"/>
            <a:ext cx="6192688" cy="1296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rgbClr val="002060"/>
                </a:solidFill>
              </a:rPr>
              <a:t>Při výpočtu obvodu obrazce si nejprve napiš vzorec a do něj dosaď daná čísla. Ve výsledku nezapomeň uvést jednotky.</a:t>
            </a:r>
            <a:endParaRPr lang="cs-CZ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20688"/>
            <a:ext cx="122413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835696" y="620688"/>
            <a:ext cx="6624736" cy="12241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Kolik metrů pletiva je třeba k oplocení stavební parcely?</a:t>
            </a:r>
            <a:endParaRPr lang="cs-CZ" sz="2800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1187624" y="2420888"/>
            <a:ext cx="1656184" cy="86409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rot="5400000">
            <a:off x="143508" y="3465004"/>
            <a:ext cx="208823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1187624" y="4509120"/>
            <a:ext cx="252028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rot="16200000" flipH="1">
            <a:off x="2663788" y="3465004"/>
            <a:ext cx="1224136" cy="864096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275856" y="37170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29 m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763688" y="24208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24 m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763688" y="46531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27 m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5536" y="328498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30 m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716016" y="2420888"/>
            <a:ext cx="3960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o = a + b + c + d</a:t>
            </a:r>
          </a:p>
          <a:p>
            <a:r>
              <a:rPr lang="cs-CZ" sz="3200" dirty="0" smtClean="0"/>
              <a:t>o = 27 + 29 + 24 + 30</a:t>
            </a:r>
          </a:p>
          <a:p>
            <a:r>
              <a:rPr lang="cs-CZ" sz="3200" dirty="0" smtClean="0"/>
              <a:t>o = 110</a:t>
            </a:r>
          </a:p>
          <a:p>
            <a:r>
              <a:rPr lang="cs-CZ" sz="3200" dirty="0" smtClean="0"/>
              <a:t>o = 110 m </a:t>
            </a:r>
            <a:endParaRPr lang="cs-CZ" sz="32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899592" y="56612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K oplocení parcely je třeba  110 m pletiva.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835696" y="620688"/>
            <a:ext cx="6624736" cy="12241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Kolik metrů pletiva je třeba k oplocení stavební parcely?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467544" y="620688"/>
            <a:ext cx="122413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-684584" y="3789040"/>
            <a:ext cx="259228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611560" y="2492896"/>
            <a:ext cx="237626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2447764" y="3032956"/>
            <a:ext cx="108012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2987824" y="3573016"/>
            <a:ext cx="122413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>
            <a:off x="3455876" y="4329100"/>
            <a:ext cx="1512168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10800000">
            <a:off x="611560" y="5085184"/>
            <a:ext cx="3600400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1331640" y="213285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24 m</a:t>
            </a:r>
            <a:endParaRPr lang="cs-CZ" sz="2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059832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</a:t>
            </a:r>
            <a:endParaRPr lang="cs-CZ" sz="2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419872" y="314096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211960" y="414908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12 m</a:t>
            </a:r>
            <a:endParaRPr lang="cs-CZ" sz="2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979712" y="515719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33 m </a:t>
            </a:r>
            <a:endParaRPr lang="cs-CZ" sz="20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0" y="3573016"/>
            <a:ext cx="14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27 m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716016" y="1916832"/>
            <a:ext cx="38884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Nejdříve doplň délky chybějících stran d, c</a:t>
            </a:r>
          </a:p>
          <a:p>
            <a:endParaRPr lang="cs-CZ" sz="2000" dirty="0"/>
          </a:p>
          <a:p>
            <a:r>
              <a:rPr lang="cs-CZ" sz="2000" dirty="0" smtClean="0"/>
              <a:t>c  + 24 = 33</a:t>
            </a:r>
          </a:p>
          <a:p>
            <a:r>
              <a:rPr lang="cs-CZ" sz="2000" dirty="0" smtClean="0"/>
              <a:t>        c  = 9</a:t>
            </a:r>
          </a:p>
          <a:p>
            <a:r>
              <a:rPr lang="cs-CZ" sz="2000" dirty="0" smtClean="0"/>
              <a:t>        c  =  9 m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660232" y="2492896"/>
            <a:ext cx="16561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d + 12 = 27</a:t>
            </a:r>
          </a:p>
          <a:p>
            <a:r>
              <a:rPr lang="cs-CZ" sz="2000" dirty="0" smtClean="0"/>
              <a:t>       d = 15</a:t>
            </a:r>
          </a:p>
          <a:p>
            <a:r>
              <a:rPr lang="cs-CZ" sz="2000" dirty="0" smtClean="0"/>
              <a:t>       d = 15 m</a:t>
            </a:r>
          </a:p>
          <a:p>
            <a:endParaRPr lang="cs-CZ" sz="20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076056" y="4221088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 = a + b + c + d + e + f </a:t>
            </a:r>
          </a:p>
          <a:p>
            <a:r>
              <a:rPr lang="cs-CZ" sz="2000" dirty="0" smtClean="0"/>
              <a:t>o = 33 + 12 + 9 + 15 + 24 + 27</a:t>
            </a:r>
          </a:p>
          <a:p>
            <a:r>
              <a:rPr lang="cs-CZ" sz="2000" dirty="0" smtClean="0"/>
              <a:t>o = 120</a:t>
            </a:r>
          </a:p>
          <a:p>
            <a:r>
              <a:rPr lang="cs-CZ" sz="2000" dirty="0" smtClean="0"/>
              <a:t>o = 120 m</a:t>
            </a:r>
            <a:endParaRPr lang="cs-CZ" sz="2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23528" y="602128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K oplocení zahrady je potřeba 120 m pletiva.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620688"/>
            <a:ext cx="1224136" cy="2232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835696" y="1196752"/>
            <a:ext cx="6912768" cy="16561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rgbClr val="002060"/>
                </a:solidFill>
              </a:rPr>
              <a:t>Na plánku je znázorněna parcela pana Nového. Kolik m pletiva pan Nový potřebuje k oplocení parcely  a kolik korun zaplatí, pokud stojí 1 m pletiva 100 Kč?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835696" y="620688"/>
            <a:ext cx="69127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Počítej sám:</a:t>
            </a:r>
            <a:endParaRPr lang="cs-CZ" sz="2800" dirty="0"/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-504564" y="4905164"/>
            <a:ext cx="280831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899592" y="3501008"/>
            <a:ext cx="158417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899592" y="6309320"/>
            <a:ext cx="158417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5400000" flipH="1" flipV="1">
            <a:off x="2015716" y="5841268"/>
            <a:ext cx="936104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rot="5400000">
            <a:off x="1979712" y="4005064"/>
            <a:ext cx="100811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2483768" y="4509120"/>
            <a:ext cx="136815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2483768" y="5373216"/>
            <a:ext cx="1368152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/>
          <p:nvPr/>
        </p:nvCxnSpPr>
        <p:spPr>
          <a:xfrm rot="5400000">
            <a:off x="3419872" y="4941168"/>
            <a:ext cx="864096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2771800" y="414908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12</a:t>
            </a:r>
            <a:endParaRPr lang="cs-CZ" sz="2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923928" y="472514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10</a:t>
            </a:r>
            <a:endParaRPr lang="cs-CZ" sz="24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2915816" y="544522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12</a:t>
            </a:r>
            <a:endParaRPr lang="cs-CZ" sz="24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1259632" y="630932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27</a:t>
            </a:r>
            <a:endParaRPr lang="cs-CZ" sz="24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79512" y="44371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30</a:t>
            </a:r>
            <a:endParaRPr lang="cs-CZ" sz="24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644008" y="3429000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 = 138 m</a:t>
            </a:r>
          </a:p>
          <a:p>
            <a:endParaRPr lang="cs-CZ" sz="2400" dirty="0"/>
          </a:p>
          <a:p>
            <a:r>
              <a:rPr lang="cs-CZ" sz="2400" dirty="0" smtClean="0"/>
              <a:t>Cena pletiva – 13 800 Kč. 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4355976" y="3068960"/>
            <a:ext cx="4176464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</TotalTime>
  <Words>509</Words>
  <Application>Microsoft Office PowerPoint</Application>
  <PresentationFormat>Předvádění na obrazovce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Mnohoúhelník 4.ročník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Mnohoúhelník 4.ročník</dc:title>
  <dc:creator>JasLouie</dc:creator>
  <cp:lastModifiedBy>JasLouie</cp:lastModifiedBy>
  <cp:revision>33</cp:revision>
  <dcterms:created xsi:type="dcterms:W3CDTF">2011-07-19T18:25:59Z</dcterms:created>
  <dcterms:modified xsi:type="dcterms:W3CDTF">2011-08-02T11:22:44Z</dcterms:modified>
</cp:coreProperties>
</file>