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223BD-09DE-4132-BD80-0CBE4BF3DE2B}" type="datetimeFigureOut">
              <a:rPr lang="cs-CZ" smtClean="0"/>
              <a:pPr/>
              <a:t>8.8.2011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E7ED89-0DFC-4A39-99A2-14A2764BB6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58200" cy="1872208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Lomená čára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4. ročník</a:t>
            </a:r>
            <a:endParaRPr lang="cs-CZ" sz="20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89304" y="4725144"/>
            <a:ext cx="7854696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Autorem materiálu je Ing. Eva Skalická,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ZŠ Dobříš, Komenského nám. 35, okres Příbram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školy – Dobříš, EUpenizeskolam.cz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Výsledky zapiš do prvního sloupečku tabulky.</a:t>
            </a:r>
          </a:p>
          <a:p>
            <a:endParaRPr lang="cs-CZ" sz="2800" dirty="0" smtClean="0"/>
          </a:p>
          <a:p>
            <a:r>
              <a:rPr lang="cs-CZ" sz="2800" dirty="0" smtClean="0"/>
              <a:t>Vypočtené hodnoty zaokrouhli na tisíce a zapiš do druhého sloupečku.</a:t>
            </a:r>
          </a:p>
          <a:p>
            <a:endParaRPr lang="cs-CZ" sz="2800" dirty="0" smtClean="0"/>
          </a:p>
          <a:p>
            <a:r>
              <a:rPr lang="cs-CZ" sz="2800" dirty="0" smtClean="0"/>
              <a:t>Vypočítej cenu letenek, když víš, že 1 000 km letu stojí 5 000 Kč. Cenu jednotlivých letenek zapiš do třetího sloupce.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528" y="1124742"/>
          <a:ext cx="8280920" cy="43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61721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Číslo trasy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Délka</a:t>
                      </a:r>
                      <a:r>
                        <a:rPr lang="cs-CZ" sz="2000" b="1" baseline="0" dirty="0" smtClean="0"/>
                        <a:t> v km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Zaokrouhlení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Cena letenky</a:t>
                      </a:r>
                      <a:endParaRPr lang="cs-CZ" sz="2000" b="1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1.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7 860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8 000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40 000</a:t>
                      </a:r>
                      <a:endParaRPr lang="cs-CZ" sz="2400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2.</a:t>
                      </a:r>
                      <a:endParaRPr lang="cs-CZ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7 231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7 000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35 000</a:t>
                      </a:r>
                      <a:endParaRPr lang="cs-CZ" sz="2400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3.</a:t>
                      </a:r>
                      <a:endParaRPr lang="cs-CZ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9 976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10 000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50 000</a:t>
                      </a:r>
                      <a:endParaRPr lang="cs-CZ" sz="2400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4.</a:t>
                      </a:r>
                      <a:endParaRPr lang="cs-CZ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14 224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14 000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70 000</a:t>
                      </a:r>
                      <a:endParaRPr lang="cs-CZ" sz="2400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5.</a:t>
                      </a:r>
                      <a:endParaRPr lang="cs-CZ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3 087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3 000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15 000</a:t>
                      </a:r>
                      <a:endParaRPr lang="cs-CZ" sz="2400" dirty="0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6.</a:t>
                      </a:r>
                      <a:endParaRPr lang="cs-CZ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12 885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13 000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65 000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411760" y="1772816"/>
            <a:ext cx="6120680" cy="360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cs-CZ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75656" y="404664"/>
            <a:ext cx="6768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Lomená čára představuje ohrazený prostor pro chov kachen. Délky stran jsou:</a:t>
            </a:r>
            <a:endParaRPr lang="cs-CZ" sz="24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4427984" y="2060848"/>
            <a:ext cx="288032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5400000">
            <a:off x="6660232" y="3501008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3635896" y="4149080"/>
            <a:ext cx="36724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6200000" flipV="1">
            <a:off x="2879812" y="3537012"/>
            <a:ext cx="122413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0800000" flipV="1">
            <a:off x="3347864" y="2060848"/>
            <a:ext cx="108012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275856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 m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72412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23 m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80312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 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8802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25 m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699792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 m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95536" y="5301208"/>
            <a:ext cx="68407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Kolik metrů pletiva je potřeba na ohrazení tohoto prostoru?</a:t>
            </a:r>
            <a:endParaRPr lang="cs-CZ" sz="2400" dirty="0"/>
          </a:p>
        </p:txBody>
      </p:sp>
      <p:sp>
        <p:nvSpPr>
          <p:cNvPr id="24" name="Obdélník 23"/>
          <p:cNvSpPr/>
          <p:nvPr/>
        </p:nvSpPr>
        <p:spPr>
          <a:xfrm>
            <a:off x="7380312" y="5301208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88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7524328" y="5373216"/>
            <a:ext cx="86409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10081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cs-CZ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31640" y="332656"/>
            <a:ext cx="72008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Na plánku pozemku, který představuje lomená čára jsou uvedeny délky stran. </a:t>
            </a:r>
            <a:endParaRPr lang="cs-CZ" sz="2400" dirty="0"/>
          </a:p>
        </p:txBody>
      </p:sp>
      <p:cxnSp>
        <p:nvCxnSpPr>
          <p:cNvPr id="5" name="Přímá spojovací čára 4"/>
          <p:cNvCxnSpPr/>
          <p:nvPr/>
        </p:nvCxnSpPr>
        <p:spPr>
          <a:xfrm rot="10800000" flipV="1">
            <a:off x="1763688" y="2204864"/>
            <a:ext cx="2448272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211960" y="2204864"/>
            <a:ext cx="936104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H="1">
            <a:off x="4211960" y="3573016"/>
            <a:ext cx="194421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763688" y="3429000"/>
            <a:ext cx="1296144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059832" y="4437112"/>
            <a:ext cx="216024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64088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 m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 rot="1475406">
            <a:off x="464400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 m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63888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 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 rot="2198113">
            <a:off x="1616064" y="39522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 m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 rot="20015094">
            <a:off x="24837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25 m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23528" y="5445224"/>
            <a:ext cx="64807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Kolik metrů pletiva je potřeba na oplocení pozemku?</a:t>
            </a:r>
            <a:endParaRPr lang="cs-CZ" sz="2400" dirty="0"/>
          </a:p>
        </p:txBody>
      </p:sp>
      <p:sp>
        <p:nvSpPr>
          <p:cNvPr id="24" name="Obdélník 23"/>
          <p:cNvSpPr/>
          <p:nvPr/>
        </p:nvSpPr>
        <p:spPr>
          <a:xfrm>
            <a:off x="6948264" y="5445224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104</a:t>
            </a:r>
            <a:endParaRPr lang="cs-CZ" sz="2800" dirty="0"/>
          </a:p>
        </p:txBody>
      </p:sp>
      <p:sp>
        <p:nvSpPr>
          <p:cNvPr id="25" name="Obdélník 24"/>
          <p:cNvSpPr/>
          <p:nvPr/>
        </p:nvSpPr>
        <p:spPr>
          <a:xfrm>
            <a:off x="7092280" y="5589240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7728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Kaslová</a:t>
            </a:r>
            <a:r>
              <a:rPr lang="cs-CZ" dirty="0" smtClean="0"/>
              <a:t>, M., Jarošová, J., </a:t>
            </a:r>
            <a:r>
              <a:rPr lang="cs-CZ" dirty="0" err="1" smtClean="0"/>
              <a:t>Nechanická</a:t>
            </a:r>
            <a:r>
              <a:rPr lang="cs-CZ" dirty="0" smtClean="0"/>
              <a:t>, R. Matematika pracovní sešit 4</a:t>
            </a:r>
          </a:p>
          <a:p>
            <a:r>
              <a:rPr lang="cs-CZ" dirty="0" smtClean="0"/>
              <a:t>Praha: SPN, 2000. ISBN 80-7235-098-6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328498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Blažková, R., a kolektiv Pracovní sešit k učebnici Matematika 4 II. díl</a:t>
            </a:r>
            <a:endParaRPr lang="cs-CZ" dirty="0"/>
          </a:p>
          <a:p>
            <a:r>
              <a:rPr lang="cs-CZ" dirty="0" smtClean="0"/>
              <a:t>Praha: Alter, 2007. ISBN 80-7245-091-3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04664"/>
            <a:ext cx="9361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8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cs-CZ" sz="1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59632" y="404664"/>
            <a:ext cx="73448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Lomená čára vznikne spojením několika různých bodů (minimálně tří), které se spojí jedním tahem. Nesmí však ležet na jedné přímce.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" name="Přímá spojovací čára 23"/>
          <p:cNvCxnSpPr/>
          <p:nvPr/>
        </p:nvCxnSpPr>
        <p:spPr>
          <a:xfrm flipV="1">
            <a:off x="4139952" y="3140968"/>
            <a:ext cx="1440160" cy="6480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H="1">
            <a:off x="5472100" y="3248980"/>
            <a:ext cx="792088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6200000" flipV="1">
            <a:off x="3311860" y="2960948"/>
            <a:ext cx="864096" cy="7920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V="1">
            <a:off x="3347864" y="2420888"/>
            <a:ext cx="1296144" cy="504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flipV="1">
            <a:off x="6156176" y="2852936"/>
            <a:ext cx="1512168" cy="10801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827584" y="4869160"/>
            <a:ext cx="302433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Lomená čára - neuzavřená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/>
        </p:nvCxnSpPr>
        <p:spPr>
          <a:xfrm rot="16200000" flipH="1">
            <a:off x="6588224" y="2492896"/>
            <a:ext cx="1922512" cy="3383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 rot="10800000">
            <a:off x="6444208" y="1628800"/>
            <a:ext cx="936104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5400000">
            <a:off x="5940152" y="1844824"/>
            <a:ext cx="72008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10800000">
            <a:off x="5364088" y="2348880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>
            <a:off x="4788024" y="2420888"/>
            <a:ext cx="648072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860032" y="2996952"/>
            <a:ext cx="1008112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5868144" y="2996952"/>
            <a:ext cx="50405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6372200" y="2996952"/>
            <a:ext cx="648072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7020272" y="3501008"/>
            <a:ext cx="72008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372200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08304" y="13407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81236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60232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28184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652120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72000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724128" y="19168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11560" y="692696"/>
            <a:ext cx="29523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Lomená čára - uzavřená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83568" y="4005064"/>
            <a:ext cx="6480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cs-CZ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75656" y="4005064"/>
            <a:ext cx="6768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Vznikne spojením prvního bodu s posledním (A s CH).</a:t>
            </a:r>
            <a:endParaRPr lang="cs-CZ" sz="2400" dirty="0"/>
          </a:p>
        </p:txBody>
      </p:sp>
      <p:sp>
        <p:nvSpPr>
          <p:cNvPr id="25" name="Obdélník 24"/>
          <p:cNvSpPr/>
          <p:nvPr/>
        </p:nvSpPr>
        <p:spPr>
          <a:xfrm>
            <a:off x="1475656" y="5301208"/>
            <a:ext cx="6768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Strany lomené čáry se nesmí vzájemně protínat.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683568" y="5301208"/>
            <a:ext cx="6480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cs-CZ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404664"/>
            <a:ext cx="72008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Některá písmena velké abecedy jsou lomené čáry – uzavřené lomené čáry.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404664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cs-CZ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91683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např. písmeno…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1259632" y="2564904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cs-CZ" sz="8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 rot="492477">
            <a:off x="2942903" y="2903565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cs-CZ" sz="8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 rot="20744549">
            <a:off x="5525581" y="3035673"/>
            <a:ext cx="10801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cs-CZ" sz="8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11960" y="206084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lang="cs-CZ" sz="8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 rot="2042103">
            <a:off x="7092280" y="2132856"/>
            <a:ext cx="873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cs-CZ" sz="88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476672"/>
            <a:ext cx="72008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Jaká další písmena abecedy se skládají pouze z úseček?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23528" y="476672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11960" y="4437112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9552" y="342900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8" name="Obdélník 7"/>
          <p:cNvSpPr/>
          <p:nvPr/>
        </p:nvSpPr>
        <p:spPr>
          <a:xfrm rot="20647373">
            <a:off x="3385004" y="3894431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 rot="869982">
            <a:off x="4749881" y="3308322"/>
            <a:ext cx="899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cs-CZ" sz="66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72000" y="558924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16216" y="220486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452320" y="436510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16016" y="1772816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115616" y="4869160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228184" y="5229200"/>
            <a:ext cx="899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cs-CZ" sz="4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 rot="1706976">
            <a:off x="683568" y="2348880"/>
            <a:ext cx="899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339752" y="198884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04248" y="3212976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051720" y="364502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563888" y="5661248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668344" y="1700808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707904" y="2060848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39552" y="558924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796136" y="400506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20272" y="5517232"/>
            <a:ext cx="899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cs-CZ" sz="66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220072" y="5013176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508104" y="198884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 rot="2468281">
            <a:off x="3203848" y="292494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34" name="Obdélník 33"/>
          <p:cNvSpPr/>
          <p:nvPr/>
        </p:nvSpPr>
        <p:spPr>
          <a:xfrm rot="20158235">
            <a:off x="5585123" y="3068020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7524328" y="2996952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83768" y="5445224"/>
            <a:ext cx="899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cs-CZ" sz="5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1" grpId="0"/>
      <p:bldP spid="12" grpId="0"/>
      <p:bldP spid="15" grpId="0"/>
      <p:bldP spid="18" grpId="0"/>
      <p:bldP spid="19" grpId="0"/>
      <p:bldP spid="20" grpId="0"/>
      <p:bldP spid="25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9087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 čtvercové síti vyznač uzavřené i neuzavřené lomené čáry. U uzavřené lomené čáry útvar pojmenuj, označ vrcholy písmeny a urči obvod daného útvaru. Použij přílohu č. 1.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76672"/>
            <a:ext cx="76328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Příklady dalších  uzavřených lomených čar</a:t>
            </a:r>
            <a:endParaRPr lang="cs-CZ" sz="2800" dirty="0"/>
          </a:p>
        </p:txBody>
      </p:sp>
      <p:cxnSp>
        <p:nvCxnSpPr>
          <p:cNvPr id="6" name="Přímá spojovací čára 5"/>
          <p:cNvCxnSpPr/>
          <p:nvPr/>
        </p:nvCxnSpPr>
        <p:spPr>
          <a:xfrm flipV="1">
            <a:off x="2339752" y="1700808"/>
            <a:ext cx="1296144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>
            <a:off x="2735796" y="2600908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V="1">
            <a:off x="1691680" y="1988840"/>
            <a:ext cx="79208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endCxn id="21" idx="0"/>
          </p:cNvCxnSpPr>
          <p:nvPr/>
        </p:nvCxnSpPr>
        <p:spPr>
          <a:xfrm rot="5400000">
            <a:off x="521550" y="1970838"/>
            <a:ext cx="1440160" cy="1188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0800000" flipV="1">
            <a:off x="2195736" y="3501008"/>
            <a:ext cx="144016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stCxn id="21" idx="0"/>
          </p:cNvCxnSpPr>
          <p:nvPr/>
        </p:nvCxnSpPr>
        <p:spPr>
          <a:xfrm rot="16200000" flipH="1">
            <a:off x="845586" y="3086962"/>
            <a:ext cx="1152128" cy="1548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67544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979712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 rot="10555304" flipV="1">
            <a:off x="3576383" y="34464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419872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267744" y="19888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691680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355976" y="350100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tato se jmenuje ABCDEF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43608" y="404664"/>
            <a:ext cx="77048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Jak se jmenují tyto uzavřené lomené čáry?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323528" y="404664"/>
            <a:ext cx="5760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187624" y="2132856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H="1">
            <a:off x="2303748" y="2312876"/>
            <a:ext cx="792088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2915816" y="2420888"/>
            <a:ext cx="50405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6200000" flipH="1">
            <a:off x="2807804" y="3032956"/>
            <a:ext cx="144016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0800000" flipV="1">
            <a:off x="2843808" y="3861048"/>
            <a:ext cx="79208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 flipV="1">
            <a:off x="2447764" y="3969060"/>
            <a:ext cx="50405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 flipV="1">
            <a:off x="1835696" y="3861048"/>
            <a:ext cx="72008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10800000">
            <a:off x="1043608" y="3933056"/>
            <a:ext cx="792088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>
            <a:off x="935596" y="238488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10800000">
            <a:off x="683568" y="263691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6200000" flipH="1">
            <a:off x="215516" y="3104964"/>
            <a:ext cx="129614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2411760" y="1700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771800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419872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707904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699792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345184" y="38989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691680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899592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251520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043608" y="1700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788024" y="227687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IJKLMNOPQRS</a:t>
            </a:r>
            <a:endParaRPr lang="cs-CZ" sz="24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1835696" y="55172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ABC</a:t>
            </a:r>
            <a:endParaRPr lang="cs-CZ" sz="2400" dirty="0"/>
          </a:p>
        </p:txBody>
      </p:sp>
      <p:cxnSp>
        <p:nvCxnSpPr>
          <p:cNvPr id="51" name="Přímá spojovací čára 50"/>
          <p:cNvCxnSpPr/>
          <p:nvPr/>
        </p:nvCxnSpPr>
        <p:spPr>
          <a:xfrm rot="5400000">
            <a:off x="3959932" y="5337212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4716016" y="4581128"/>
            <a:ext cx="216024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>
            <a:off x="4716016" y="6093296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4427984" y="2060848"/>
            <a:ext cx="3312368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755576" y="5229200"/>
            <a:ext cx="3312368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/>
          <p:cNvSpPr txBox="1"/>
          <p:nvPr/>
        </p:nvSpPr>
        <p:spPr>
          <a:xfrm>
            <a:off x="4572000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6948264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644008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55576" y="2276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cs-CZ" dirty="0" smtClean="0"/>
              <a:t>ZJISTI DÉLKU NÁSLEDUJÍCÍCH TRAS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352928" cy="48737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1. trasa: 		Praha – Londýn – New York</a:t>
            </a:r>
          </a:p>
          <a:p>
            <a:r>
              <a:rPr lang="cs-CZ" sz="2800" dirty="0" smtClean="0"/>
              <a:t>2. trasa:		Vancouver – New York – </a:t>
            </a:r>
            <a:r>
              <a:rPr lang="cs-CZ" sz="2800" dirty="0" err="1" smtClean="0"/>
              <a:t>Mexico</a:t>
            </a:r>
            <a:endParaRPr lang="cs-CZ" sz="2800" dirty="0" smtClean="0"/>
          </a:p>
          <a:p>
            <a:r>
              <a:rPr lang="cs-CZ" sz="2800" dirty="0" smtClean="0"/>
              <a:t>3. trasa:		London – New York – </a:t>
            </a:r>
            <a:r>
              <a:rPr lang="cs-CZ" sz="2800" dirty="0" err="1" smtClean="0"/>
              <a:t>Mexico</a:t>
            </a:r>
            <a:endParaRPr lang="cs-CZ" sz="2800" dirty="0" smtClean="0"/>
          </a:p>
          <a:p>
            <a:r>
              <a:rPr lang="cs-CZ" sz="2800" dirty="0" smtClean="0"/>
              <a:t>4. trasa:		Praha – </a:t>
            </a:r>
            <a:r>
              <a:rPr lang="cs-CZ" sz="2800" dirty="0" err="1" smtClean="0"/>
              <a:t>Bombay</a:t>
            </a:r>
            <a:r>
              <a:rPr lang="cs-CZ" sz="2800" dirty="0" smtClean="0"/>
              <a:t> – Tokio</a:t>
            </a:r>
          </a:p>
          <a:p>
            <a:r>
              <a:rPr lang="cs-CZ" sz="2800" dirty="0" smtClean="0"/>
              <a:t>5. trasa: 		Praha – Moskva – Helsinky</a:t>
            </a:r>
          </a:p>
          <a:p>
            <a:r>
              <a:rPr lang="cs-CZ" sz="2800" dirty="0" smtClean="0"/>
              <a:t>6. trasa:		Praha – </a:t>
            </a:r>
            <a:r>
              <a:rPr lang="cs-CZ" sz="2800" dirty="0" err="1" smtClean="0"/>
              <a:t>Kahira</a:t>
            </a:r>
            <a:r>
              <a:rPr lang="cs-CZ" sz="2800" dirty="0" smtClean="0"/>
              <a:t> – Nairobi – 			Kapské město		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450</Words>
  <Application>Microsoft Office PowerPoint</Application>
  <PresentationFormat>Předvádění na obrazovce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ZJISTI DÉLKU NÁSLEDUJÍCÍCH TRAS</vt:lpstr>
      <vt:lpstr>Snímek 10</vt:lpstr>
      <vt:lpstr>Zadání úkolů</vt:lpstr>
      <vt:lpstr>Snímek 12</vt:lpstr>
      <vt:lpstr>Snímek 13</vt:lpstr>
      <vt:lpstr>Snímek 14</vt:lpstr>
      <vt:lpstr>Zdroje: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AUTOREM MATERIÁLU JE ING. EVA SKALICKÁ, ZŠ DOBŘÍŠ, Komenského nám. 35, okres příbram Inovace školy – dobříš, eupenizeskolam.cz</dc:title>
  <dc:creator>JasLouie</dc:creator>
  <cp:lastModifiedBy>JasLouie</cp:lastModifiedBy>
  <cp:revision>21</cp:revision>
  <dcterms:created xsi:type="dcterms:W3CDTF">2011-07-19T13:00:27Z</dcterms:created>
  <dcterms:modified xsi:type="dcterms:W3CDTF">2011-08-08T14:30:38Z</dcterms:modified>
</cp:coreProperties>
</file>