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C1EC04-0E1A-4226-8B23-C70C7D93D7D0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EEE5432-59AF-425B-8AA4-1EC0839784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6444208" cy="2868168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Kružnice,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konstrukce kružnice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4. ročník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755576" y="4293096"/>
            <a:ext cx="7704856" cy="13716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Autorem materiálu je Ing. Eva Skalická,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ZŠ Dobříš, Komenského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nám.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35, okres Příbram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Inovace školy – Dobříš, 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EUpenizeskolam.cz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196752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Kaslová</a:t>
            </a:r>
            <a:r>
              <a:rPr lang="cs-CZ" dirty="0" smtClean="0"/>
              <a:t>, M., Jarošová, J., </a:t>
            </a:r>
            <a:r>
              <a:rPr lang="cs-CZ" dirty="0" err="1" smtClean="0"/>
              <a:t>Nechanická</a:t>
            </a:r>
            <a:r>
              <a:rPr lang="cs-CZ" dirty="0" smtClean="0"/>
              <a:t> R. Matematika 4</a:t>
            </a:r>
          </a:p>
          <a:p>
            <a:r>
              <a:rPr lang="cs-CZ" dirty="0" smtClean="0"/>
              <a:t>Praha : SPN, 1999. ISBN 80-7235-097-8</a:t>
            </a:r>
          </a:p>
          <a:p>
            <a:endParaRPr lang="cs-CZ" dirty="0" smtClean="0"/>
          </a:p>
          <a:p>
            <a:r>
              <a:rPr lang="cs-CZ" dirty="0" smtClean="0"/>
              <a:t>Blažková R. a kolektiv Matematika pro 4. ročník ZŠ 2. díl</a:t>
            </a:r>
          </a:p>
          <a:p>
            <a:r>
              <a:rPr lang="cs-CZ" dirty="0" smtClean="0"/>
              <a:t>Praha: Alter, 1996. ISBN 80-85775-96-4</a:t>
            </a:r>
          </a:p>
          <a:p>
            <a:endParaRPr lang="cs-CZ" dirty="0" smtClean="0"/>
          </a:p>
          <a:p>
            <a:r>
              <a:rPr lang="cs-CZ" dirty="0" err="1" smtClean="0"/>
              <a:t>Justová</a:t>
            </a:r>
            <a:r>
              <a:rPr lang="cs-CZ" dirty="0" smtClean="0"/>
              <a:t> J. Pracovní sešit k učebnici Matematika pro 5. ročník </a:t>
            </a:r>
          </a:p>
          <a:p>
            <a:r>
              <a:rPr lang="cs-CZ" dirty="0" smtClean="0"/>
              <a:t>Praha: Alter, 2005. ISBN 80-7245-070-0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548680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Kružnice</a:t>
            </a:r>
            <a:endParaRPr lang="cs-CZ" sz="3200" dirty="0"/>
          </a:p>
        </p:txBody>
      </p:sp>
      <p:sp>
        <p:nvSpPr>
          <p:cNvPr id="5" name="Obdélník 4"/>
          <p:cNvSpPr/>
          <p:nvPr/>
        </p:nvSpPr>
        <p:spPr>
          <a:xfrm>
            <a:off x="467544" y="1196752"/>
            <a:ext cx="7992888" cy="1296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Je to množina všech bodů, které mají od středu S stejnou vzdálenost.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3059832" y="2780928"/>
            <a:ext cx="3096344" cy="30243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čára 7"/>
          <p:cNvCxnSpPr>
            <a:stCxn id="6" idx="0"/>
            <a:endCxn id="6" idx="4"/>
          </p:cNvCxnSpPr>
          <p:nvPr/>
        </p:nvCxnSpPr>
        <p:spPr>
          <a:xfrm rot="16200000" flipH="1">
            <a:off x="3095836" y="4293096"/>
            <a:ext cx="30243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stCxn id="6" idx="2"/>
            <a:endCxn id="6" idx="6"/>
          </p:cNvCxnSpPr>
          <p:nvPr/>
        </p:nvCxnSpPr>
        <p:spPr>
          <a:xfrm rot="10800000" flipH="1">
            <a:off x="3059832" y="4293096"/>
            <a:ext cx="30963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644008" y="4365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</a:p>
        </p:txBody>
      </p:sp>
      <p:cxnSp>
        <p:nvCxnSpPr>
          <p:cNvPr id="13" name="Přímá spojovací čára 12"/>
          <p:cNvCxnSpPr/>
          <p:nvPr/>
        </p:nvCxnSpPr>
        <p:spPr>
          <a:xfrm rot="16200000" flipH="1">
            <a:off x="3529888" y="3216749"/>
            <a:ext cx="1055960" cy="10935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4328296" y="3254413"/>
            <a:ext cx="1321657" cy="7611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580112" y="270892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548680"/>
            <a:ext cx="8208912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Spoj 3 libovolné body na kružnici se středem kružnice S.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Elipsa 2"/>
          <p:cNvSpPr/>
          <p:nvPr/>
        </p:nvSpPr>
        <p:spPr>
          <a:xfrm>
            <a:off x="1259632" y="1988840"/>
            <a:ext cx="3096344" cy="30243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ovací čára 3"/>
          <p:cNvCxnSpPr/>
          <p:nvPr/>
        </p:nvCxnSpPr>
        <p:spPr>
          <a:xfrm rot="16200000" flipH="1">
            <a:off x="1725901" y="2402923"/>
            <a:ext cx="1069267" cy="11307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 flipH="1" flipV="1">
            <a:off x="2539096" y="2470745"/>
            <a:ext cx="1316225" cy="751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 flipH="1" flipV="1">
            <a:off x="2011487" y="4200499"/>
            <a:ext cx="1586558" cy="387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843808" y="3356992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635896" y="18448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699792" y="50851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03648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499992" y="1772816"/>
            <a:ext cx="4320480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Dostaneš 3 úsečky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SA, SB, SC.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499992" y="2996952"/>
            <a:ext cx="4320480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Co platí pro délky úseček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SA, SB, SC?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499992" y="4293096"/>
            <a:ext cx="4320480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SA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 = 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SB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 = 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SC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11560" y="5517232"/>
            <a:ext cx="8208912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Všechny tři úsečky mají stejnou délku. Můžeš je označit písmenem r.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21" name="Přímá spojovací čára 20"/>
          <p:cNvCxnSpPr/>
          <p:nvPr/>
        </p:nvCxnSpPr>
        <p:spPr>
          <a:xfrm>
            <a:off x="2752155" y="3495675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196752"/>
            <a:ext cx="8208912" cy="14401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r – úsečka, jejímž krajním bodem je střed kružnice a druhým krajním bodem je kterýkoliv bod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na </a:t>
            </a:r>
            <a:r>
              <a:rPr lang="cs-CZ" sz="2400" dirty="0" smtClean="0">
                <a:solidFill>
                  <a:schemeClr val="tx1"/>
                </a:solidFill>
              </a:rPr>
              <a:t>kružnici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548680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poloměr</a:t>
            </a:r>
            <a:endParaRPr lang="cs-CZ" sz="3200" dirty="0"/>
          </a:p>
        </p:txBody>
      </p:sp>
      <p:sp>
        <p:nvSpPr>
          <p:cNvPr id="5" name="Obdélník 4"/>
          <p:cNvSpPr/>
          <p:nvPr/>
        </p:nvSpPr>
        <p:spPr>
          <a:xfrm>
            <a:off x="467544" y="2708920"/>
            <a:ext cx="8208912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r – první písmeno řeckého slova </a:t>
            </a:r>
            <a:r>
              <a:rPr lang="cs-CZ" sz="2400" i="1" dirty="0" err="1" smtClean="0">
                <a:solidFill>
                  <a:schemeClr val="tx1"/>
                </a:solidFill>
              </a:rPr>
              <a:t>radius</a:t>
            </a: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3356992"/>
            <a:ext cx="8208912" cy="15841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zápis: k(S, r = 5 cm)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čteme: kružnice k se středem S a poloměrem 5 cm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 </a:t>
            </a: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3275856" y="378904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7544" y="5013176"/>
            <a:ext cx="64807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/>
              <a:t>!</a:t>
            </a:r>
            <a:endParaRPr lang="cs-CZ" sz="7200" dirty="0"/>
          </a:p>
        </p:txBody>
      </p:sp>
      <p:sp>
        <p:nvSpPr>
          <p:cNvPr id="9" name="Obdélník 8"/>
          <p:cNvSpPr/>
          <p:nvPr/>
        </p:nvSpPr>
        <p:spPr>
          <a:xfrm>
            <a:off x="1187624" y="5013176"/>
            <a:ext cx="7488832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</a:rPr>
              <a:t>Nezapomeň: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rýsuješ-li kružnici, vyznač si nejdříve její střed!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208912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Sestroj kružnici k (S, r = 5 cm)</a:t>
            </a: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126876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Náčrt: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827584" y="2060848"/>
            <a:ext cx="1368152" cy="129614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1403648" y="270892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1439652" y="2711016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259632" y="2348880"/>
            <a:ext cx="2880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907704" y="191683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3059832" y="1772816"/>
            <a:ext cx="3744416" cy="37444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4817492" y="3547492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16200000" flipH="1">
            <a:off x="4817492" y="3541142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4572000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228184" y="19888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208912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Je dána kružnice  k a body A, B, C, D, E, F.</a:t>
            </a: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3" name="Elipsa 2"/>
          <p:cNvSpPr/>
          <p:nvPr/>
        </p:nvSpPr>
        <p:spPr>
          <a:xfrm>
            <a:off x="2987824" y="1412776"/>
            <a:ext cx="3744416" cy="37444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ovací čára 3"/>
          <p:cNvCxnSpPr>
            <a:endCxn id="6" idx="0"/>
          </p:cNvCxnSpPr>
          <p:nvPr/>
        </p:nvCxnSpPr>
        <p:spPr>
          <a:xfrm rot="10800000" flipV="1">
            <a:off x="4752020" y="3189736"/>
            <a:ext cx="177740" cy="16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4764410" y="3189858"/>
            <a:ext cx="17145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572000" y="33569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012160" y="15567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 rot="10800000" flipV="1">
            <a:off x="6300192" y="2132856"/>
            <a:ext cx="216024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6156176" y="4437112"/>
            <a:ext cx="216024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3563888" y="465313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7740352" y="40050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660232" y="20608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516216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3419872" y="47971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563888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763688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467544" y="5301208"/>
            <a:ext cx="655272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Které body leží na kružnici k?</a:t>
            </a: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467544" y="5949280"/>
            <a:ext cx="655272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Které body neleží na kružnici k?</a:t>
            </a: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7092280" y="5301208"/>
            <a:ext cx="151216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B, C, E</a:t>
            </a: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7092280" y="5949280"/>
            <a:ext cx="151216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A, D, F</a:t>
            </a:r>
            <a:endParaRPr lang="cs-CZ" sz="2400" i="1" dirty="0">
              <a:solidFill>
                <a:schemeClr val="tx1"/>
              </a:solidFill>
            </a:endParaRPr>
          </a:p>
        </p:txBody>
      </p:sp>
      <p:cxnSp>
        <p:nvCxnSpPr>
          <p:cNvPr id="42" name="Přímá spojovací čára 41"/>
          <p:cNvCxnSpPr/>
          <p:nvPr/>
        </p:nvCxnSpPr>
        <p:spPr>
          <a:xfrm rot="16200000" flipH="1">
            <a:off x="3569853" y="3289560"/>
            <a:ext cx="116706" cy="85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 flipV="1">
            <a:off x="3563888" y="3284984"/>
            <a:ext cx="116979" cy="82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rot="16200000" flipH="1">
            <a:off x="7602301" y="4009640"/>
            <a:ext cx="116706" cy="85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 flipV="1">
            <a:off x="7596336" y="4005064"/>
            <a:ext cx="116979" cy="82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rot="16200000" flipH="1">
            <a:off x="1985677" y="2065424"/>
            <a:ext cx="116706" cy="85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flipV="1">
            <a:off x="1979712" y="2060848"/>
            <a:ext cx="116979" cy="82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8208912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Sestroj kružnici k (S, r = 2 cm). Narýsuj tři různé úsečky tak, aby procházeli středem kružnice k a aby jejich oba krajní body ležely na kružnici k.</a:t>
            </a:r>
            <a:endParaRPr lang="cs-CZ" sz="2000" i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484784"/>
            <a:ext cx="6480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/>
              <a:t>!</a:t>
            </a:r>
            <a:endParaRPr lang="cs-CZ" sz="6000" dirty="0"/>
          </a:p>
        </p:txBody>
      </p:sp>
      <p:sp>
        <p:nvSpPr>
          <p:cNvPr id="4" name="Obdélník 3"/>
          <p:cNvSpPr/>
          <p:nvPr/>
        </p:nvSpPr>
        <p:spPr>
          <a:xfrm>
            <a:off x="1187624" y="1484784"/>
            <a:ext cx="7488832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accent2">
                    <a:lumMod val="75000"/>
                  </a:schemeClr>
                </a:solidFill>
              </a:rPr>
              <a:t>Nezapomeň: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Nejdříve vyznač střed kružnice!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3059832" y="2492896"/>
            <a:ext cx="3096344" cy="30243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čára 5"/>
          <p:cNvCxnSpPr>
            <a:stCxn id="5" idx="0"/>
            <a:endCxn id="5" idx="4"/>
          </p:cNvCxnSpPr>
          <p:nvPr/>
        </p:nvCxnSpPr>
        <p:spPr>
          <a:xfrm rot="16200000" flipH="1">
            <a:off x="3095836" y="4005064"/>
            <a:ext cx="302433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>
            <a:stCxn id="5" idx="2"/>
            <a:endCxn id="5" idx="6"/>
          </p:cNvCxnSpPr>
          <p:nvPr/>
        </p:nvCxnSpPr>
        <p:spPr>
          <a:xfrm rot="10800000" flipH="1">
            <a:off x="3059832" y="4005064"/>
            <a:ext cx="309634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220072" y="234888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</a:t>
            </a:r>
            <a:endParaRPr lang="cs-CZ" sz="2000" dirty="0"/>
          </a:p>
        </p:txBody>
      </p:sp>
      <p:cxnSp>
        <p:nvCxnSpPr>
          <p:cNvPr id="10" name="Přímá spojovací čára 9"/>
          <p:cNvCxnSpPr>
            <a:stCxn id="5" idx="7"/>
            <a:endCxn id="5" idx="3"/>
          </p:cNvCxnSpPr>
          <p:nvPr/>
        </p:nvCxnSpPr>
        <p:spPr>
          <a:xfrm rot="16200000" flipH="1" flipV="1">
            <a:off x="3538739" y="2910341"/>
            <a:ext cx="2138530" cy="2189446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499992" y="21328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572000" y="5517232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347864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724128" y="26369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699792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56176" y="38610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467544" y="5949280"/>
            <a:ext cx="5400600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Porovnej délky úseček AB, CD, EF.</a:t>
            </a:r>
            <a:endParaRPr lang="cs-CZ" sz="2000" i="1" dirty="0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940152" y="5949280"/>
            <a:ext cx="2520280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|AB|</a:t>
            </a:r>
            <a:r>
              <a:rPr lang="cs-CZ" sz="2000" dirty="0" smtClean="0">
                <a:solidFill>
                  <a:schemeClr val="tx1"/>
                </a:solidFill>
              </a:rPr>
              <a:t>=</a:t>
            </a:r>
            <a:r>
              <a:rPr lang="en-US" sz="2000" dirty="0" smtClean="0">
                <a:solidFill>
                  <a:schemeClr val="tx1"/>
                </a:solidFill>
              </a:rPr>
              <a:t>|CD|</a:t>
            </a:r>
            <a:r>
              <a:rPr lang="cs-CZ" sz="2000" dirty="0" smtClean="0">
                <a:solidFill>
                  <a:schemeClr val="tx1"/>
                </a:solidFill>
              </a:rPr>
              <a:t>=</a:t>
            </a:r>
            <a:r>
              <a:rPr lang="en-US" sz="2000" dirty="0" smtClean="0">
                <a:solidFill>
                  <a:schemeClr val="tx1"/>
                </a:solidFill>
              </a:rPr>
              <a:t>|EF|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4509616" y="3966221"/>
            <a:ext cx="183828" cy="723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4497834" y="3968750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4283968" y="357301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průměr 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95536" y="908720"/>
            <a:ext cx="8208912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Úsečka, která prochází středem kružnice a její oba krajní body leží na kružnici.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916832"/>
            <a:ext cx="8208912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 = průměr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2564904"/>
            <a:ext cx="8208912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 – první písmeno řeckého slova </a:t>
            </a:r>
            <a:r>
              <a:rPr lang="cs-CZ" sz="2400" i="1" dirty="0" err="1" smtClean="0">
                <a:solidFill>
                  <a:schemeClr val="tx1"/>
                </a:solidFill>
              </a:rPr>
              <a:t>diametros</a:t>
            </a: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3212976"/>
            <a:ext cx="8208912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Porovnej délku průměru(d) a poloměru(r) kružnice.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Co zjistíš?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43608" y="4365104"/>
            <a:ext cx="756084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Průměr kružnice je ____krát menší – větší než poloměr této kružnice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4365104"/>
            <a:ext cx="5760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?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83968" y="4509120"/>
            <a:ext cx="973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dva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6876256" y="4437112"/>
            <a:ext cx="1008112" cy="576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95536" y="5517232"/>
            <a:ext cx="5760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!</a:t>
            </a:r>
            <a:endParaRPr lang="cs-CZ" sz="3200" dirty="0"/>
          </a:p>
        </p:txBody>
      </p:sp>
      <p:sp>
        <p:nvSpPr>
          <p:cNvPr id="12" name="Obdélník 11"/>
          <p:cNvSpPr/>
          <p:nvPr/>
        </p:nvSpPr>
        <p:spPr>
          <a:xfrm>
            <a:off x="1043608" y="5517232"/>
            <a:ext cx="756084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Platí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2. r = d 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procvičuj 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95536" y="908720"/>
            <a:ext cx="8208912" cy="30243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</a:t>
            </a:r>
            <a:r>
              <a:rPr lang="cs-CZ" sz="2400" dirty="0" smtClean="0">
                <a:solidFill>
                  <a:schemeClr val="tx1"/>
                </a:solidFill>
              </a:rPr>
              <a:t>estroj </a:t>
            </a:r>
            <a:r>
              <a:rPr lang="cs-CZ" sz="2400" dirty="0" smtClean="0">
                <a:solidFill>
                  <a:schemeClr val="tx1"/>
                </a:solidFill>
              </a:rPr>
              <a:t>kružnici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 (S, r = 2 cm)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l (S, r = 4 cm)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m (S, r = 6 cm)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Zapiš průměry všech kružnic.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4077072"/>
            <a:ext cx="8208912" cy="17198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Sestroj kružnici k (S, r = 50 mm). Zvol v ní průměr AB. Sestroj průměr kružnice CD tak, aby byl kolmý k průměru AB.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131</TotalTime>
  <Words>485</Words>
  <Application>Microsoft Office PowerPoint</Application>
  <PresentationFormat>Předvádění na obrazovce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Kružnice, konstrukce kružnice  4. 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Kružnice, konstrukce kružnice  4. ročník</dc:title>
  <dc:creator>JasLouie</dc:creator>
  <cp:lastModifiedBy>JasLouie</cp:lastModifiedBy>
  <cp:revision>30</cp:revision>
  <dcterms:created xsi:type="dcterms:W3CDTF">2011-07-28T19:12:08Z</dcterms:created>
  <dcterms:modified xsi:type="dcterms:W3CDTF">2011-08-02T15:09:04Z</dcterms:modified>
</cp:coreProperties>
</file>