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85395F-D0CF-4DD1-90EE-90285B967039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EC9A1E-BE25-4DBB-9FEE-46C5A50EAC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imetrie.kvalitne.cz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980728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 smtClean="0"/>
              <a:t>Konstrukce trojúhelníku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4. ročník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691680" y="4293096"/>
            <a:ext cx="7704856" cy="1371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Autorem materiálu je Ing. Eva Skalická,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ZŠ Dobříš, Komenského nám. 35, okres Příbram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Inovace školy – Dobříš,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EUpenizeskolam.cz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770485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Procvičuj: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340768"/>
            <a:ext cx="59766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Sestroj:</a:t>
            </a:r>
          </a:p>
          <a:p>
            <a:endParaRPr lang="cs-CZ" sz="2000" dirty="0" smtClean="0"/>
          </a:p>
          <a:p>
            <a:r>
              <a:rPr lang="cs-CZ" sz="2000" dirty="0" smtClean="0"/>
              <a:t>	ABC; a = 5 cm, b = 5 cm, c = 6 cm</a:t>
            </a:r>
          </a:p>
          <a:p>
            <a:endParaRPr lang="cs-CZ" sz="2000" dirty="0" smtClean="0"/>
          </a:p>
          <a:p>
            <a:r>
              <a:rPr lang="cs-CZ" sz="2000" dirty="0" smtClean="0"/>
              <a:t>	KLM; k = 4 cm, l = 80 mm, m = 70 mm</a:t>
            </a:r>
          </a:p>
          <a:p>
            <a:endParaRPr lang="cs-CZ" sz="2000" dirty="0" smtClean="0"/>
          </a:p>
          <a:p>
            <a:r>
              <a:rPr lang="cs-CZ" sz="2000" dirty="0" smtClean="0"/>
              <a:t>	EFG; e = 70 mm, f = 3 cm, g = 60 mm</a:t>
            </a:r>
            <a:endParaRPr lang="cs-CZ" sz="2000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1187624" y="1988840"/>
            <a:ext cx="288032" cy="28803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ovnoramenný trojúhelník 4"/>
          <p:cNvSpPr/>
          <p:nvPr/>
        </p:nvSpPr>
        <p:spPr>
          <a:xfrm>
            <a:off x="1187624" y="2564904"/>
            <a:ext cx="288032" cy="28803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Rovnoramenný trojúhelník 5"/>
          <p:cNvSpPr/>
          <p:nvPr/>
        </p:nvSpPr>
        <p:spPr>
          <a:xfrm>
            <a:off x="1187624" y="3140968"/>
            <a:ext cx="288032" cy="28803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ravá složená závorka 6"/>
          <p:cNvSpPr/>
          <p:nvPr/>
        </p:nvSpPr>
        <p:spPr>
          <a:xfrm>
            <a:off x="6228184" y="2708920"/>
            <a:ext cx="288032" cy="79208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804248" y="2708920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Pozor na jednotky!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7624" y="69269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www.planimetrie.</a:t>
            </a:r>
            <a:r>
              <a:rPr lang="cs-CZ" dirty="0" err="1" smtClean="0">
                <a:hlinkClick r:id="rId2"/>
              </a:rPr>
              <a:t>kvalitne.cz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Blažková, R. a kolektiv Matematika pro 4. ročník ZŠ 2. díl</a:t>
            </a:r>
          </a:p>
          <a:p>
            <a:r>
              <a:rPr lang="cs-CZ" dirty="0" smtClean="0"/>
              <a:t>Praha: Alter, 1996. ISBN 80-85775-96-4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548680"/>
            <a:ext cx="7704856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Trojúhelník je rovinný útvar, který se skládá ze tří stran, tří vrcholů a tří vnitřních úhlů.</a:t>
            </a:r>
            <a:endParaRPr lang="cs-CZ" sz="2800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-468560" y="2780928"/>
            <a:ext cx="3600400" cy="17281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16200000" flipH="1">
            <a:off x="1331640" y="2708920"/>
            <a:ext cx="3600400" cy="18722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467544" y="5445224"/>
            <a:ext cx="3600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051720" y="1412776"/>
            <a:ext cx="144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C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23928" y="551723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B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5517232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A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131840" y="328498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a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763688" y="551723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c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043608" y="292494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b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4860032" y="1988840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3 vrcholy – A, B, C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249289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3 strany – a, b, c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11960" y="3284984"/>
            <a:ext cx="41764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strana a leží proti vrcholu A</a:t>
            </a:r>
          </a:p>
          <a:p>
            <a:r>
              <a:rPr lang="cs-CZ" dirty="0" smtClean="0"/>
              <a:t>strana b leží proti vrcholu B</a:t>
            </a:r>
          </a:p>
          <a:p>
            <a:r>
              <a:rPr lang="cs-CZ" dirty="0" smtClean="0"/>
              <a:t>strana c leží proti vrcholu C</a:t>
            </a:r>
          </a:p>
          <a:p>
            <a:endParaRPr lang="cs-CZ" dirty="0" smtClean="0"/>
          </a:p>
          <a:p>
            <a:r>
              <a:rPr lang="cs-CZ" dirty="0" smtClean="0"/>
              <a:t>AB = c, BC = a, CA = b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9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476672"/>
            <a:ext cx="7704856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Při konstrukci dodržuj následující postup: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83568" y="1196752"/>
            <a:ext cx="770485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1. Náčrt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1700808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2400" dirty="0" smtClean="0"/>
              <a:t> načrtni trojúhelník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popiš vrcholy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označ strany (!strana a leží proti vrcholu A…!) </a:t>
            </a:r>
          </a:p>
          <a:p>
            <a:r>
              <a:rPr lang="cs-CZ" sz="2400" dirty="0" smtClean="0"/>
              <a:t>a zapiš jejich délku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3645024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Sestroj         ABC, a = 5 cm, b = 3 cm, c = 4 cm</a:t>
            </a:r>
            <a:endParaRPr lang="cs-CZ" dirty="0"/>
          </a:p>
        </p:txBody>
      </p:sp>
      <p:sp>
        <p:nvSpPr>
          <p:cNvPr id="6" name="Rovnoramenný trojúhelník 5"/>
          <p:cNvSpPr/>
          <p:nvPr/>
        </p:nvSpPr>
        <p:spPr>
          <a:xfrm>
            <a:off x="1691680" y="3645024"/>
            <a:ext cx="288032" cy="28803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1115616" y="6093296"/>
            <a:ext cx="2808312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 flipH="1" flipV="1">
            <a:off x="611560" y="5013176"/>
            <a:ext cx="1584176" cy="5760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1691680" y="4509120"/>
            <a:ext cx="2232248" cy="1584176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2771800" y="486916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= 5 cm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691680" y="609329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 = 4 cm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95536" y="50131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 = 3 cm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475656" y="40770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635896" y="61653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115616" y="616530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770485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2. Rozbor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26876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2400" dirty="0" smtClean="0"/>
              <a:t> promysli si, jak budeš při konstrukci postupovat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postup znázorni náčrtkem</a:t>
            </a:r>
            <a:endParaRPr lang="cs-CZ" sz="2400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1475656" y="5373216"/>
            <a:ext cx="56166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5400000">
            <a:off x="2267744" y="537321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5796136" y="537321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267744" y="55172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96136" y="55172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04248" y="55172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0" name="Oblouk 9"/>
          <p:cNvSpPr/>
          <p:nvPr/>
        </p:nvSpPr>
        <p:spPr>
          <a:xfrm>
            <a:off x="1547664" y="2996952"/>
            <a:ext cx="2736304" cy="2376264"/>
          </a:xfrm>
          <a:prstGeom prst="arc">
            <a:avLst>
              <a:gd name="adj1" fmla="val 13712718"/>
              <a:gd name="adj2" fmla="val 211307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635896" y="23488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2" name="Oblouk 11"/>
          <p:cNvSpPr/>
          <p:nvPr/>
        </p:nvSpPr>
        <p:spPr>
          <a:xfrm rot="18866732">
            <a:off x="3209897" y="2609421"/>
            <a:ext cx="2736304" cy="2376264"/>
          </a:xfrm>
          <a:prstGeom prst="arc">
            <a:avLst>
              <a:gd name="adj1" fmla="val 13712718"/>
              <a:gd name="adj2" fmla="val 1758621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907704" y="26369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3563888" y="3140968"/>
            <a:ext cx="2376264" cy="22322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 flipH="1" flipV="1">
            <a:off x="1871700" y="3681028"/>
            <a:ext cx="2232248" cy="11521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3275856" y="27089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1514263" y="5401349"/>
            <a:ext cx="5683324" cy="648072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 animBg="1"/>
      <p:bldP spid="13" grpId="0"/>
      <p:bldP spid="16" grpId="0"/>
      <p:bldP spid="16" grpId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770485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3. Konstrukce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340768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2000" dirty="0" smtClean="0"/>
              <a:t> sestroj trojúhelník podle promyšleného postupu</a:t>
            </a:r>
          </a:p>
          <a:p>
            <a:endParaRPr lang="cs-CZ" sz="2000" dirty="0" smtClean="0"/>
          </a:p>
          <a:p>
            <a:pPr marL="457200" indent="-457200">
              <a:buAutoNum type="alphaLcParenR"/>
            </a:pPr>
            <a:r>
              <a:rPr lang="cs-CZ" sz="2000" dirty="0" smtClean="0"/>
              <a:t>Začni </a:t>
            </a:r>
            <a:r>
              <a:rPr lang="cs-CZ" sz="2000" dirty="0" smtClean="0"/>
              <a:t>stranou </a:t>
            </a:r>
            <a:r>
              <a:rPr lang="cs-CZ" sz="2000" dirty="0" err="1" smtClean="0"/>
              <a:t>c</a:t>
            </a:r>
            <a:r>
              <a:rPr lang="cs-CZ" sz="2000" dirty="0" smtClean="0"/>
              <a:t>. Narýsuj přímku p, zvol bod A, naměř 4 </a:t>
            </a:r>
            <a:r>
              <a:rPr lang="cs-CZ" sz="2000" smtClean="0"/>
              <a:t>cm </a:t>
            </a:r>
            <a:endParaRPr lang="cs-CZ" sz="2000" smtClean="0"/>
          </a:p>
          <a:p>
            <a:pPr marL="457200" indent="-457200"/>
            <a:r>
              <a:rPr lang="cs-CZ" sz="2000" smtClean="0"/>
              <a:t>a </a:t>
            </a:r>
            <a:r>
              <a:rPr lang="cs-CZ" sz="2000" dirty="0" smtClean="0"/>
              <a:t>vyznač bod B.</a:t>
            </a:r>
            <a:endParaRPr lang="cs-CZ" sz="20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475656" y="4869160"/>
            <a:ext cx="56166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2267744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5796136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267744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9613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267744" y="4899660"/>
            <a:ext cx="5683324" cy="648072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804248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54868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b) Sestroj oblouk kružnice l, která má střed v bodě A </a:t>
            </a:r>
            <a:r>
              <a:rPr lang="cs-CZ" sz="2400" dirty="0" err="1" smtClean="0"/>
              <a:t>a</a:t>
            </a:r>
            <a:r>
              <a:rPr lang="cs-CZ" sz="2400" dirty="0" smtClean="0"/>
              <a:t> má poloměr 3 cm (délka strany b).</a:t>
            </a:r>
            <a:endParaRPr lang="cs-CZ" sz="2400" dirty="0"/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475656" y="4869160"/>
            <a:ext cx="56166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2267744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 rot="5400000">
            <a:off x="5796136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2267744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9613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04248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9" name="Oblouk 8"/>
          <p:cNvSpPr/>
          <p:nvPr/>
        </p:nvSpPr>
        <p:spPr>
          <a:xfrm>
            <a:off x="1547664" y="2492896"/>
            <a:ext cx="2736304" cy="2376264"/>
          </a:xfrm>
          <a:prstGeom prst="arc">
            <a:avLst>
              <a:gd name="adj1" fmla="val 13712718"/>
              <a:gd name="adj2" fmla="val 211307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915816" y="20608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>
            <a:off x="1475656" y="4869160"/>
            <a:ext cx="56166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2"/>
          <p:cNvCxnSpPr/>
          <p:nvPr/>
        </p:nvCxnSpPr>
        <p:spPr>
          <a:xfrm rot="5400000">
            <a:off x="2267744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5796136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267744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9613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04248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8" name="Oblouk 7"/>
          <p:cNvSpPr/>
          <p:nvPr/>
        </p:nvSpPr>
        <p:spPr>
          <a:xfrm>
            <a:off x="1547664" y="2492896"/>
            <a:ext cx="2736304" cy="2376264"/>
          </a:xfrm>
          <a:prstGeom prst="arc">
            <a:avLst>
              <a:gd name="adj1" fmla="val 13712718"/>
              <a:gd name="adj2" fmla="val 211307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635896" y="18448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54868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c) Sestroj oblouk kružnice k, která má střed v bodě B a má poloměr 5 cm (délka strany a).</a:t>
            </a:r>
            <a:endParaRPr lang="cs-CZ" sz="2400" dirty="0"/>
          </a:p>
        </p:txBody>
      </p:sp>
      <p:sp>
        <p:nvSpPr>
          <p:cNvPr id="11" name="Oblouk 10"/>
          <p:cNvSpPr/>
          <p:nvPr/>
        </p:nvSpPr>
        <p:spPr>
          <a:xfrm rot="18866732">
            <a:off x="3209897" y="2105365"/>
            <a:ext cx="2736304" cy="2376264"/>
          </a:xfrm>
          <a:prstGeom prst="arc">
            <a:avLst>
              <a:gd name="adj1" fmla="val 13712718"/>
              <a:gd name="adj2" fmla="val 1758621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2123728" y="21328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1"/>
          <p:cNvCxnSpPr/>
          <p:nvPr/>
        </p:nvCxnSpPr>
        <p:spPr>
          <a:xfrm>
            <a:off x="1475656" y="4869160"/>
            <a:ext cx="56166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2"/>
          <p:cNvCxnSpPr/>
          <p:nvPr/>
        </p:nvCxnSpPr>
        <p:spPr>
          <a:xfrm rot="5400000">
            <a:off x="2267744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5796136" y="48691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267744" y="501317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796136" y="501317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04248" y="50131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8" name="Oblouk 7"/>
          <p:cNvSpPr/>
          <p:nvPr/>
        </p:nvSpPr>
        <p:spPr>
          <a:xfrm>
            <a:off x="1547664" y="2492896"/>
            <a:ext cx="2736304" cy="2376264"/>
          </a:xfrm>
          <a:prstGeom prst="arc">
            <a:avLst>
              <a:gd name="adj1" fmla="val 13712718"/>
              <a:gd name="adj2" fmla="val 2113072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635896" y="18448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0" name="Oblouk 9"/>
          <p:cNvSpPr/>
          <p:nvPr/>
        </p:nvSpPr>
        <p:spPr>
          <a:xfrm rot="18866732">
            <a:off x="3209897" y="2105365"/>
            <a:ext cx="2736304" cy="2376264"/>
          </a:xfrm>
          <a:prstGeom prst="arc">
            <a:avLst>
              <a:gd name="adj1" fmla="val 13712718"/>
              <a:gd name="adj2" fmla="val 1758621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1907704" y="21328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</a:t>
            </a:r>
            <a:endParaRPr lang="cs-CZ" dirty="0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3563888" y="2636912"/>
            <a:ext cx="2376264" cy="22322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 flipH="1" flipV="1">
            <a:off x="1871700" y="3176972"/>
            <a:ext cx="2232248" cy="11521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3275856" y="22048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83568" y="54868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d) Vznikne bod C – průsečík kružnicových oblouků </a:t>
            </a:r>
          </a:p>
          <a:p>
            <a:r>
              <a:rPr lang="cs-CZ" sz="2400" dirty="0" smtClean="0"/>
              <a:t>k a l. Sestroj úsečky AC a BC.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7704856" cy="5040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4. Ověření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83568" y="1268760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2400" dirty="0" smtClean="0"/>
              <a:t> přeměř délky stran zda odpovídají zadání</a:t>
            </a:r>
          </a:p>
          <a:p>
            <a:pPr>
              <a:buFont typeface="Wingdings" pitchFamily="2" charset="2"/>
              <a:buChar char="ü"/>
            </a:pPr>
            <a:endParaRPr lang="cs-CZ" sz="2400" dirty="0" smtClean="0"/>
          </a:p>
          <a:p>
            <a:pPr>
              <a:buFont typeface="Wingdings" pitchFamily="2" charset="2"/>
              <a:buChar char="ü"/>
            </a:pPr>
            <a:endParaRPr lang="cs-CZ" sz="2400" dirty="0" smtClean="0"/>
          </a:p>
          <a:p>
            <a:r>
              <a:rPr lang="cs-CZ" sz="2400" dirty="0" smtClean="0"/>
              <a:t>a = 5 cm</a:t>
            </a:r>
          </a:p>
          <a:p>
            <a:r>
              <a:rPr lang="cs-CZ" sz="2400" dirty="0" smtClean="0"/>
              <a:t>b = 3 cm</a:t>
            </a:r>
          </a:p>
          <a:p>
            <a:r>
              <a:rPr lang="cs-CZ" sz="2400" dirty="0" smtClean="0"/>
              <a:t>c = 4 cm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346</Words>
  <Application>Microsoft Office PowerPoint</Application>
  <PresentationFormat>Předvádění na obrazovce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Konstrukce trojúhelníku  4. ročník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Konstrukce trojúhelníku  4. ročník</dc:title>
  <dc:creator>JasLouie</dc:creator>
  <cp:lastModifiedBy>JasLouie</cp:lastModifiedBy>
  <cp:revision>12</cp:revision>
  <dcterms:created xsi:type="dcterms:W3CDTF">2011-08-01T09:45:18Z</dcterms:created>
  <dcterms:modified xsi:type="dcterms:W3CDTF">2011-08-08T14:22:38Z</dcterms:modified>
</cp:coreProperties>
</file>