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2" y="1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5A44C9-53B9-41CC-BAEC-E5345B27B54D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72C94E6-1EC3-4669-A4BA-3865AE93E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229600" cy="2427126"/>
          </a:xfrm>
        </p:spPr>
        <p:txBody>
          <a:bodyPr>
            <a:normAutofit/>
          </a:bodyPr>
          <a:lstStyle/>
          <a:p>
            <a:r>
              <a:rPr lang="cs-CZ" dirty="0" smtClean="0"/>
              <a:t>Konstrukce obdélníku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4. ročník</a:t>
            </a:r>
            <a:endParaRPr lang="cs-CZ" sz="27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755576" y="4293096"/>
            <a:ext cx="7704856" cy="1371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Autorem materiálu je Ing. Eva Skalická,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ZŠ Dobříš, Komenského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nám.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35, okres Příbram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Inovace školy – Dobříš,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EUpenizeskolam.cz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4. Ověření 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7992888" cy="122413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Postupně přilož pravítko ke všem 4 stranám.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S trojúhelníkem s ryskou postupně ověř kolmost.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67744" y="3284984"/>
            <a:ext cx="4824536" cy="244827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oúhlý trojúhelník 4"/>
          <p:cNvSpPr/>
          <p:nvPr/>
        </p:nvSpPr>
        <p:spPr>
          <a:xfrm rot="18830675">
            <a:off x="6504856" y="2704475"/>
            <a:ext cx="1138198" cy="1190551"/>
          </a:xfrm>
          <a:prstGeom prst="rtTriangle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ravoúhlý trojúhelník 5"/>
          <p:cNvSpPr/>
          <p:nvPr/>
        </p:nvSpPr>
        <p:spPr>
          <a:xfrm rot="8041628">
            <a:off x="1731316" y="5122131"/>
            <a:ext cx="1138198" cy="1190551"/>
          </a:xfrm>
          <a:prstGeom prst="rtTriangle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oúhlý trojúhelník 6"/>
          <p:cNvSpPr/>
          <p:nvPr/>
        </p:nvSpPr>
        <p:spPr>
          <a:xfrm rot="13448809">
            <a:off x="1709884" y="2728030"/>
            <a:ext cx="1138198" cy="1190551"/>
          </a:xfrm>
          <a:prstGeom prst="rtTriangle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ravoúhlý trojúhelník 7"/>
          <p:cNvSpPr/>
          <p:nvPr/>
        </p:nvSpPr>
        <p:spPr>
          <a:xfrm rot="2632483">
            <a:off x="6527525" y="5101814"/>
            <a:ext cx="1138198" cy="1190551"/>
          </a:xfrm>
          <a:prstGeom prst="rtTriangle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051228" y="2621672"/>
            <a:ext cx="7344816" cy="648072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39552" y="5949280"/>
            <a:ext cx="2376264" cy="7200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bg1"/>
                </a:solidFill>
              </a:rPr>
              <a:t>a = c = 5 cm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b = d = 3 cm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Procvičuj: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7992888" cy="32403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Sestroj 	ABCD; a = 3 cm, b = 5 cm.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Sestroj	KLMN; k = 40 mm, l = 63 mm.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Sestroj	EFGH; e = 5 cm, f = 100 mm.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Pozor na jednotky!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91680" y="1556792"/>
            <a:ext cx="648072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91680" y="3068960"/>
            <a:ext cx="648072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691680" y="2348880"/>
            <a:ext cx="648072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19675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Blažková R. a kolektiv Matematika pro 4. ročník ZŠ 2. díl</a:t>
            </a:r>
          </a:p>
          <a:p>
            <a:r>
              <a:rPr lang="cs-CZ" dirty="0" smtClean="0"/>
              <a:t>Praha: Alter, 1996. </a:t>
            </a:r>
            <a:r>
              <a:rPr lang="cs-CZ" smtClean="0"/>
              <a:t>ISBN 80-85775-96-4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Zopakuj si: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611560" y="1196752"/>
            <a:ext cx="7992888" cy="10801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Obdélník je čtyřúhelník, jehož protilehlé strany jsou stejně dlouhé a sousední strany spolu svírají pravý úhel.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339752" y="2852936"/>
            <a:ext cx="432048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2339752" y="5157192"/>
            <a:ext cx="432048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191816" y="4000872"/>
            <a:ext cx="2304256" cy="838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5512296" y="4000872"/>
            <a:ext cx="2304256" cy="838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804248" y="37170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979712" y="37890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57200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427984" y="5301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Oblouk 14"/>
          <p:cNvSpPr/>
          <p:nvPr/>
        </p:nvSpPr>
        <p:spPr>
          <a:xfrm rot="2890031">
            <a:off x="2212741" y="4814156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louk 15"/>
          <p:cNvSpPr/>
          <p:nvPr/>
        </p:nvSpPr>
        <p:spPr>
          <a:xfrm rot="17478538">
            <a:off x="6363926" y="4788880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ouk 16"/>
          <p:cNvSpPr/>
          <p:nvPr/>
        </p:nvSpPr>
        <p:spPr>
          <a:xfrm rot="8075578">
            <a:off x="2285208" y="2798393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louk 17"/>
          <p:cNvSpPr/>
          <p:nvPr/>
        </p:nvSpPr>
        <p:spPr>
          <a:xfrm rot="13556834">
            <a:off x="6317622" y="2798359"/>
            <a:ext cx="432048" cy="432048"/>
          </a:xfrm>
          <a:prstGeom prst="arc">
            <a:avLst>
              <a:gd name="adj1" fmla="val 11564143"/>
              <a:gd name="adj2" fmla="val 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6394122" y="271506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372200" y="46531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339752" y="472514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411760" y="27089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 animBg="1"/>
      <p:bldP spid="16" grpId="0" animBg="1"/>
      <p:bldP spid="17" grpId="1" animBg="1"/>
      <p:bldP spid="17" grpId="2" animBg="1"/>
      <p:bldP spid="18" grpId="0" animBg="1"/>
      <p:bldP spid="19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20688"/>
            <a:ext cx="7992888" cy="64807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Obdélník má 4 vrcholy.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987824" y="1844824"/>
            <a:ext cx="3456384" cy="1512168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516216" y="14847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16216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4847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99792" y="32129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14127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16216" y="24208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99792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83568" y="3861048"/>
            <a:ext cx="7992888" cy="244827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Obdélník má protilehlé strany rovnoběžné.</a:t>
            </a: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AB</a:t>
            </a:r>
            <a:r>
              <a:rPr lang="en-US" sz="2400" dirty="0" smtClean="0">
                <a:solidFill>
                  <a:schemeClr val="bg1"/>
                </a:solidFill>
              </a:rPr>
              <a:t> ||</a:t>
            </a:r>
            <a:r>
              <a:rPr lang="cs-CZ" sz="2400" dirty="0" smtClean="0">
                <a:solidFill>
                  <a:schemeClr val="bg1"/>
                </a:solidFill>
              </a:rPr>
              <a:t> CD</a:t>
            </a:r>
            <a:r>
              <a:rPr lang="en-US" sz="2400" dirty="0" smtClean="0">
                <a:solidFill>
                  <a:schemeClr val="bg1"/>
                </a:solidFill>
              </a:rPr>
              <a:t> a</a:t>
            </a:r>
            <a:r>
              <a:rPr lang="cs-CZ" sz="2400" dirty="0" smtClean="0">
                <a:solidFill>
                  <a:schemeClr val="bg1"/>
                </a:solidFill>
              </a:rPr>
              <a:t> BC</a:t>
            </a:r>
            <a:r>
              <a:rPr lang="en-US" sz="2400" dirty="0" smtClean="0">
                <a:solidFill>
                  <a:schemeClr val="bg1"/>
                </a:solidFill>
              </a:rPr>
              <a:t> ||</a:t>
            </a:r>
            <a:r>
              <a:rPr lang="cs-CZ" sz="2400" dirty="0" smtClean="0">
                <a:solidFill>
                  <a:schemeClr val="bg1"/>
                </a:solidFill>
              </a:rPr>
              <a:t> DA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O</a:t>
            </a:r>
            <a:r>
              <a:rPr lang="cs-CZ" sz="2400" dirty="0" err="1" smtClean="0">
                <a:solidFill>
                  <a:schemeClr val="bg1"/>
                </a:solidFill>
              </a:rPr>
              <a:t>bdélník</a:t>
            </a:r>
            <a:r>
              <a:rPr lang="cs-CZ" sz="2400" dirty="0" smtClean="0">
                <a:solidFill>
                  <a:schemeClr val="bg1"/>
                </a:solidFill>
              </a:rPr>
              <a:t> má protilehlé strany stejně dlouhé.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CD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a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BC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DA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endParaRPr lang="cs-CZ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Obdélník má každé dvě sousední strany kolmé.</a:t>
            </a: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AB    BC, </a:t>
            </a:r>
            <a:r>
              <a:rPr lang="cs-CZ" sz="2400" dirty="0" err="1" smtClean="0">
                <a:solidFill>
                  <a:schemeClr val="bg1"/>
                </a:solidFill>
              </a:rPr>
              <a:t>BC</a:t>
            </a:r>
            <a:r>
              <a:rPr lang="cs-CZ" sz="2400" dirty="0" smtClean="0">
                <a:solidFill>
                  <a:schemeClr val="bg1"/>
                </a:solidFill>
              </a:rPr>
              <a:t>     CD, </a:t>
            </a:r>
            <a:r>
              <a:rPr lang="cs-CZ" sz="2400" dirty="0" err="1" smtClean="0">
                <a:solidFill>
                  <a:schemeClr val="bg1"/>
                </a:solidFill>
              </a:rPr>
              <a:t>CD</a:t>
            </a:r>
            <a:r>
              <a:rPr lang="cs-CZ" sz="2400" dirty="0" smtClean="0">
                <a:solidFill>
                  <a:schemeClr val="bg1"/>
                </a:solidFill>
              </a:rPr>
              <a:t>     DA, </a:t>
            </a:r>
            <a:r>
              <a:rPr lang="cs-CZ" sz="2400" dirty="0" err="1" smtClean="0">
                <a:solidFill>
                  <a:schemeClr val="bg1"/>
                </a:solidFill>
              </a:rPr>
              <a:t>DA</a:t>
            </a:r>
            <a:r>
              <a:rPr lang="cs-CZ" sz="2400" dirty="0" smtClean="0">
                <a:solidFill>
                  <a:schemeClr val="bg1"/>
                </a:solidFill>
              </a:rPr>
              <a:t>     AB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32" name="Přímá spojovací čára 31"/>
          <p:cNvCxnSpPr/>
          <p:nvPr/>
        </p:nvCxnSpPr>
        <p:spPr>
          <a:xfrm rot="5400000">
            <a:off x="6686773" y="5994747"/>
            <a:ext cx="234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6664424" y="611222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>
            <a:off x="5246613" y="5994747"/>
            <a:ext cx="234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5224264" y="611222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rot="5400000">
            <a:off x="3806453" y="5994747"/>
            <a:ext cx="234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3784104" y="611222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rot="5400000">
            <a:off x="2366293" y="5994747"/>
            <a:ext cx="234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343944" y="611222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54726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Při konstrukci dodržuj postup: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539552" y="1124744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1. Náčrt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1772816"/>
            <a:ext cx="7992888" cy="194421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Načrtni obdélník.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Popiš vrcholy.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Označ strany a zapiš jejich délku.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Uvědom si, že sousední strany jsou KOLMÉ a protilehlé jsou ROVNOBĚŽNÉ.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3789040"/>
            <a:ext cx="7992888" cy="5676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	     ABCD; a = 5 cm, b = 3 cm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933056"/>
            <a:ext cx="792088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131840" y="4797152"/>
            <a:ext cx="36004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3136900" y="6261100"/>
            <a:ext cx="3602856" cy="974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16200000" flipH="1">
            <a:off x="2398750" y="5530242"/>
            <a:ext cx="1473696" cy="751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6200000" flipH="1">
            <a:off x="5999150" y="5530242"/>
            <a:ext cx="1473696" cy="751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83772" y="4830688"/>
            <a:ext cx="136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 = 3 cm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427984" y="623731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= 5 cm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843808" y="45091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732240" y="45091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804248" y="60212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2771800" y="62373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2. Rozbor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7992888" cy="1440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Promysli si, jak budeš postupovat při konstrukci.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- Postup znázorni náčrtkem.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411760" y="3356992"/>
            <a:ext cx="432048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2411760" y="5661248"/>
            <a:ext cx="532859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1263824" y="4504928"/>
            <a:ext cx="2304256" cy="838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5584304" y="4504928"/>
            <a:ext cx="2304256" cy="838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411760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127176" y="5702300"/>
            <a:ext cx="5112568" cy="432048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6624228" y="5697252"/>
            <a:ext cx="21602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804248" y="58052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4" name="Pravoúhlý trojúhelník 13"/>
          <p:cNvSpPr/>
          <p:nvPr/>
        </p:nvSpPr>
        <p:spPr>
          <a:xfrm rot="13532147">
            <a:off x="1273393" y="4542920"/>
            <a:ext cx="2221040" cy="2181485"/>
          </a:xfrm>
          <a:prstGeom prst="rtTriangl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oúhlý trojúhelník 14"/>
          <p:cNvSpPr/>
          <p:nvPr/>
        </p:nvSpPr>
        <p:spPr>
          <a:xfrm rot="2744586">
            <a:off x="5593760" y="4614916"/>
            <a:ext cx="2221040" cy="2181485"/>
          </a:xfrm>
          <a:prstGeom prst="rtTriangl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743452" y="2915940"/>
            <a:ext cx="432048" cy="288932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949748" y="2869084"/>
            <a:ext cx="432048" cy="293618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ovací čára 19"/>
          <p:cNvCxnSpPr/>
          <p:nvPr/>
        </p:nvCxnSpPr>
        <p:spPr>
          <a:xfrm>
            <a:off x="6660232" y="3356992"/>
            <a:ext cx="21602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2267744" y="3356992"/>
            <a:ext cx="21602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876256" y="30689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051720" y="30689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452320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804248" y="35730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051720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cxnSp>
        <p:nvCxnSpPr>
          <p:cNvPr id="28" name="Přímá spojovací čára 27"/>
          <p:cNvCxnSpPr/>
          <p:nvPr/>
        </p:nvCxnSpPr>
        <p:spPr>
          <a:xfrm rot="5400000">
            <a:off x="2339752" y="5661248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3" grpId="0"/>
      <p:bldP spid="14" grpId="0" animBg="1"/>
      <p:bldP spid="15" grpId="0" animBg="1"/>
      <p:bldP spid="17" grpId="0" animBg="1"/>
      <p:bldP spid="18" grpId="0" animBg="1"/>
      <p:bldP spid="22" grpId="0"/>
      <p:bldP spid="23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79928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3. Konstrukce 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7992888" cy="201622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Sestroj obdélník podle promyšleného postupu: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a) Narýsuj přímku s, na ní zvol bod A naměř 5 cm a vyznač bod B.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91680" y="5517232"/>
            <a:ext cx="633670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2159732" y="5553236"/>
            <a:ext cx="21602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195736" y="57332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123728" y="5589240"/>
            <a:ext cx="5112568" cy="432048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 rot="5400000">
            <a:off x="5868144" y="5589240"/>
            <a:ext cx="28803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084168" y="56612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236296" y="55172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7992888" cy="1440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b) Pomocí trojúhelníku s ryskou sestroj v bodě A kolmici r k přímce s.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547664" y="4869160"/>
            <a:ext cx="633670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2015716" y="4905164"/>
            <a:ext cx="21602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051720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5724128" y="4941168"/>
            <a:ext cx="28803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940152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92280" y="48691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9" name="Pravoúhlý trojúhelník 8"/>
          <p:cNvSpPr/>
          <p:nvPr/>
        </p:nvSpPr>
        <p:spPr>
          <a:xfrm rot="13532147">
            <a:off x="1013397" y="3756819"/>
            <a:ext cx="2221040" cy="2181485"/>
          </a:xfrm>
          <a:prstGeom prst="rtTriangl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215516" y="4401108"/>
            <a:ext cx="381642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763688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7992888" cy="14401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c) Pomocí trojúhelníku s ryskou sestroj v bodě B kolmici p k přímce s.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547664" y="4869160"/>
            <a:ext cx="633670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051720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5724128" y="4941168"/>
            <a:ext cx="28803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940152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92280" y="48691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9" name="Pravoúhlý trojúhelník 8"/>
          <p:cNvSpPr/>
          <p:nvPr/>
        </p:nvSpPr>
        <p:spPr>
          <a:xfrm rot="2744586">
            <a:off x="4750241" y="3813836"/>
            <a:ext cx="2221040" cy="2181485"/>
          </a:xfrm>
          <a:prstGeom prst="rtTriangl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899592" y="3717032"/>
            <a:ext cx="244827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763688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cxnSp>
        <p:nvCxnSpPr>
          <p:cNvPr id="12" name="Přímá spojovací čára 11"/>
          <p:cNvCxnSpPr>
            <a:endCxn id="9" idx="5"/>
          </p:cNvCxnSpPr>
          <p:nvPr/>
        </p:nvCxnSpPr>
        <p:spPr>
          <a:xfrm rot="5400000">
            <a:off x="4586605" y="3623037"/>
            <a:ext cx="2555699" cy="738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5940152" y="2492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7992888" cy="12961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d) Na kolmicích p a r sestroj body C a D tak, aby  </a:t>
            </a:r>
            <a:r>
              <a:rPr lang="en-US" sz="2400" dirty="0" smtClean="0">
                <a:solidFill>
                  <a:schemeClr val="bg1"/>
                </a:solidFill>
              </a:rPr>
              <a:t>|AD|</a:t>
            </a:r>
            <a:r>
              <a:rPr lang="cs-CZ" sz="2400" dirty="0" smtClean="0">
                <a:solidFill>
                  <a:schemeClr val="bg1"/>
                </a:solidFill>
              </a:rPr>
              <a:t>=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BC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= 3 cm.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979712" y="4869160"/>
            <a:ext cx="46085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2015716" y="4905164"/>
            <a:ext cx="21602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051720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940152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28184" y="48691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828762" y="3785034"/>
            <a:ext cx="2587104" cy="28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763688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 rot="5400000">
            <a:off x="4533962" y="3682318"/>
            <a:ext cx="2667620" cy="74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5940152" y="2492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880844" y="2132856"/>
            <a:ext cx="576064" cy="28803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1519436" y="2031132"/>
            <a:ext cx="576064" cy="295232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539552" y="5733256"/>
            <a:ext cx="7992888" cy="5676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e) Sestroj úsečku CD.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123728" y="2636912"/>
            <a:ext cx="374441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2123728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508104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</TotalTime>
  <Words>364</Words>
  <Application>Microsoft Office PowerPoint</Application>
  <PresentationFormat>Předvádění na obrazovce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Konstrukce obdélníku  4.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obdélníku  4. ročník</dc:title>
  <dc:creator>JasLouie</dc:creator>
  <cp:lastModifiedBy>JasLouie</cp:lastModifiedBy>
  <cp:revision>21</cp:revision>
  <dcterms:created xsi:type="dcterms:W3CDTF">2011-07-29T10:12:53Z</dcterms:created>
  <dcterms:modified xsi:type="dcterms:W3CDTF">2011-08-02T10:54:34Z</dcterms:modified>
</cp:coreProperties>
</file>