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F4C963-78AB-4CF8-B86B-40D5E8BAF78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484784"/>
            <a:ext cx="6172200" cy="1894362"/>
          </a:xfrm>
        </p:spPr>
        <p:txBody>
          <a:bodyPr/>
          <a:lstStyle/>
          <a:p>
            <a:pPr algn="ctr"/>
            <a:r>
              <a:rPr lang="cs-CZ" dirty="0" smtClean="0"/>
              <a:t>Konstrukce čtverce</a:t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4. ročník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678488" cy="1371600"/>
          </a:xfrm>
        </p:spPr>
        <p:txBody>
          <a:bodyPr/>
          <a:lstStyle/>
          <a:p>
            <a:r>
              <a:rPr lang="cs-CZ" dirty="0" smtClean="0"/>
              <a:t>Autorem materiálu je Ing. Eva Skalická, </a:t>
            </a:r>
          </a:p>
          <a:p>
            <a:r>
              <a:rPr lang="cs-CZ" dirty="0" smtClean="0"/>
              <a:t>ZŠ Dobříš, Komenského </a:t>
            </a:r>
            <a:r>
              <a:rPr lang="cs-CZ" dirty="0" smtClean="0"/>
              <a:t>nám. </a:t>
            </a:r>
            <a:r>
              <a:rPr lang="cs-CZ" dirty="0" smtClean="0"/>
              <a:t>35, okres Příbram</a:t>
            </a:r>
          </a:p>
          <a:p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332656"/>
            <a:ext cx="7200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03648" y="332656"/>
            <a:ext cx="6912768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accent4">
                    <a:lumMod val="50000"/>
                  </a:schemeClr>
                </a:solidFill>
              </a:rPr>
              <a:t>Procvičuj:</a:t>
            </a:r>
            <a:endParaRPr lang="cs-CZ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19672" y="19168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		ABCD; a = 75 mm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23728" y="191683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19672" y="26369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2.		KLMN; k = 45 mm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19672" y="335699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	EFGH; e = 6 cm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123728" y="335699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23728" y="26369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evá složená závorka 10"/>
          <p:cNvSpPr/>
          <p:nvPr/>
        </p:nvSpPr>
        <p:spPr>
          <a:xfrm>
            <a:off x="1259632" y="1988840"/>
            <a:ext cx="360040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6369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Sestroj: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3407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Blažková, R. a kolektiv, Matematika pro 4. ročník ZŠ 2. díl</a:t>
            </a:r>
          </a:p>
          <a:p>
            <a:r>
              <a:rPr lang="cs-CZ" dirty="0" smtClean="0"/>
              <a:t>Praha: Alter, 1996. </a:t>
            </a:r>
            <a:r>
              <a:rPr lang="cs-CZ" smtClean="0"/>
              <a:t>ISBN 80-85775-96-4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1152128" cy="13681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19672" y="476672"/>
            <a:ext cx="6768752" cy="1368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Zopakuj si: čtverec je čtyřúhelník, který má všechny čtyři strany stejně dlouhé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2924944"/>
            <a:ext cx="23042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547664" y="242088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364502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19672" y="508518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79512" y="378904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79912" y="3501008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a = b = c = d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404664"/>
            <a:ext cx="648072" cy="64807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5" name="Obdélník 4"/>
          <p:cNvSpPr/>
          <p:nvPr/>
        </p:nvSpPr>
        <p:spPr>
          <a:xfrm>
            <a:off x="1259632" y="404664"/>
            <a:ext cx="7200800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Čtverec má 4 vrcholy – A, B, C, D</a:t>
            </a: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627784" y="1772816"/>
            <a:ext cx="1872208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347864" y="342900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339752" y="3429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3968" y="3429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499992" y="23488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14127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141277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339752" y="141277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39752" y="242088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cxnSp>
        <p:nvCxnSpPr>
          <p:cNvPr id="22" name="Přímá spojovací šipka 21"/>
          <p:cNvCxnSpPr>
            <a:endCxn id="12" idx="3"/>
          </p:cNvCxnSpPr>
          <p:nvPr/>
        </p:nvCxnSpPr>
        <p:spPr>
          <a:xfrm rot="10800000" flipV="1">
            <a:off x="4788024" y="1484783"/>
            <a:ext cx="432048" cy="158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endCxn id="14" idx="1"/>
          </p:cNvCxnSpPr>
          <p:nvPr/>
        </p:nvCxnSpPr>
        <p:spPr>
          <a:xfrm>
            <a:off x="1979712" y="1412776"/>
            <a:ext cx="360040" cy="2308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endCxn id="10" idx="3"/>
          </p:cNvCxnSpPr>
          <p:nvPr/>
        </p:nvCxnSpPr>
        <p:spPr>
          <a:xfrm rot="10800000">
            <a:off x="4788024" y="3659834"/>
            <a:ext cx="360040" cy="1292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flipV="1">
            <a:off x="2051720" y="364502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539552" y="5013176"/>
            <a:ext cx="648072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31" name="Obdélník 30"/>
          <p:cNvSpPr/>
          <p:nvPr/>
        </p:nvSpPr>
        <p:spPr>
          <a:xfrm>
            <a:off x="539552" y="3933056"/>
            <a:ext cx="648072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32" name="Obdélník 31"/>
          <p:cNvSpPr/>
          <p:nvPr/>
        </p:nvSpPr>
        <p:spPr>
          <a:xfrm>
            <a:off x="1259632" y="5013176"/>
            <a:ext cx="7272808" cy="14401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Čtverec má dvě dvojice protilehlých stran, které jsou rovnoběžné</a:t>
            </a:r>
          </a:p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AB    CD, BC    DA</a:t>
            </a: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259632" y="3933056"/>
            <a:ext cx="7272808" cy="86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Čtverec má každé dvě sousední strany kolmé. </a:t>
            </a:r>
          </a:p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AB    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BC,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CD,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CD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DA,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DA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AB</a:t>
            </a: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2627784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2627784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99593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399593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543609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5400000">
            <a:off x="543609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687625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rot="5400000">
            <a:off x="687625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>
            <a:off x="3779912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 rot="5400000">
            <a:off x="3923928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5400000">
            <a:off x="5364088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 rot="5400000">
            <a:off x="5508104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864096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31640" y="476672"/>
            <a:ext cx="7056784" cy="86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Při konstrukci dodržuj následující postup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95736" y="1484784"/>
            <a:ext cx="6192688" cy="23762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 načrtni čtverec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 popiš vrcholy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označ </a:t>
            </a:r>
            <a:r>
              <a:rPr lang="cs-CZ" sz="2400" dirty="0" smtClean="0">
                <a:solidFill>
                  <a:schemeClr val="tx1"/>
                </a:solidFill>
              </a:rPr>
              <a:t>stranu </a:t>
            </a:r>
            <a:r>
              <a:rPr lang="cs-CZ" sz="2400" dirty="0" smtClean="0">
                <a:solidFill>
                  <a:schemeClr val="tx1"/>
                </a:solidFill>
              </a:rPr>
              <a:t>a zapiš její délku (čtverec     má všechny stejně dlouhé)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1. náčrt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539552" y="4221088"/>
            <a:ext cx="1944216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99592" y="60932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7 cm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55776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1520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87824" y="5229200"/>
            <a:ext cx="54726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Uvědom si, že sousední strany jsou KOLMÉ</a:t>
            </a:r>
          </a:p>
          <a:p>
            <a:r>
              <a:rPr lang="cs-CZ" sz="2000" dirty="0" smtClean="0"/>
              <a:t>a protilehlé strany jsou ROVNOBĚŽNÉ</a:t>
            </a: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059832" y="4293096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Sestroj čtverec ABCD s délkou strany 7 cm.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2. rozbor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195736" y="476672"/>
            <a:ext cx="6264696" cy="18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promysli si, jak budeš při konstrukci postupovat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svůj postup znázorni náčrtkem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275856" y="5661248"/>
            <a:ext cx="2808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364088" y="56612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rot="5400000" flipH="1" flipV="1">
            <a:off x="1907704" y="4293096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275856" y="2924944"/>
            <a:ext cx="2808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4716016" y="4293096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156176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915816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56612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84168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915816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03848" y="56612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3131840" y="566124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5976156" y="5625244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3. Konstrukce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2627784" y="476672"/>
            <a:ext cx="5760640" cy="1152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</a:t>
            </a:r>
            <a:r>
              <a:rPr lang="cs-CZ" sz="2400" dirty="0" smtClean="0">
                <a:solidFill>
                  <a:schemeClr val="tx1"/>
                </a:solidFill>
              </a:rPr>
              <a:t>estroj </a:t>
            </a:r>
            <a:r>
              <a:rPr lang="cs-CZ" sz="2400" dirty="0" smtClean="0">
                <a:solidFill>
                  <a:schemeClr val="tx1"/>
                </a:solidFill>
              </a:rPr>
              <a:t>čtverec podle promyšleného postupu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a) Narýsuj přímku s. Na ní zvol bod A, naměř 7 cm a vyznač bod B.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835696" y="2852936"/>
            <a:ext cx="46805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0121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691680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5436096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691680" y="299695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67544" y="342900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b) Pomocí trojúhelníku s ryskou sestroj v bodě A kolmici r k přímce s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763688" y="5517232"/>
            <a:ext cx="42484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1619672" y="551723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5472100" y="5553236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566124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508104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796136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7" name="Pravoúhlý trojúhelník 26"/>
          <p:cNvSpPr/>
          <p:nvPr/>
        </p:nvSpPr>
        <p:spPr>
          <a:xfrm rot="13576706">
            <a:off x="797910" y="4525314"/>
            <a:ext cx="1944216" cy="18436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rot="16200000" flipV="1">
            <a:off x="937794" y="4686942"/>
            <a:ext cx="1658118" cy="6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62068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c) Pomocí trojúhelníku s ryskou sestroj v bodě B kolmici k přímce 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4048" y="44371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131840" y="4293096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131840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2967499" y="4241413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5199747" y="4313421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015716" y="3176972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771800" y="21328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508104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20" name="Přímá spojovací čára 19"/>
          <p:cNvCxnSpPr/>
          <p:nvPr/>
        </p:nvCxnSpPr>
        <p:spPr>
          <a:xfrm rot="5400000" flipH="1" flipV="1">
            <a:off x="4247964" y="3176972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Pravoúhlý trojúhelník 20"/>
          <p:cNvSpPr/>
          <p:nvPr/>
        </p:nvSpPr>
        <p:spPr>
          <a:xfrm rot="2786749">
            <a:off x="4386106" y="3441126"/>
            <a:ext cx="1944216" cy="18436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5580112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19675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d) Na kolmicích p a r sestroj body C a D tak, aby </a:t>
            </a:r>
            <a:r>
              <a:rPr lang="en-US" dirty="0" smtClean="0"/>
              <a:t>|</a:t>
            </a:r>
            <a:r>
              <a:rPr lang="cs-CZ" dirty="0" smtClean="0"/>
              <a:t>AD</a:t>
            </a:r>
            <a:r>
              <a:rPr lang="en-US" dirty="0" smtClean="0"/>
              <a:t>|</a:t>
            </a:r>
            <a:r>
              <a:rPr lang="cs-CZ" dirty="0" smtClean="0"/>
              <a:t>=</a:t>
            </a:r>
            <a:r>
              <a:rPr lang="en-US" dirty="0" smtClean="0"/>
              <a:t>|</a:t>
            </a:r>
            <a:r>
              <a:rPr lang="cs-CZ" dirty="0" smtClean="0"/>
              <a:t>CB</a:t>
            </a:r>
            <a:r>
              <a:rPr lang="en-US" dirty="0" smtClean="0"/>
              <a:t>|</a:t>
            </a:r>
            <a:r>
              <a:rPr lang="cs-CZ" dirty="0" smtClean="0"/>
              <a:t>= 7 cm</a:t>
            </a:r>
          </a:p>
          <a:p>
            <a:r>
              <a:rPr lang="cs-CZ" dirty="0" smtClean="0"/>
              <a:t>e) Sestroj úsečku CD</a:t>
            </a:r>
            <a:endParaRPr lang="cs-CZ" dirty="0"/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2339752" y="5373216"/>
            <a:ext cx="36724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339752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08104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5472100" y="5337212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895400" y="3865240"/>
            <a:ext cx="3320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 flipH="1" flipV="1">
            <a:off x="3991744" y="3937248"/>
            <a:ext cx="3320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267744" y="2348880"/>
            <a:ext cx="36724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2411760" y="2348880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2411760" y="18448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5508104" y="2348880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5436096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4. ověření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411760" y="476672"/>
            <a:ext cx="5976664" cy="1440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přeměř délky stran zda odpovídají zadání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zkontroluj pomocí trojúhelníku s ryskou kolmost sousedních stran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99792" y="2852936"/>
            <a:ext cx="2232248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50851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88024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6016" y="24928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27784" y="24208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9" name="Pravoúhlý trojúhelník 8"/>
          <p:cNvSpPr/>
          <p:nvPr/>
        </p:nvSpPr>
        <p:spPr>
          <a:xfrm rot="19020666">
            <a:off x="4042969" y="1936167"/>
            <a:ext cx="2023686" cy="184319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364088" y="414908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 = b = c = d = 7 cm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361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Konstrukce čtverce  4. ročník</vt:lpstr>
      <vt:lpstr>Snímek 2</vt:lpstr>
      <vt:lpstr> 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čtverce  4. ročník</dc:title>
  <dc:creator>JasLouie</dc:creator>
  <cp:lastModifiedBy>JasLouie</cp:lastModifiedBy>
  <cp:revision>17</cp:revision>
  <dcterms:created xsi:type="dcterms:W3CDTF">2011-07-20T08:14:47Z</dcterms:created>
  <dcterms:modified xsi:type="dcterms:W3CDTF">2011-08-02T10:50:08Z</dcterms:modified>
</cp:coreProperties>
</file>