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7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78D2F-F719-4374-AF8D-4588BA5BD3FF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934F0-C067-40B6-9D32-88E53840B5F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pPr algn="ctr"/>
            <a:r>
              <a:rPr lang="cs-CZ" dirty="0" smtClean="0"/>
              <a:t>KOLMICE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6858000" cy="533400"/>
          </a:xfrm>
        </p:spPr>
        <p:txBody>
          <a:bodyPr>
            <a:normAutofit lnSpcReduction="10000"/>
          </a:bodyPr>
          <a:lstStyle/>
          <a:p>
            <a:pPr algn="ctr"/>
            <a:r>
              <a:rPr lang="cs-CZ" dirty="0" smtClean="0"/>
              <a:t>4. ROČNÍK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043608" y="3933056"/>
            <a:ext cx="7164288" cy="1371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Zpracovala Ing. Eva Skalická,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ZŠ Dobříš, Komenského nám. 35, okres Příbram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Inovace školy – Dobříš, </a:t>
            </a:r>
            <a:r>
              <a:rPr kumimoji="0" lang="cs-CZ" sz="20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EUpenizeskolam.cz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548680"/>
            <a:ext cx="820891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4. přímka a prochází bodem A </a:t>
            </a:r>
            <a:r>
              <a:rPr lang="cs-CZ" sz="2400" dirty="0" err="1" smtClean="0">
                <a:solidFill>
                  <a:schemeClr val="tx1"/>
                </a:solidFill>
              </a:rPr>
              <a:t>a</a:t>
            </a:r>
            <a:r>
              <a:rPr lang="cs-CZ" sz="2400" dirty="0" smtClean="0">
                <a:solidFill>
                  <a:schemeClr val="tx1"/>
                </a:solidFill>
              </a:rPr>
              <a:t> je kolmá na přímku p 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1547664" y="3573016"/>
            <a:ext cx="57606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Přímá spojovací čára 3"/>
          <p:cNvCxnSpPr/>
          <p:nvPr/>
        </p:nvCxnSpPr>
        <p:spPr>
          <a:xfrm rot="5400000">
            <a:off x="2303748" y="375303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7020272" y="3717032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779912" y="5445224"/>
            <a:ext cx="360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a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45104" y="3249637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3" name="Oblouk 12"/>
          <p:cNvSpPr/>
          <p:nvPr/>
        </p:nvSpPr>
        <p:spPr>
          <a:xfrm rot="1888651">
            <a:off x="4245571" y="3403702"/>
            <a:ext cx="233756" cy="194611"/>
          </a:xfrm>
          <a:prstGeom prst="arc">
            <a:avLst>
              <a:gd name="adj1" fmla="val 10905608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4067944" y="364502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PODLE PŘEDCHOZÍHO POSTUPU NARÝSUJ:</a:t>
            </a:r>
            <a:endParaRPr lang="cs-CZ" sz="28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683568" y="1484784"/>
            <a:ext cx="777686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Sestroj přímku </a:t>
            </a:r>
            <a:r>
              <a:rPr lang="cs-CZ" sz="2400" dirty="0" err="1" smtClean="0"/>
              <a:t>t</a:t>
            </a:r>
            <a:r>
              <a:rPr lang="cs-CZ" sz="2400" dirty="0" smtClean="0"/>
              <a:t>. Na ní vyznač dva různé body M a N.</a:t>
            </a:r>
          </a:p>
          <a:p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 smtClean="0"/>
              <a:t>Narýsuj přímku m, která prochází bodem M a je kolmá k přímce </a:t>
            </a:r>
            <a:r>
              <a:rPr lang="cs-CZ" sz="2400" dirty="0" err="1" smtClean="0"/>
              <a:t>t</a:t>
            </a:r>
            <a:r>
              <a:rPr lang="cs-CZ" sz="2400" dirty="0" smtClean="0"/>
              <a:t>.</a:t>
            </a:r>
          </a:p>
          <a:p>
            <a:pPr marL="342900" indent="-342900">
              <a:buAutoNum type="alphaLcParenR"/>
            </a:pPr>
            <a:endParaRPr lang="cs-CZ" sz="2400" dirty="0"/>
          </a:p>
          <a:p>
            <a:pPr marL="342900" indent="-342900">
              <a:buAutoNum type="alphaLcParenR"/>
            </a:pPr>
            <a:r>
              <a:rPr lang="cs-CZ" sz="2400" dirty="0" smtClean="0"/>
              <a:t>Narýsuj přímku n,  která prochází bodem N a je kolmá k přímce </a:t>
            </a:r>
            <a:r>
              <a:rPr lang="cs-CZ" sz="2400" dirty="0" err="1" smtClean="0"/>
              <a:t>t</a:t>
            </a:r>
            <a:r>
              <a:rPr lang="cs-CZ" sz="2400" dirty="0" smtClean="0"/>
              <a:t>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0401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C) RÝSOVÁNÍ KOLMIC, KTERÉ PROCHÁZEJÍ DANÝM BODEM MIMO PŘÍMKU</a:t>
            </a:r>
            <a:endParaRPr lang="cs-CZ" sz="2800" dirty="0"/>
          </a:p>
        </p:txBody>
      </p:sp>
      <p:sp>
        <p:nvSpPr>
          <p:cNvPr id="3" name="Obdélník 2"/>
          <p:cNvSpPr/>
          <p:nvPr/>
        </p:nvSpPr>
        <p:spPr>
          <a:xfrm>
            <a:off x="467544" y="1196752"/>
            <a:ext cx="820891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1. narýsuj přímku p a zvol bod B, který na ní neleží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411760" y="278092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5400000">
            <a:off x="3131840" y="21328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/>
          <p:nvPr/>
        </p:nvCxnSpPr>
        <p:spPr>
          <a:xfrm>
            <a:off x="3131840" y="2132856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3491880" y="206084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6732240" y="28529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467544" y="3284984"/>
            <a:ext cx="820891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000" dirty="0" smtClean="0">
                <a:solidFill>
                  <a:schemeClr val="tx1"/>
                </a:solidFill>
              </a:rPr>
              <a:t>2. Trojúhelník přilož na přímku p tak, aby se ryska kryla s narýsovanou přímkou a nejdelší strana trojúhelníku procházela bodem B.</a:t>
            </a:r>
            <a:endParaRPr lang="cs-CZ" sz="2000" dirty="0">
              <a:solidFill>
                <a:schemeClr val="tx1"/>
              </a:solidFill>
            </a:endParaRPr>
          </a:p>
        </p:txBody>
      </p:sp>
      <p:cxnSp>
        <p:nvCxnSpPr>
          <p:cNvPr id="18" name="Přímá spojovací čára 17"/>
          <p:cNvCxnSpPr/>
          <p:nvPr/>
        </p:nvCxnSpPr>
        <p:spPr>
          <a:xfrm>
            <a:off x="2051720" y="5445224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ovéPole 18"/>
          <p:cNvSpPr txBox="1"/>
          <p:nvPr/>
        </p:nvSpPr>
        <p:spPr>
          <a:xfrm>
            <a:off x="3131840" y="472514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372200" y="551723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cxnSp>
        <p:nvCxnSpPr>
          <p:cNvPr id="22" name="Přímá spojovací čára 21"/>
          <p:cNvCxnSpPr/>
          <p:nvPr/>
        </p:nvCxnSpPr>
        <p:spPr>
          <a:xfrm rot="5400000">
            <a:off x="2915816" y="4725144"/>
            <a:ext cx="288032" cy="0"/>
          </a:xfrm>
          <a:prstGeom prst="line">
            <a:avLst/>
          </a:prstGeom>
          <a:ln w="95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/>
          <p:nvPr/>
        </p:nvCxnSpPr>
        <p:spPr>
          <a:xfrm>
            <a:off x="2915816" y="4725144"/>
            <a:ext cx="288032" cy="0"/>
          </a:xfrm>
          <a:prstGeom prst="line">
            <a:avLst/>
          </a:prstGeom>
          <a:ln w="9525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Pravoúhlý trojúhelník 26"/>
          <p:cNvSpPr/>
          <p:nvPr/>
        </p:nvSpPr>
        <p:spPr>
          <a:xfrm rot="13580492">
            <a:off x="2059699" y="4423895"/>
            <a:ext cx="2016224" cy="1944216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20688"/>
            <a:ext cx="820891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3. podle nejdelší strany trojúhelníku narýsuj přímku b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2051720" y="3861048"/>
            <a:ext cx="47525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3131840" y="314096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372200" y="39330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2915816" y="3140968"/>
            <a:ext cx="288032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Pravoúhlý trojúhelník 6"/>
          <p:cNvSpPr/>
          <p:nvPr/>
        </p:nvSpPr>
        <p:spPr>
          <a:xfrm rot="13580492">
            <a:off x="2051008" y="2833790"/>
            <a:ext cx="2016224" cy="1944216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ovací čára 8"/>
          <p:cNvCxnSpPr/>
          <p:nvPr/>
        </p:nvCxnSpPr>
        <p:spPr>
          <a:xfrm rot="5400000">
            <a:off x="1403648" y="3212976"/>
            <a:ext cx="3312368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2699792" y="4365104"/>
            <a:ext cx="360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b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620688"/>
            <a:ext cx="820891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4. přímka b prochází bodem B a je kolmá k přímce p   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1979712" y="3645024"/>
            <a:ext cx="532859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/>
          <p:cNvCxnSpPr/>
          <p:nvPr/>
        </p:nvCxnSpPr>
        <p:spPr>
          <a:xfrm rot="5400000">
            <a:off x="2807804" y="3753036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860032" y="206084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7092280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88024" y="54452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4644008" y="234888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blouk 15"/>
          <p:cNvSpPr/>
          <p:nvPr/>
        </p:nvSpPr>
        <p:spPr>
          <a:xfrm rot="1888651">
            <a:off x="4749626" y="3475710"/>
            <a:ext cx="233756" cy="194611"/>
          </a:xfrm>
          <a:prstGeom prst="arc">
            <a:avLst>
              <a:gd name="adj1" fmla="val 10905608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4790405" y="33340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PODLE PŘEDCHOZÍHO POSTUPU NARÝSUJ: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539552" y="1340768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Narýsuj přímku a. Vyznač dva různé body A, B, které na přímce a neleží. Sestroj přímky c, d, které procházejí zvolenými body A, B a jsou kolmé k přímce a.</a:t>
            </a:r>
            <a:endParaRPr lang="cs-CZ" sz="2400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539552" y="2276872"/>
            <a:ext cx="8229600" cy="914400"/>
          </a:xfrm>
          <a:prstGeom prst="rect">
            <a:avLst/>
          </a:prstGeom>
        </p:spPr>
        <p:txBody>
          <a:bodyPr vert="horz" anchor="b" anchorCtr="0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</a:t>
            </a:r>
            <a:r>
              <a:rPr kumimoji="0" lang="cs-CZ" sz="29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ZÁVĚR</a:t>
            </a:r>
            <a:r>
              <a:rPr kumimoji="0" lang="cs-CZ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endParaRPr kumimoji="0" lang="cs-CZ" sz="29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3212976"/>
            <a:ext cx="813690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Narýsuj dvě přímky a, b, které jsou na sebe kolmé a bod K, který neleží na žádné z nich.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Narýsuj přímku p, která prochází bodem K a je kolmá </a:t>
            </a:r>
          </a:p>
          <a:p>
            <a:pPr marL="457200" indent="-457200"/>
            <a:r>
              <a:rPr lang="cs-CZ" sz="2400" dirty="0" smtClean="0"/>
              <a:t>       na přímku a.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Narýsuj přímku t, která také prochází bodem K a je kolmá </a:t>
            </a:r>
          </a:p>
          <a:p>
            <a:pPr marL="457200" indent="-457200"/>
            <a:r>
              <a:rPr lang="cs-CZ" sz="2400" dirty="0" smtClean="0"/>
              <a:t>       k přímce </a:t>
            </a:r>
            <a:r>
              <a:rPr lang="cs-CZ" sz="2400" dirty="0" err="1" smtClean="0"/>
              <a:t>b</a:t>
            </a:r>
            <a:r>
              <a:rPr lang="cs-CZ" sz="2400" dirty="0" smtClean="0"/>
              <a:t>.</a:t>
            </a:r>
          </a:p>
          <a:p>
            <a:pPr marL="457200" indent="-457200">
              <a:buAutoNum type="alphaLcParenR"/>
            </a:pPr>
            <a:r>
              <a:rPr lang="cs-CZ" sz="2400" dirty="0" smtClean="0"/>
              <a:t>Pojmenuj čtyřúhelník, který vznikl.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15616" y="1052736"/>
            <a:ext cx="6840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Blažková R. a kolektiv Matematika pro 4. ročník ZŠ 2. díl</a:t>
            </a:r>
          </a:p>
          <a:p>
            <a:r>
              <a:rPr lang="cs-CZ" dirty="0" smtClean="0"/>
              <a:t>Praha:  Alter, 1996 ISBN 80-85775-96-4</a:t>
            </a:r>
          </a:p>
          <a:p>
            <a:endParaRPr lang="cs-CZ" dirty="0"/>
          </a:p>
          <a:p>
            <a:r>
              <a:rPr lang="cs-CZ" dirty="0" err="1" smtClean="0"/>
              <a:t>Molnár</a:t>
            </a:r>
            <a:r>
              <a:rPr lang="cs-CZ" dirty="0" smtClean="0"/>
              <a:t>,  J., </a:t>
            </a:r>
            <a:r>
              <a:rPr lang="cs-CZ" dirty="0" err="1" smtClean="0"/>
              <a:t>Mikulenková</a:t>
            </a:r>
            <a:r>
              <a:rPr lang="cs-CZ" dirty="0" smtClean="0"/>
              <a:t>, H. Matematika pro 4. ročník </a:t>
            </a:r>
            <a:r>
              <a:rPr lang="cs-CZ" dirty="0" smtClean="0"/>
              <a:t>2. </a:t>
            </a:r>
            <a:r>
              <a:rPr lang="cs-CZ" smtClean="0"/>
              <a:t>díl </a:t>
            </a:r>
            <a:endParaRPr lang="cs-CZ" dirty="0" smtClean="0"/>
          </a:p>
          <a:p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</a:t>
            </a:r>
            <a:r>
              <a:rPr lang="cs-CZ" dirty="0" smtClean="0"/>
              <a:t>2003 </a:t>
            </a:r>
            <a:r>
              <a:rPr lang="cs-CZ" dirty="0" smtClean="0"/>
              <a:t>ISBN 80-85806-53-3</a:t>
            </a:r>
          </a:p>
          <a:p>
            <a:endParaRPr lang="cs-CZ" dirty="0"/>
          </a:p>
          <a:p>
            <a:r>
              <a:rPr lang="cs-CZ" dirty="0" smtClean="0"/>
              <a:t>www.planimetrie.</a:t>
            </a:r>
            <a:r>
              <a:rPr lang="cs-CZ" dirty="0" err="1" smtClean="0"/>
              <a:t>kvalitne.cz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RÝSOVÁNÍ KOLMÝCH PŘÍMEK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67544" y="1268760"/>
            <a:ext cx="424847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Co je kolmice?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467544" y="1916832"/>
            <a:ext cx="8208912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Kolmice je geometrický útvar. Kolmice je přímka, která potíná jinou přímku a svírá s ní pravý úhel.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11560" y="4509120"/>
            <a:ext cx="496855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5148064" y="45811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cxnSp>
        <p:nvCxnSpPr>
          <p:cNvPr id="10" name="Přímá spojovací čára 9"/>
          <p:cNvCxnSpPr/>
          <p:nvPr/>
        </p:nvCxnSpPr>
        <p:spPr>
          <a:xfrm rot="5400000">
            <a:off x="1403648" y="4653136"/>
            <a:ext cx="3024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2987824" y="306896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</a:t>
            </a:r>
            <a:endParaRPr lang="cs-CZ" dirty="0"/>
          </a:p>
        </p:txBody>
      </p:sp>
      <p:sp>
        <p:nvSpPr>
          <p:cNvPr id="12" name="Oblouk 11"/>
          <p:cNvSpPr/>
          <p:nvPr/>
        </p:nvSpPr>
        <p:spPr>
          <a:xfrm rot="1888651">
            <a:off x="2877418" y="4339806"/>
            <a:ext cx="233756" cy="194611"/>
          </a:xfrm>
          <a:prstGeom prst="arc">
            <a:avLst>
              <a:gd name="adj1" fmla="val 10905608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2898409" y="418716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.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652120" y="3068960"/>
            <a:ext cx="3024336" cy="25922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Zapisujeme</a:t>
            </a:r>
            <a:r>
              <a:rPr lang="cs-CZ" sz="2400" dirty="0" smtClean="0">
                <a:solidFill>
                  <a:schemeClr val="tx1"/>
                </a:solidFill>
              </a:rPr>
              <a:t>: a   b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</a:rPr>
              <a:t>Čteme</a:t>
            </a:r>
            <a:r>
              <a:rPr lang="cs-CZ" sz="2400" dirty="0" smtClean="0">
                <a:solidFill>
                  <a:schemeClr val="tx1"/>
                </a:solidFill>
              </a:rPr>
              <a:t>:  přímka a je kolmá na přímku b </a:t>
            </a:r>
          </a:p>
        </p:txBody>
      </p:sp>
      <p:cxnSp>
        <p:nvCxnSpPr>
          <p:cNvPr id="16" name="Přímá spojovací čára 15"/>
          <p:cNvCxnSpPr/>
          <p:nvPr/>
        </p:nvCxnSpPr>
        <p:spPr>
          <a:xfrm rot="5400000">
            <a:off x="7344308" y="3969060"/>
            <a:ext cx="3600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>
            <a:off x="7380312" y="414908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467544" y="476672"/>
            <a:ext cx="8208912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Co jsou kolmice (kolmé přímky) ?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467544" y="1268760"/>
            <a:ext cx="8208912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Kolmice jsou přímky,  které jsou kolmé na sebe navzájem.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6" name="Přímá spojovací čára 5"/>
          <p:cNvCxnSpPr/>
          <p:nvPr/>
        </p:nvCxnSpPr>
        <p:spPr>
          <a:xfrm>
            <a:off x="1115616" y="4293096"/>
            <a:ext cx="345638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3995936" y="436510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</a:t>
            </a: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1655676" y="4257092"/>
            <a:ext cx="266429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059832" y="285293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970417" y="397114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.</a:t>
            </a:r>
          </a:p>
        </p:txBody>
      </p:sp>
      <p:sp>
        <p:nvSpPr>
          <p:cNvPr id="11" name="Oblouk 10"/>
          <p:cNvSpPr/>
          <p:nvPr/>
        </p:nvSpPr>
        <p:spPr>
          <a:xfrm rot="1888651">
            <a:off x="2949426" y="4123782"/>
            <a:ext cx="233756" cy="194611"/>
          </a:xfrm>
          <a:prstGeom prst="arc">
            <a:avLst>
              <a:gd name="adj1" fmla="val 10905608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6012160" y="2996952"/>
            <a:ext cx="2160240" cy="22322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c      d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 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a zároveň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d      c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17" name="Přímá spojovací čára 16"/>
          <p:cNvCxnSpPr/>
          <p:nvPr/>
        </p:nvCxnSpPr>
        <p:spPr>
          <a:xfrm>
            <a:off x="6300192" y="342900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rot="5400000" flipH="1" flipV="1">
            <a:off x="6300192" y="3284984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6372200" y="494116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 rot="5400000" flipH="1" flipV="1">
            <a:off x="6372200" y="4797152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A) RÝSOVÁNÍ KOLMIC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268760"/>
            <a:ext cx="8208912" cy="72008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Ke konstrukci potřebujeme trojúhelník s ryskou. </a:t>
            </a:r>
            <a:endParaRPr lang="cs-CZ" sz="2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F:\9802365242122291afd8f21bba07c97f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2636912"/>
            <a:ext cx="5400600" cy="2592288"/>
          </a:xfrm>
          <a:prstGeom prst="rect">
            <a:avLst/>
          </a:prstGeom>
          <a:noFill/>
        </p:spPr>
      </p:pic>
      <p:pic>
        <p:nvPicPr>
          <p:cNvPr id="1027" name="Picture 3" descr="F:\trojuhelnik-s-ryskou-transparentni-45-17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2636912"/>
            <a:ext cx="2664296" cy="2592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SESTROJ KOLMÉ PŘÍMKY p, r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467544" y="1196752"/>
            <a:ext cx="820891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1. narýsuj přímku p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1619672" y="2708920"/>
            <a:ext cx="48965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6372200" y="278092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67544" y="3284984"/>
            <a:ext cx="8208912" cy="86409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2. trojúhelník přiložím na přímku p tak, aby se ryska kryla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 narýsovanou přímkou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1475656" y="5373216"/>
            <a:ext cx="48965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6228184" y="53732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1" name="Pravoúhlý trojúhelník 10"/>
          <p:cNvSpPr/>
          <p:nvPr/>
        </p:nvSpPr>
        <p:spPr>
          <a:xfrm rot="2746489">
            <a:off x="3040623" y="4564739"/>
            <a:ext cx="1672299" cy="1667219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820891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3. podle nejdelší strany trojúhelníku narýsujeme přímku r 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3" name="Přímá spojovací čára 2"/>
          <p:cNvCxnSpPr/>
          <p:nvPr/>
        </p:nvCxnSpPr>
        <p:spPr>
          <a:xfrm>
            <a:off x="900332" y="3896751"/>
            <a:ext cx="6212480" cy="541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6839525" y="3917252"/>
            <a:ext cx="3695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5" name="Pravoúhlý trojúhelník 4"/>
          <p:cNvSpPr/>
          <p:nvPr/>
        </p:nvSpPr>
        <p:spPr>
          <a:xfrm rot="2705373">
            <a:off x="3515888" y="2929971"/>
            <a:ext cx="1974155" cy="1945193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ovací čára 6"/>
          <p:cNvCxnSpPr/>
          <p:nvPr/>
        </p:nvCxnSpPr>
        <p:spPr>
          <a:xfrm rot="5400000">
            <a:off x="2267744" y="3861048"/>
            <a:ext cx="4464496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4459676" y="5282050"/>
            <a:ext cx="443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476672"/>
            <a:ext cx="820891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4. přímka r je kolmá k přímce p 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1115616" y="3501008"/>
            <a:ext cx="57606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/>
          <p:cNvCxnSpPr/>
          <p:nvPr/>
        </p:nvCxnSpPr>
        <p:spPr>
          <a:xfrm rot="5400000">
            <a:off x="1979712" y="3140968"/>
            <a:ext cx="3600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" name="Oblouk 6"/>
          <p:cNvSpPr/>
          <p:nvPr/>
        </p:nvSpPr>
        <p:spPr>
          <a:xfrm rot="1888651">
            <a:off x="3741514" y="3331694"/>
            <a:ext cx="233756" cy="194611"/>
          </a:xfrm>
          <a:prstGeom prst="arc">
            <a:avLst>
              <a:gd name="adj1" fmla="val 10905608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3719591" y="3165231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.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851920" y="45091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588224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660232" y="198884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        </a:t>
            </a:r>
            <a:r>
              <a:rPr lang="cs-CZ" sz="2000" dirty="0" smtClean="0"/>
              <a:t>r</a:t>
            </a:r>
            <a:endParaRPr lang="cs-CZ" dirty="0"/>
          </a:p>
        </p:txBody>
      </p:sp>
      <p:cxnSp>
        <p:nvCxnSpPr>
          <p:cNvPr id="13" name="Přímá spojovací čára 12"/>
          <p:cNvCxnSpPr/>
          <p:nvPr/>
        </p:nvCxnSpPr>
        <p:spPr>
          <a:xfrm rot="5400000">
            <a:off x="6876256" y="2132856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6948264" y="234888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/>
          <p:cNvSpPr/>
          <p:nvPr/>
        </p:nvSpPr>
        <p:spPr>
          <a:xfrm>
            <a:off x="467544" y="5085184"/>
            <a:ext cx="8208912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Podle předchozího postupu narýsuj: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a        b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c        d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20" name="Přímá spojovací čára 19"/>
          <p:cNvCxnSpPr/>
          <p:nvPr/>
        </p:nvCxnSpPr>
        <p:spPr>
          <a:xfrm rot="5400000">
            <a:off x="827584" y="566124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/>
          <p:nvPr/>
        </p:nvCxnSpPr>
        <p:spPr>
          <a:xfrm>
            <a:off x="827584" y="5805264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/>
          <p:nvPr/>
        </p:nvCxnSpPr>
        <p:spPr>
          <a:xfrm rot="5400000">
            <a:off x="899592" y="602128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/>
          <p:nvPr/>
        </p:nvCxnSpPr>
        <p:spPr>
          <a:xfrm>
            <a:off x="899592" y="6165304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B) RÝSOVÁNÍ KOLMIC, KTERÉ PROCHÁZENÍ DANÝM BODEM NA PŘÍMCE </a:t>
            </a:r>
            <a:endParaRPr lang="cs-CZ" sz="3600" dirty="0"/>
          </a:p>
        </p:txBody>
      </p:sp>
      <p:sp>
        <p:nvSpPr>
          <p:cNvPr id="3" name="Obdélník 2"/>
          <p:cNvSpPr/>
          <p:nvPr/>
        </p:nvSpPr>
        <p:spPr>
          <a:xfrm>
            <a:off x="467544" y="1484784"/>
            <a:ext cx="820891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1. Narýsuj přímku p a na ní zvol bod A 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2051720" y="2636912"/>
            <a:ext cx="41044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5868144" y="2708920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2915816" y="2636912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059832" y="27089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67544" y="3068960"/>
            <a:ext cx="8208912" cy="10801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2. </a:t>
            </a:r>
            <a:r>
              <a:rPr lang="cs-CZ" sz="2400" dirty="0">
                <a:solidFill>
                  <a:schemeClr val="tx1"/>
                </a:solidFill>
              </a:rPr>
              <a:t>t</a:t>
            </a:r>
            <a:r>
              <a:rPr lang="cs-CZ" sz="2400" dirty="0" smtClean="0">
                <a:solidFill>
                  <a:schemeClr val="tx1"/>
                </a:solidFill>
              </a:rPr>
              <a:t>rojúhelník s ryskou přilož na přímku p tak, aby se ryska kryla 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 přímkou p a současně nejdelší strana trojúhelníku procházela bodem A   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2267744" y="5373216"/>
            <a:ext cx="41044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6084168" y="544522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cxnSp>
        <p:nvCxnSpPr>
          <p:cNvPr id="15" name="Přímá spojovací čára 14"/>
          <p:cNvCxnSpPr/>
          <p:nvPr/>
        </p:nvCxnSpPr>
        <p:spPr>
          <a:xfrm rot="5400000">
            <a:off x="3161892" y="536146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ovéPole 15"/>
          <p:cNvSpPr txBox="1"/>
          <p:nvPr/>
        </p:nvSpPr>
        <p:spPr>
          <a:xfrm>
            <a:off x="3275856" y="54452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17" name="Pravoúhlý trojúhelník 16"/>
          <p:cNvSpPr/>
          <p:nvPr/>
        </p:nvSpPr>
        <p:spPr>
          <a:xfrm rot="13567907">
            <a:off x="2359177" y="4406734"/>
            <a:ext cx="1908684" cy="1865485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3163561" y="537385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467544" y="404664"/>
            <a:ext cx="8208912" cy="6480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3. podle nejdelší strany trojúhelníku narýsuj přímku a</a:t>
            </a:r>
            <a:endParaRPr lang="cs-CZ" sz="2400" dirty="0">
              <a:solidFill>
                <a:schemeClr val="tx1"/>
              </a:solidFill>
            </a:endParaRPr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2902965" y="3645024"/>
            <a:ext cx="410445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6719389" y="3717032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11077" y="3717032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  <p:sp>
        <p:nvSpPr>
          <p:cNvPr id="7" name="Pravoúhlý trojúhelník 6"/>
          <p:cNvSpPr/>
          <p:nvPr/>
        </p:nvSpPr>
        <p:spPr>
          <a:xfrm rot="13566459">
            <a:off x="2927654" y="2634942"/>
            <a:ext cx="1993983" cy="1880679"/>
          </a:xfrm>
          <a:prstGeom prst="rt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ovací čára 7"/>
          <p:cNvCxnSpPr/>
          <p:nvPr/>
        </p:nvCxnSpPr>
        <p:spPr>
          <a:xfrm rot="5400000">
            <a:off x="3779912" y="3645024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rot="16200000" flipH="1">
            <a:off x="2213257" y="3542643"/>
            <a:ext cx="3402781" cy="714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ovéPole 12"/>
          <p:cNvSpPr txBox="1"/>
          <p:nvPr/>
        </p:nvSpPr>
        <p:spPr>
          <a:xfrm>
            <a:off x="3983084" y="49411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537</Words>
  <Application>Microsoft Office PowerPoint</Application>
  <PresentationFormat>Předvádění na obrazovce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KOLMICE</vt:lpstr>
      <vt:lpstr>RÝSOVÁNÍ KOLMÝCH PŘÍMEK</vt:lpstr>
      <vt:lpstr>Snímek 3</vt:lpstr>
      <vt:lpstr>A) RÝSOVÁNÍ KOLMIC</vt:lpstr>
      <vt:lpstr>SESTROJ KOLMÉ PŘÍMKY p, r</vt:lpstr>
      <vt:lpstr>Snímek 6</vt:lpstr>
      <vt:lpstr>Snímek 7</vt:lpstr>
      <vt:lpstr>B) RÝSOVÁNÍ KOLMIC, KTERÉ PROCHÁZENÍ DANÝM BODEM NA PŘÍMCE </vt:lpstr>
      <vt:lpstr>Snímek 9</vt:lpstr>
      <vt:lpstr>Snímek 10</vt:lpstr>
      <vt:lpstr>PODLE PŘEDCHOZÍHO POSTUPU NARÝSUJ:</vt:lpstr>
      <vt:lpstr>C) RÝSOVÁNÍ KOLMIC, KTERÉ PROCHÁZEJÍ DANÝM BODEM MIMO PŘÍMKU</vt:lpstr>
      <vt:lpstr>Snímek 13</vt:lpstr>
      <vt:lpstr>Snímek 14</vt:lpstr>
      <vt:lpstr>PODLE PŘEDCHOZÍHO POSTUPU NARÝSUJ:</vt:lpstr>
      <vt:lpstr>Snímek 16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KOLMICE</dc:title>
  <dc:creator>JasLouie</dc:creator>
  <cp:lastModifiedBy>JasLouie</cp:lastModifiedBy>
  <cp:revision>16</cp:revision>
  <dcterms:created xsi:type="dcterms:W3CDTF">2011-07-28T08:56:01Z</dcterms:created>
  <dcterms:modified xsi:type="dcterms:W3CDTF">2011-08-02T10:41:33Z</dcterms:modified>
</cp:coreProperties>
</file>