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48" autoAdjust="0"/>
  </p:normalViewPr>
  <p:slideViewPr>
    <p:cSldViewPr>
      <p:cViewPr>
        <p:scale>
          <a:sx n="66" d="100"/>
          <a:sy n="66" d="100"/>
        </p:scale>
        <p:origin x="-1506" y="-150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67BE-D415-4B98-AC91-1303D35B538B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C67BE-D415-4B98-AC91-1303D35B538B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81035-CDBB-447D-ADF3-3E4C39C1A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vp.cz/" TargetMode="External"/><Relationship Id="rId2" Type="http://schemas.openxmlformats.org/officeDocument/2006/relationships/hyperlink" Target="http://www.planimetrie.kvalitne.cz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BOD – ÚSEČKA – PŘÍMKA – POLOPŘÍMKA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4. ROČNÍK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509120"/>
            <a:ext cx="7704856" cy="17526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Autorem materiálu je Ing. Eva Skalická,</a:t>
            </a:r>
          </a:p>
          <a:p>
            <a:r>
              <a:rPr lang="cs-CZ" sz="2400" dirty="0" smtClean="0"/>
              <a:t>ZŠ Dobříš, Komenského nám. 35, okres Příbram</a:t>
            </a:r>
          </a:p>
          <a:p>
            <a:r>
              <a:rPr lang="cs-CZ" sz="2400" dirty="0" smtClean="0"/>
              <a:t>Inovace školy – Dobříš, </a:t>
            </a:r>
            <a:r>
              <a:rPr lang="cs-CZ" sz="2400" dirty="0" err="1" smtClean="0"/>
              <a:t>EUpenizeskolam.cz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55576" y="548680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www.planimetrie.</a:t>
            </a:r>
            <a:r>
              <a:rPr lang="cs-CZ" dirty="0" err="1" smtClean="0">
                <a:hlinkClick r:id="rId2"/>
              </a:rPr>
              <a:t>kvalitne.cz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rvp.cz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Trejbal</a:t>
            </a:r>
            <a:r>
              <a:rPr lang="cs-CZ" dirty="0" smtClean="0"/>
              <a:t>, J., Komárková, V. Matematika 5. ročník 1. díl</a:t>
            </a:r>
          </a:p>
          <a:p>
            <a:r>
              <a:rPr lang="cs-CZ" dirty="0" smtClean="0"/>
              <a:t>Praha: SPN, 1996. ISBN 80-85937-41-7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Bod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1124744"/>
            <a:ext cx="122413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619672" y="1124744"/>
            <a:ext cx="669674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cs-CZ" sz="2400" dirty="0" smtClean="0"/>
              <a:t>Místo, kde se protínají dvě přímky, úsečky…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051720" y="23488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A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283968" y="270892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C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372200" y="23488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B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23528" y="4005064"/>
            <a:ext cx="122413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619672" y="4005064"/>
            <a:ext cx="669674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cs-CZ" sz="2400" dirty="0" smtClean="0"/>
              <a:t>Body pojmenováváme velkými tiskacími </a:t>
            </a:r>
            <a:r>
              <a:rPr lang="cs-CZ" sz="2400" smtClean="0"/>
              <a:t>písmeny </a:t>
            </a:r>
          </a:p>
          <a:p>
            <a:pPr algn="ctr">
              <a:buFontTx/>
              <a:buChar char="-"/>
            </a:pPr>
            <a:r>
              <a:rPr lang="cs-CZ" sz="2400" smtClean="0"/>
              <a:t>A</a:t>
            </a:r>
            <a:r>
              <a:rPr lang="cs-CZ" sz="2400" dirty="0" smtClean="0"/>
              <a:t>, B, C, D, E, F …</a:t>
            </a:r>
          </a:p>
        </p:txBody>
      </p:sp>
      <p:cxnSp>
        <p:nvCxnSpPr>
          <p:cNvPr id="18" name="Přímá spojovací čára 17"/>
          <p:cNvCxnSpPr/>
          <p:nvPr/>
        </p:nvCxnSpPr>
        <p:spPr>
          <a:xfrm rot="5400000">
            <a:off x="2339752" y="2276872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2339752" y="2276872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4499992" y="2708920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4499992" y="2708920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rot="5400000">
            <a:off x="6660232" y="2708920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6660232" y="2708920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67544" y="332656"/>
            <a:ext cx="12241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63688" y="332656"/>
            <a:ext cx="66967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Zápis: A </a:t>
            </a:r>
            <a:r>
              <a:rPr lang="el-GR" sz="2400" dirty="0" smtClean="0"/>
              <a:t>ϵ</a:t>
            </a:r>
            <a:r>
              <a:rPr lang="cs-CZ" sz="2400" dirty="0" smtClean="0"/>
              <a:t> p</a:t>
            </a:r>
          </a:p>
          <a:p>
            <a:pPr algn="ctr"/>
            <a:r>
              <a:rPr lang="cs-CZ" sz="2400" dirty="0" smtClean="0"/>
              <a:t>Čteme: bod A leží na přímce p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2699792" y="1700808"/>
            <a:ext cx="5256584" cy="2880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>
            <a:off x="5326633" y="1850777"/>
            <a:ext cx="336550" cy="25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5436096" y="126876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A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39552" y="2852936"/>
            <a:ext cx="122413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835696" y="2852936"/>
            <a:ext cx="669674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Čárka vyznačující bod na přímce je vždy KOLMÁ  na danou přímku.</a:t>
            </a:r>
          </a:p>
        </p:txBody>
      </p:sp>
      <p:cxnSp>
        <p:nvCxnSpPr>
          <p:cNvPr id="15" name="Přímá spojovací šipka 14"/>
          <p:cNvCxnSpPr/>
          <p:nvPr/>
        </p:nvCxnSpPr>
        <p:spPr>
          <a:xfrm flipV="1">
            <a:off x="4499992" y="1916832"/>
            <a:ext cx="936104" cy="504056"/>
          </a:xfrm>
          <a:prstGeom prst="straightConnector1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539552" y="3717032"/>
            <a:ext cx="12241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835696" y="3717032"/>
            <a:ext cx="66967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Zápis: A </a:t>
            </a:r>
            <a:r>
              <a:rPr lang="el-GR" sz="2400" dirty="0" smtClean="0"/>
              <a:t>ϵ</a:t>
            </a:r>
            <a:r>
              <a:rPr lang="cs-CZ" sz="2400" dirty="0" smtClean="0"/>
              <a:t> p</a:t>
            </a:r>
          </a:p>
          <a:p>
            <a:pPr algn="ctr"/>
            <a:r>
              <a:rPr lang="cs-CZ" sz="2400" dirty="0" smtClean="0"/>
              <a:t>Čteme: bod A neleží na přímce p</a:t>
            </a:r>
          </a:p>
        </p:txBody>
      </p:sp>
      <p:cxnSp>
        <p:nvCxnSpPr>
          <p:cNvPr id="21" name="Přímá spojovací čára 20"/>
          <p:cNvCxnSpPr/>
          <p:nvPr/>
        </p:nvCxnSpPr>
        <p:spPr>
          <a:xfrm>
            <a:off x="1979712" y="5661248"/>
            <a:ext cx="5256584" cy="2880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5868144" y="501317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A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23" name="Přímá spojovací čára 22"/>
          <p:cNvCxnSpPr/>
          <p:nvPr/>
        </p:nvCxnSpPr>
        <p:spPr>
          <a:xfrm rot="5400000">
            <a:off x="6156176" y="4941168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6156176" y="4941168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5467784" y="3924114"/>
            <a:ext cx="247402" cy="1212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 smtClean="0"/>
              <a:t>Úsečka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1124744"/>
            <a:ext cx="12241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619672" y="1124744"/>
            <a:ext cx="676875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cs-CZ" sz="2000" dirty="0" smtClean="0"/>
              <a:t>s</a:t>
            </a:r>
            <a:r>
              <a:rPr lang="cs-CZ" sz="2000" dirty="0" smtClean="0"/>
              <a:t>kládá </a:t>
            </a:r>
            <a:r>
              <a:rPr lang="cs-CZ" sz="2000" dirty="0" smtClean="0"/>
              <a:t>se z bodů, je to část přímky mezi dvěma zvolenými body, tedy krajními body úsečky (body ohraničující úsečku) Ostatní body jsou vnitřními body </a:t>
            </a:r>
            <a:r>
              <a:rPr lang="cs-CZ" sz="2000" dirty="0" smtClean="0"/>
              <a:t>úsečky.</a:t>
            </a:r>
            <a:endParaRPr lang="cs-CZ" sz="2000" dirty="0" smtClean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547664" y="3501008"/>
            <a:ext cx="25922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>
            <a:off x="1403648" y="350100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3995936" y="350100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36450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851920" y="36450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B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619672" y="2276872"/>
            <a:ext cx="2376264" cy="36004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Krajní body úsečky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16" name="Přímá spojovací šipka 15"/>
          <p:cNvCxnSpPr/>
          <p:nvPr/>
        </p:nvCxnSpPr>
        <p:spPr>
          <a:xfrm>
            <a:off x="3203848" y="2708920"/>
            <a:ext cx="864096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rot="10800000" flipV="1">
            <a:off x="1619672" y="2708920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4932040" y="2348880"/>
            <a:ext cx="3456384" cy="12241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Zápis: AB</a:t>
            </a:r>
          </a:p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Čteme: úsečka AB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23528" y="4221088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1619672" y="4221088"/>
            <a:ext cx="67687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cs-CZ" sz="2000" dirty="0" smtClean="0"/>
              <a:t>Každá úsečka má svoji délku (vzdálenost bodu A od bodu B)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323528" y="5013176"/>
            <a:ext cx="3600400" cy="12241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Zápis: </a:t>
            </a:r>
            <a:r>
              <a:rPr lang="en-US" sz="2400" dirty="0" smtClean="0">
                <a:solidFill>
                  <a:schemeClr val="bg1"/>
                </a:solidFill>
              </a:rPr>
              <a:t>|AB|</a:t>
            </a:r>
          </a:p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Čteme : délka úsečky AB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3995936" y="5013176"/>
            <a:ext cx="4392488" cy="12241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Zápis: </a:t>
            </a:r>
            <a:r>
              <a:rPr lang="en-US" sz="2400" dirty="0" smtClean="0">
                <a:solidFill>
                  <a:schemeClr val="bg1"/>
                </a:solidFill>
              </a:rPr>
              <a:t>|AB|</a:t>
            </a:r>
            <a:r>
              <a:rPr lang="cs-CZ" sz="2400" dirty="0" smtClean="0">
                <a:solidFill>
                  <a:schemeClr val="bg1"/>
                </a:solidFill>
              </a:rPr>
              <a:t> = 4 cm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Čteme : délka úsečky AB je 4 cm, úsečka AB je dlouhá 4 cm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Přímka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1124744"/>
            <a:ext cx="122413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619672" y="1124744"/>
            <a:ext cx="676875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cs-CZ" sz="2000" dirty="0" smtClean="0"/>
              <a:t>n</a:t>
            </a:r>
            <a:r>
              <a:rPr lang="cs-CZ" sz="2000" dirty="0" smtClean="0"/>
              <a:t>ekonečně </a:t>
            </a:r>
            <a:r>
              <a:rPr lang="cs-CZ" sz="2000" dirty="0" smtClean="0"/>
              <a:t>dlouhá a tenká křivka, která je dokonale rovná</a:t>
            </a:r>
          </a:p>
          <a:p>
            <a:pPr algn="ctr"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přímky zapisujeme malými psacími písmeny: a, b, </a:t>
            </a:r>
            <a:r>
              <a:rPr lang="cs-CZ" sz="2000" dirty="0" err="1" smtClean="0"/>
              <a:t>c...anebo</a:t>
            </a:r>
            <a:r>
              <a:rPr lang="cs-CZ" sz="2000" dirty="0" smtClean="0"/>
              <a:t> pomocí dvou bodů ležících na přímce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 flipV="1">
            <a:off x="755576" y="2996952"/>
            <a:ext cx="2448272" cy="720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2267744" y="3717032"/>
            <a:ext cx="2520280" cy="8640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5364088" y="2852936"/>
            <a:ext cx="2592288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5292080" y="4221088"/>
            <a:ext cx="3384376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3059832" y="314096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a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211960" y="458112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c</a:t>
            </a:r>
            <a:endParaRPr lang="cs-CZ" sz="2000" dirty="0">
              <a:solidFill>
                <a:schemeClr val="bg1"/>
              </a:solidFill>
            </a:endParaRPr>
          </a:p>
        </p:txBody>
      </p:sp>
      <p:cxnSp>
        <p:nvCxnSpPr>
          <p:cNvPr id="22" name="Přímá spojovací čára 21"/>
          <p:cNvCxnSpPr/>
          <p:nvPr/>
        </p:nvCxnSpPr>
        <p:spPr>
          <a:xfrm rot="16200000" flipH="1">
            <a:off x="5760132" y="3248980"/>
            <a:ext cx="288032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16200000" flipH="1">
            <a:off x="7488324" y="2888940"/>
            <a:ext cx="288032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rot="5400000">
            <a:off x="5580112" y="4293096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 rot="5400000">
            <a:off x="7956376" y="4437112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5724128" y="278092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A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7452320" y="242088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B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5652120" y="436510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C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7956376" y="458112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D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323528" y="5013176"/>
            <a:ext cx="4032448" cy="12241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Zápis: a (c)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Čteme : přímka a (přímka </a:t>
            </a:r>
            <a:r>
              <a:rPr lang="cs-CZ" sz="2400" dirty="0" smtClean="0">
                <a:solidFill>
                  <a:schemeClr val="bg1"/>
                </a:solidFill>
              </a:rPr>
              <a:t>c)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4644008" y="5013176"/>
            <a:ext cx="4032448" cy="12241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Zápis: </a:t>
            </a:r>
            <a:r>
              <a:rPr lang="en-US" sz="2400" dirty="0" smtClean="0">
                <a:solidFill>
                  <a:schemeClr val="bg1"/>
                </a:solidFill>
              </a:rPr>
              <a:t>&lt;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&gt;</a:t>
            </a:r>
            <a:r>
              <a:rPr lang="cs-CZ" sz="2400" dirty="0" smtClean="0">
                <a:solidFill>
                  <a:schemeClr val="bg1"/>
                </a:solidFill>
              </a:rPr>
              <a:t>AB (</a:t>
            </a:r>
            <a:r>
              <a:rPr lang="en-US" sz="2400" dirty="0" smtClean="0">
                <a:solidFill>
                  <a:schemeClr val="bg1"/>
                </a:solidFill>
              </a:rPr>
              <a:t>&lt;</a:t>
            </a:r>
            <a:r>
              <a:rPr lang="cs-CZ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smtClean="0">
                <a:solidFill>
                  <a:schemeClr val="bg1"/>
                </a:solidFill>
              </a:rPr>
              <a:t>&gt;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smtClean="0">
                <a:solidFill>
                  <a:schemeClr val="bg1"/>
                </a:solidFill>
              </a:rPr>
              <a:t>CD)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Čteme : přímka AB (přímka CD)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24" name="Přímá spojovací čára 23"/>
          <p:cNvCxnSpPr/>
          <p:nvPr/>
        </p:nvCxnSpPr>
        <p:spPr>
          <a:xfrm>
            <a:off x="6146676" y="5448300"/>
            <a:ext cx="352698" cy="942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7090832" y="5444520"/>
            <a:ext cx="352698" cy="942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Polopřímka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3528" y="980728"/>
            <a:ext cx="12241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619672" y="980728"/>
            <a:ext cx="67687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Každý bod na přímce rozděluje tuto přímku na dvě navzájem opačné polopřímky: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4872608" y="2418482"/>
            <a:ext cx="2808312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2051720" y="2420888"/>
            <a:ext cx="2808312" cy="0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>
            <a:off x="4800600" y="2418482"/>
            <a:ext cx="1440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4728592" y="249049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464896" y="249049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95536" y="5373216"/>
            <a:ext cx="12241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691680" y="5373216"/>
            <a:ext cx="67687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Bod A je v obou případech POČÁTEČNÍM BODEM.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23528" y="2996952"/>
            <a:ext cx="80732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tento bod je počátkem obou polopřímek:</a:t>
            </a:r>
          </a:p>
        </p:txBody>
      </p:sp>
      <p:cxnSp>
        <p:nvCxnSpPr>
          <p:cNvPr id="25" name="Přímá spojovací čára 24"/>
          <p:cNvCxnSpPr/>
          <p:nvPr/>
        </p:nvCxnSpPr>
        <p:spPr>
          <a:xfrm>
            <a:off x="4728592" y="3930650"/>
            <a:ext cx="2808312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1907704" y="3933056"/>
            <a:ext cx="2808312" cy="0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rot="5400000">
            <a:off x="4656584" y="3930650"/>
            <a:ext cx="1440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4644008" y="400506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7380312" y="393305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395536" y="4293096"/>
            <a:ext cx="3096344" cy="999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Zápis:</a:t>
            </a:r>
            <a:r>
              <a:rPr lang="en-US" sz="2400" dirty="0" smtClean="0">
                <a:solidFill>
                  <a:schemeClr val="bg1"/>
                </a:solidFill>
              </a:rPr>
              <a:t>      AC</a:t>
            </a:r>
            <a:endParaRPr lang="cs-CZ" sz="2400" dirty="0" smtClean="0">
              <a:solidFill>
                <a:schemeClr val="bg1"/>
              </a:solidFill>
            </a:endParaRPr>
          </a:p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Čteme: polopřímka AC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cs-CZ" sz="2400" dirty="0" smtClean="0">
              <a:solidFill>
                <a:schemeClr val="bg1"/>
              </a:solidFill>
            </a:endParaRPr>
          </a:p>
        </p:txBody>
      </p:sp>
      <p:cxnSp>
        <p:nvCxnSpPr>
          <p:cNvPr id="31" name="Přímá spojovací čára 30"/>
          <p:cNvCxnSpPr/>
          <p:nvPr/>
        </p:nvCxnSpPr>
        <p:spPr>
          <a:xfrm rot="5400000">
            <a:off x="2627784" y="3933056"/>
            <a:ext cx="1440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rot="5400000">
            <a:off x="6660232" y="3933056"/>
            <a:ext cx="1440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2627784" y="393305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C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6660232" y="400506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B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37" name="Přímá spojovací šipka 36"/>
          <p:cNvCxnSpPr/>
          <p:nvPr/>
        </p:nvCxnSpPr>
        <p:spPr>
          <a:xfrm>
            <a:off x="1985392" y="4518660"/>
            <a:ext cx="288032" cy="158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/>
          <p:nvPr/>
        </p:nvCxnSpPr>
        <p:spPr>
          <a:xfrm rot="5400000">
            <a:off x="1913384" y="4518660"/>
            <a:ext cx="14401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šipka 44"/>
          <p:cNvCxnSpPr/>
          <p:nvPr/>
        </p:nvCxnSpPr>
        <p:spPr>
          <a:xfrm>
            <a:off x="6964268" y="4528964"/>
            <a:ext cx="288032" cy="158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 rot="5400000">
            <a:off x="6892260" y="4528964"/>
            <a:ext cx="14401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>
            <a:off x="5364088" y="4293096"/>
            <a:ext cx="3096344" cy="999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Zápis:</a:t>
            </a:r>
            <a:r>
              <a:rPr lang="en-US" sz="2400" dirty="0" smtClean="0">
                <a:solidFill>
                  <a:schemeClr val="bg1"/>
                </a:solidFill>
              </a:rPr>
              <a:t>      A</a:t>
            </a:r>
            <a:r>
              <a:rPr lang="cs-CZ" sz="2400" dirty="0" smtClean="0">
                <a:solidFill>
                  <a:schemeClr val="bg1"/>
                </a:solidFill>
              </a:rPr>
              <a:t>B</a:t>
            </a:r>
          </a:p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Čteme: polopřímka AB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cs-CZ" sz="2400" dirty="0" smtClean="0">
              <a:solidFill>
                <a:schemeClr val="bg1"/>
              </a:solidFill>
            </a:endParaRPr>
          </a:p>
        </p:txBody>
      </p:sp>
      <p:cxnSp>
        <p:nvCxnSpPr>
          <p:cNvPr id="48" name="Přímá spojovací šipka 47"/>
          <p:cNvCxnSpPr/>
          <p:nvPr/>
        </p:nvCxnSpPr>
        <p:spPr>
          <a:xfrm>
            <a:off x="6964268" y="4521344"/>
            <a:ext cx="288032" cy="158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 rot="5400000">
            <a:off x="6892260" y="4521344"/>
            <a:ext cx="14401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476672"/>
            <a:ext cx="12241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907704" y="476672"/>
            <a:ext cx="67687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Pamatuj:</a:t>
            </a:r>
          </a:p>
        </p:txBody>
      </p:sp>
      <p:sp>
        <p:nvSpPr>
          <p:cNvPr id="4" name="Obdélník 3"/>
          <p:cNvSpPr/>
          <p:nvPr/>
        </p:nvSpPr>
        <p:spPr>
          <a:xfrm>
            <a:off x="611560" y="1196752"/>
            <a:ext cx="8064896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bg1"/>
                </a:solidFill>
              </a:rPr>
              <a:t>Přímka, polopřímka i úsečka se skládají z nekonečně mnoha bodů.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1560" y="1988840"/>
            <a:ext cx="8064896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bg1"/>
                </a:solidFill>
              </a:rPr>
              <a:t>Měřit délku můžeme pouze u úsečky.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2636912"/>
            <a:ext cx="8064896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bg1"/>
                </a:solidFill>
              </a:rPr>
              <a:t>Polopřímka a úsečka jsou části přímky.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2699792" y="3573016"/>
            <a:ext cx="3600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2915816" y="3573016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>
            <a:off x="4860032" y="3573016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2843808" y="36450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788024" y="36450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B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611560" y="3284984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Přímka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7092280" y="3284984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&lt;</a:t>
            </a:r>
            <a:r>
              <a:rPr lang="cs-CZ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  <a:r>
              <a:rPr lang="cs-CZ" dirty="0" smtClean="0">
                <a:solidFill>
                  <a:schemeClr val="bg1"/>
                </a:solidFill>
              </a:rPr>
              <a:t> AB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7574658" y="3501678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2771800" y="4437112"/>
            <a:ext cx="3600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2624534" y="4450110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932040" y="4437112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2577976" y="45424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45091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B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611560" y="4221088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Polopřímka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7092280" y="4221088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        AB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29" name="Přímá spojovací čára 28"/>
          <p:cNvCxnSpPr/>
          <p:nvPr/>
        </p:nvCxnSpPr>
        <p:spPr>
          <a:xfrm rot="5400000">
            <a:off x="7452320" y="4437112"/>
            <a:ext cx="1440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/>
          <p:nvPr/>
        </p:nvCxnSpPr>
        <p:spPr>
          <a:xfrm>
            <a:off x="7524328" y="4437112"/>
            <a:ext cx="288032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>
            <a:off x="3563888" y="5589240"/>
            <a:ext cx="230425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rot="5400000">
            <a:off x="3416622" y="5602238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 rot="5400000">
            <a:off x="5724128" y="5589240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3370064" y="56945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5652120" y="56612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B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611560" y="5445224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Úsečka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7092280" y="5445224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 AB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čára 3"/>
          <p:cNvCxnSpPr/>
          <p:nvPr/>
        </p:nvCxnSpPr>
        <p:spPr>
          <a:xfrm>
            <a:off x="2051720" y="908720"/>
            <a:ext cx="590465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5400000">
            <a:off x="2339752" y="908720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3635896" y="908720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>
            <a:off x="4860032" y="908720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>
            <a:off x="5868144" y="908720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>
            <a:off x="7020272" y="908720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781236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339752" y="10527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635896" y="98072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B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860032" y="10527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C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868144" y="10527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020272" y="10527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E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17" name="Přímá spojovací čára 16"/>
          <p:cNvCxnSpPr/>
          <p:nvPr/>
        </p:nvCxnSpPr>
        <p:spPr>
          <a:xfrm rot="5400000">
            <a:off x="2483768" y="332656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2489076" y="342900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2843808" y="18864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G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21" name="Přímá spojovací čára 20"/>
          <p:cNvCxnSpPr/>
          <p:nvPr/>
        </p:nvCxnSpPr>
        <p:spPr>
          <a:xfrm rot="5400000">
            <a:off x="6438900" y="250404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6444208" y="260648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6660232" y="33265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F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7524328" y="148478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H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27" name="Přímá spojovací čára 26"/>
          <p:cNvCxnSpPr/>
          <p:nvPr/>
        </p:nvCxnSpPr>
        <p:spPr>
          <a:xfrm rot="5400000">
            <a:off x="7164288" y="1628800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7164288" y="1628800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467544" y="1988840"/>
            <a:ext cx="80648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Zapiš všechny body, které: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467544" y="2708920"/>
            <a:ext cx="4032448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bg1"/>
                </a:solidFill>
              </a:rPr>
              <a:t> neleží na úsečce AD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467544" y="3356992"/>
            <a:ext cx="4032448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smtClean="0">
                <a:solidFill>
                  <a:schemeClr val="bg1"/>
                </a:solidFill>
              </a:rPr>
              <a:t>leží </a:t>
            </a:r>
            <a:r>
              <a:rPr lang="cs-CZ" sz="2400" dirty="0" smtClean="0">
                <a:solidFill>
                  <a:schemeClr val="bg1"/>
                </a:solidFill>
              </a:rPr>
              <a:t>na polopřímce EA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467544" y="4005064"/>
            <a:ext cx="4032448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bg1"/>
                </a:solidFill>
              </a:rPr>
              <a:t> neleží na přímce a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467544" y="4653136"/>
            <a:ext cx="4032448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bg1"/>
                </a:solidFill>
              </a:rPr>
              <a:t> leží na úsečce CE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467544" y="5301208"/>
            <a:ext cx="4032448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bg1"/>
                </a:solidFill>
              </a:rPr>
              <a:t> neleží na polopřímce CA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467544" y="5949280"/>
            <a:ext cx="4032448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bg1"/>
                </a:solidFill>
              </a:rPr>
              <a:t> leží na polopřímce AB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4644008" y="2708920"/>
            <a:ext cx="3888432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1"/>
                </a:solidFill>
              </a:rPr>
              <a:t>G, F, H, E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4644008" y="3356992"/>
            <a:ext cx="3888432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1"/>
                </a:solidFill>
              </a:rPr>
              <a:t>D, C, B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4644008" y="4005064"/>
            <a:ext cx="3888432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1"/>
                </a:solidFill>
              </a:rPr>
              <a:t>G, F, H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4644008" y="4653136"/>
            <a:ext cx="3888432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1"/>
                </a:solidFill>
              </a:rPr>
              <a:t>D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4644008" y="5301208"/>
            <a:ext cx="3888432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1"/>
                </a:solidFill>
              </a:rPr>
              <a:t>D, E, F, G, H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4644008" y="5949280"/>
            <a:ext cx="3888432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1"/>
                </a:solidFill>
              </a:rPr>
              <a:t>C, D, E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764704"/>
            <a:ext cx="80648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Sestroj:</a:t>
            </a:r>
          </a:p>
        </p:txBody>
      </p:sp>
      <p:sp>
        <p:nvSpPr>
          <p:cNvPr id="4" name="Obdélník 3"/>
          <p:cNvSpPr/>
          <p:nvPr/>
        </p:nvSpPr>
        <p:spPr>
          <a:xfrm>
            <a:off x="611560" y="2276872"/>
            <a:ext cx="2016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    XY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971600" y="2492896"/>
            <a:ext cx="1440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1043608" y="2492896"/>
            <a:ext cx="288032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611560" y="1772816"/>
            <a:ext cx="2016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    A, B, C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11560" y="2780928"/>
            <a:ext cx="2016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AD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11560" y="3284984"/>
            <a:ext cx="2016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&lt;</a:t>
            </a:r>
            <a:r>
              <a:rPr lang="cs-CZ" dirty="0" smtClean="0">
                <a:solidFill>
                  <a:schemeClr val="bg1"/>
                </a:solidFill>
              </a:rPr>
              <a:t>    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  <a:r>
              <a:rPr lang="cs-CZ" dirty="0" smtClean="0">
                <a:solidFill>
                  <a:schemeClr val="bg1"/>
                </a:solidFill>
              </a:rPr>
              <a:t> BC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1259632" y="3501008"/>
            <a:ext cx="3665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611560" y="3789040"/>
            <a:ext cx="2016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a, b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485</Words>
  <Application>Microsoft Office PowerPoint</Application>
  <PresentationFormat>Předvádění na obrazovce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BOD – ÚSEČKA – PŘÍMKA – POLOPŘÍMKA  4. ROČNÍK</vt:lpstr>
      <vt:lpstr>Bod</vt:lpstr>
      <vt:lpstr>Snímek 3</vt:lpstr>
      <vt:lpstr>Úsečka</vt:lpstr>
      <vt:lpstr>Přímka</vt:lpstr>
      <vt:lpstr>Snímek 6</vt:lpstr>
      <vt:lpstr>Snímek 7</vt:lpstr>
      <vt:lpstr>Snímek 8</vt:lpstr>
      <vt:lpstr>Snímek 9</vt:lpstr>
      <vt:lpstr>Snímek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 – ÚSEČKA – PŘÍMKA – POLOPŘÍMKA  4. ROČNÍK</dc:title>
  <dc:creator>JasLouie</dc:creator>
  <cp:lastModifiedBy>JasLouie</cp:lastModifiedBy>
  <cp:revision>15</cp:revision>
  <dcterms:created xsi:type="dcterms:W3CDTF">2011-07-20T21:14:06Z</dcterms:created>
  <dcterms:modified xsi:type="dcterms:W3CDTF">2011-08-08T09:10:14Z</dcterms:modified>
</cp:coreProperties>
</file>