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48" autoAdjust="0"/>
  </p:normalViewPr>
  <p:slideViewPr>
    <p:cSldViewPr>
      <p:cViewPr>
        <p:scale>
          <a:sx n="66" d="100"/>
          <a:sy n="66" d="100"/>
        </p:scale>
        <p:origin x="-1506" y="-150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C67BE-D415-4B98-AC91-1303D35B538B}" type="datetimeFigureOut">
              <a:rPr lang="cs-CZ" smtClean="0"/>
              <a:pPr/>
              <a:t>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1035-CDBB-447D-ADF3-3E4C39C1A7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BOD – ÚSEČKA – PŘÍMKA – POLOPŘÍMKA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4. 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509120"/>
            <a:ext cx="7704856" cy="1752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Autorem materiálu je Ing. Eva Skalická,</a:t>
            </a:r>
          </a:p>
          <a:p>
            <a:r>
              <a:rPr lang="cs-CZ" sz="2400" dirty="0" smtClean="0"/>
              <a:t>ZŠ Dobříš, Komenského nám. 35, okres Příbram</a:t>
            </a:r>
          </a:p>
          <a:p>
            <a:r>
              <a:rPr lang="cs-CZ" sz="2400" dirty="0" smtClean="0"/>
              <a:t>Inovace školy – Dobříš, </a:t>
            </a:r>
            <a:r>
              <a:rPr lang="cs-CZ" sz="2400" dirty="0" err="1" smtClean="0"/>
              <a:t>EUpenizeskolam.cz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548680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rvp.cz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Trejbal</a:t>
            </a:r>
            <a:r>
              <a:rPr lang="cs-CZ" dirty="0" smtClean="0"/>
              <a:t>, J., Komárková, V. Matematika 5. ročník 1. díl</a:t>
            </a:r>
          </a:p>
          <a:p>
            <a:r>
              <a:rPr lang="cs-CZ" dirty="0" smtClean="0"/>
              <a:t>Praha: SPN, 1996. ISBN 80-85937-41-7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Bod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1124744"/>
            <a:ext cx="122413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1124744"/>
            <a:ext cx="66967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400" dirty="0" smtClean="0"/>
              <a:t>Místo, kde se protínají dvě přímky, úsečky…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051720" y="23488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A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283968" y="27089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C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23488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23528" y="4005064"/>
            <a:ext cx="122413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619672" y="4005064"/>
            <a:ext cx="66967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400" dirty="0" smtClean="0"/>
              <a:t>Body pojmenováváme velkými tiskacími </a:t>
            </a:r>
            <a:r>
              <a:rPr lang="cs-CZ" sz="2400" smtClean="0"/>
              <a:t>písmeny </a:t>
            </a:r>
          </a:p>
          <a:p>
            <a:pPr algn="ctr">
              <a:buFontTx/>
              <a:buChar char="-"/>
            </a:pPr>
            <a:r>
              <a:rPr lang="cs-CZ" sz="2400" smtClean="0"/>
              <a:t>A</a:t>
            </a:r>
            <a:r>
              <a:rPr lang="cs-CZ" sz="2400" dirty="0" smtClean="0"/>
              <a:t>, B, C, D, E, F …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2339752" y="227687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339752" y="227687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4499992" y="27089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4499992" y="27089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>
            <a:off x="6660232" y="27089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6660232" y="27089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332656"/>
            <a:ext cx="12241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63688" y="332656"/>
            <a:ext cx="66967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Zápis: A </a:t>
            </a:r>
            <a:r>
              <a:rPr lang="el-GR" sz="2400" dirty="0" smtClean="0"/>
              <a:t>ϵ</a:t>
            </a:r>
            <a:r>
              <a:rPr lang="cs-CZ" sz="2400" dirty="0" smtClean="0"/>
              <a:t> p</a:t>
            </a:r>
          </a:p>
          <a:p>
            <a:pPr algn="ctr"/>
            <a:r>
              <a:rPr lang="cs-CZ" sz="2400" dirty="0" smtClean="0"/>
              <a:t>Čteme: bod A leží na přímce p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2699792" y="1700808"/>
            <a:ext cx="5256584" cy="2880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5326633" y="1850777"/>
            <a:ext cx="336550" cy="25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36096" y="126876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39552" y="2852936"/>
            <a:ext cx="122413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835696" y="2852936"/>
            <a:ext cx="669674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Čárka vyznačující bod na přímce je vždy KOLMÁ  na danou přímku.</a:t>
            </a:r>
          </a:p>
        </p:txBody>
      </p:sp>
      <p:cxnSp>
        <p:nvCxnSpPr>
          <p:cNvPr id="15" name="Přímá spojovací šipka 14"/>
          <p:cNvCxnSpPr/>
          <p:nvPr/>
        </p:nvCxnSpPr>
        <p:spPr>
          <a:xfrm flipV="1">
            <a:off x="4499992" y="1916832"/>
            <a:ext cx="936104" cy="504056"/>
          </a:xfrm>
          <a:prstGeom prst="straightConnector1">
            <a:avLst/>
          </a:prstGeom>
          <a:ln w="38100">
            <a:solidFill>
              <a:schemeClr val="accent5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539552" y="3717032"/>
            <a:ext cx="12241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835696" y="3717032"/>
            <a:ext cx="66967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Zápis: A </a:t>
            </a:r>
            <a:r>
              <a:rPr lang="el-GR" sz="2400" dirty="0" smtClean="0"/>
              <a:t>ϵ</a:t>
            </a:r>
            <a:r>
              <a:rPr lang="cs-CZ" sz="2400" dirty="0" smtClean="0"/>
              <a:t> p</a:t>
            </a:r>
          </a:p>
          <a:p>
            <a:pPr algn="ctr"/>
            <a:r>
              <a:rPr lang="cs-CZ" sz="2400" dirty="0" smtClean="0"/>
              <a:t>Čteme: bod A neleží na přímce p</a:t>
            </a:r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1979712" y="5661248"/>
            <a:ext cx="5256584" cy="2880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868144" y="501317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A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23" name="Přímá spojovací čára 22"/>
          <p:cNvCxnSpPr/>
          <p:nvPr/>
        </p:nvCxnSpPr>
        <p:spPr>
          <a:xfrm rot="5400000">
            <a:off x="6156176" y="494116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6156176" y="494116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467784" y="3924114"/>
            <a:ext cx="247402" cy="1212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Úsečka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124744"/>
            <a:ext cx="122413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19672" y="1124744"/>
            <a:ext cx="67687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000" dirty="0" smtClean="0"/>
              <a:t>s</a:t>
            </a:r>
            <a:r>
              <a:rPr lang="cs-CZ" sz="2000" dirty="0" smtClean="0"/>
              <a:t>kládá </a:t>
            </a:r>
            <a:r>
              <a:rPr lang="cs-CZ" sz="2000" dirty="0" smtClean="0"/>
              <a:t>se z bodů, je to část přímky mezi dvěma zvolenými body, tedy krajními body úsečky (body ohraničující úsečku) Ostatní body jsou vnitřními body </a:t>
            </a:r>
            <a:r>
              <a:rPr lang="cs-CZ" sz="2000" dirty="0" smtClean="0"/>
              <a:t>úsečky.</a:t>
            </a:r>
            <a:endParaRPr lang="cs-CZ" sz="2000" dirty="0" smtClean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547664" y="3501008"/>
            <a:ext cx="25922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1403648" y="350100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3995936" y="3501008"/>
            <a:ext cx="2880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331640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619672" y="2276872"/>
            <a:ext cx="2376264" cy="36004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Krajní body úsečky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3203848" y="2708920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10800000" flipV="1">
            <a:off x="1619672" y="2708920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4932040" y="2348880"/>
            <a:ext cx="3456384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AB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Čteme: úsečka AB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23528" y="4221088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619672" y="4221088"/>
            <a:ext cx="67687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000" dirty="0" smtClean="0"/>
              <a:t>Každá úsečka má svoji délku (vzdálenost bodu A od bodu B)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23528" y="5013176"/>
            <a:ext cx="3600400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</a:t>
            </a:r>
            <a:r>
              <a:rPr lang="en-US" sz="2400" dirty="0" smtClean="0">
                <a:solidFill>
                  <a:schemeClr val="bg1"/>
                </a:solidFill>
              </a:rPr>
              <a:t>|AB|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 : délka úsečky AB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995936" y="5013176"/>
            <a:ext cx="4392488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</a:t>
            </a:r>
            <a:r>
              <a:rPr lang="en-US" sz="2400" dirty="0" smtClean="0">
                <a:solidFill>
                  <a:schemeClr val="bg1"/>
                </a:solidFill>
              </a:rPr>
              <a:t>|AB|</a:t>
            </a:r>
            <a:r>
              <a:rPr lang="cs-CZ" sz="2400" dirty="0" smtClean="0">
                <a:solidFill>
                  <a:schemeClr val="bg1"/>
                </a:solidFill>
              </a:rPr>
              <a:t> = 4 cm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 : délka úsečky AB je 4 cm, úsečka AB je dlouhá 4 cm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Přímka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23528" y="1124744"/>
            <a:ext cx="122413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19672" y="1124744"/>
            <a:ext cx="676875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000" dirty="0" smtClean="0"/>
              <a:t>n</a:t>
            </a:r>
            <a:r>
              <a:rPr lang="cs-CZ" sz="2000" dirty="0" smtClean="0"/>
              <a:t>ekonečně </a:t>
            </a:r>
            <a:r>
              <a:rPr lang="cs-CZ" sz="2000" dirty="0" smtClean="0"/>
              <a:t>dlouhá a tenká křivka, která je dokonale rovná</a:t>
            </a:r>
          </a:p>
          <a:p>
            <a:pPr algn="ctr"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přímky zapisujeme malými psacími písmeny: a, b, </a:t>
            </a:r>
            <a:r>
              <a:rPr lang="cs-CZ" sz="2000" dirty="0" err="1" smtClean="0"/>
              <a:t>c...anebo</a:t>
            </a:r>
            <a:r>
              <a:rPr lang="cs-CZ" sz="2000" dirty="0" smtClean="0"/>
              <a:t> pomocí dvou bodů ležících na přímce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755576" y="2996952"/>
            <a:ext cx="2448272" cy="7200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2267744" y="3717032"/>
            <a:ext cx="252028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5364088" y="2852936"/>
            <a:ext cx="2592288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5292080" y="4221088"/>
            <a:ext cx="3384376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059832" y="31409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211960" y="458112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c</a:t>
            </a:r>
            <a:endParaRPr lang="cs-CZ" sz="2000" dirty="0">
              <a:solidFill>
                <a:schemeClr val="bg1"/>
              </a:solidFill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 rot="16200000" flipH="1">
            <a:off x="5760132" y="3248980"/>
            <a:ext cx="288032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16200000" flipH="1">
            <a:off x="7488324" y="2888940"/>
            <a:ext cx="288032" cy="720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5580112" y="4293096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>
            <a:off x="7956376" y="4437112"/>
            <a:ext cx="2880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5724128" y="2780928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A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7452320" y="24208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B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652120" y="4365104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C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7956376" y="45811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D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323528" y="5013176"/>
            <a:ext cx="4032448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a (c)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 : přímka a (přímka </a:t>
            </a:r>
            <a:r>
              <a:rPr lang="cs-CZ" sz="2400" dirty="0" smtClean="0">
                <a:solidFill>
                  <a:schemeClr val="bg1"/>
                </a:solidFill>
              </a:rPr>
              <a:t>c)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644008" y="5013176"/>
            <a:ext cx="4032448" cy="122413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 </a:t>
            </a:r>
            <a:r>
              <a:rPr lang="en-US" sz="2400" dirty="0" smtClean="0">
                <a:solidFill>
                  <a:schemeClr val="bg1"/>
                </a:solidFill>
              </a:rPr>
              <a:t>&lt;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&gt;</a:t>
            </a:r>
            <a:r>
              <a:rPr lang="cs-CZ" sz="2400" dirty="0" smtClean="0">
                <a:solidFill>
                  <a:schemeClr val="bg1"/>
                </a:solidFill>
              </a:rPr>
              <a:t>AB (</a:t>
            </a:r>
            <a:r>
              <a:rPr lang="en-US" sz="2400" dirty="0" smtClean="0">
                <a:solidFill>
                  <a:schemeClr val="bg1"/>
                </a:solidFill>
              </a:rPr>
              <a:t>&lt;</a:t>
            </a:r>
            <a:r>
              <a:rPr lang="cs-CZ" sz="2400" dirty="0" smtClean="0">
                <a:solidFill>
                  <a:schemeClr val="bg1"/>
                </a:solidFill>
              </a:rPr>
              <a:t>  </a:t>
            </a:r>
            <a:r>
              <a:rPr lang="en-US" sz="2400" dirty="0" smtClean="0">
                <a:solidFill>
                  <a:schemeClr val="bg1"/>
                </a:solidFill>
              </a:rPr>
              <a:t>&gt;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CD)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 : přímka AB (přímka CD)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6146676" y="5448300"/>
            <a:ext cx="352698" cy="942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7090832" y="5444520"/>
            <a:ext cx="352698" cy="942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Polopřímka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3528" y="980728"/>
            <a:ext cx="12241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619672" y="980728"/>
            <a:ext cx="67687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Každý bod na přímce rozděluje tuto přímku na dvě navzájem opačné polopřímky: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4872608" y="2418482"/>
            <a:ext cx="280831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2051720" y="2420888"/>
            <a:ext cx="2808312" cy="0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4800600" y="2418482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728592" y="249049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464896" y="249049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95536" y="5373216"/>
            <a:ext cx="12241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691680" y="5373216"/>
            <a:ext cx="67687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Bod A je v obou případech POČÁTEČNÍM BODEM.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23528" y="2996952"/>
            <a:ext cx="80732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tento bod je počátkem obou polopřímek:</a:t>
            </a: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4728592" y="3930650"/>
            <a:ext cx="280831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1907704" y="3933056"/>
            <a:ext cx="2808312" cy="0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4656584" y="3930650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4644008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380312" y="39330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395536" y="4293096"/>
            <a:ext cx="3096344" cy="999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</a:t>
            </a:r>
            <a:r>
              <a:rPr lang="en-US" sz="2400" dirty="0" smtClean="0">
                <a:solidFill>
                  <a:schemeClr val="bg1"/>
                </a:solidFill>
              </a:rPr>
              <a:t>      AC</a:t>
            </a:r>
            <a:endParaRPr lang="cs-CZ" sz="2400" dirty="0" smtClean="0">
              <a:solidFill>
                <a:schemeClr val="bg1"/>
              </a:solidFill>
            </a:endParaRP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Čteme: polopřímka AC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cs-CZ" sz="2400" dirty="0" smtClean="0">
              <a:solidFill>
                <a:schemeClr val="bg1"/>
              </a:solidFill>
            </a:endParaRPr>
          </a:p>
        </p:txBody>
      </p:sp>
      <p:cxnSp>
        <p:nvCxnSpPr>
          <p:cNvPr id="31" name="Přímá spojovací čára 30"/>
          <p:cNvCxnSpPr/>
          <p:nvPr/>
        </p:nvCxnSpPr>
        <p:spPr>
          <a:xfrm rot="5400000">
            <a:off x="2627784" y="3933056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5400000">
            <a:off x="6660232" y="3933056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627784" y="39330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6660232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37" name="Přímá spojovací šipka 36"/>
          <p:cNvCxnSpPr/>
          <p:nvPr/>
        </p:nvCxnSpPr>
        <p:spPr>
          <a:xfrm>
            <a:off x="1985392" y="4518660"/>
            <a:ext cx="288032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 rot="5400000">
            <a:off x="1913384" y="4518660"/>
            <a:ext cx="14401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šipka 44"/>
          <p:cNvCxnSpPr/>
          <p:nvPr/>
        </p:nvCxnSpPr>
        <p:spPr>
          <a:xfrm>
            <a:off x="6964268" y="4528964"/>
            <a:ext cx="288032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 rot="5400000">
            <a:off x="6892260" y="4528964"/>
            <a:ext cx="14401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5364088" y="4293096"/>
            <a:ext cx="3096344" cy="999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Zápis:</a:t>
            </a:r>
            <a:r>
              <a:rPr lang="en-US" sz="2400" dirty="0" smtClean="0">
                <a:solidFill>
                  <a:schemeClr val="bg1"/>
                </a:solidFill>
              </a:rPr>
              <a:t>      A</a:t>
            </a:r>
            <a:r>
              <a:rPr lang="cs-CZ" sz="2400" dirty="0" smtClean="0">
                <a:solidFill>
                  <a:schemeClr val="bg1"/>
                </a:solidFill>
              </a:rPr>
              <a:t>B</a:t>
            </a:r>
          </a:p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Čteme: polopřímka AB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endParaRPr lang="cs-CZ" sz="2400" dirty="0" smtClean="0">
              <a:solidFill>
                <a:schemeClr val="bg1"/>
              </a:solidFill>
            </a:endParaRPr>
          </a:p>
        </p:txBody>
      </p:sp>
      <p:cxnSp>
        <p:nvCxnSpPr>
          <p:cNvPr id="48" name="Přímá spojovací šipka 47"/>
          <p:cNvCxnSpPr/>
          <p:nvPr/>
        </p:nvCxnSpPr>
        <p:spPr>
          <a:xfrm>
            <a:off x="6964268" y="4521344"/>
            <a:ext cx="288032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48"/>
          <p:cNvCxnSpPr/>
          <p:nvPr/>
        </p:nvCxnSpPr>
        <p:spPr>
          <a:xfrm rot="5400000">
            <a:off x="6892260" y="4521344"/>
            <a:ext cx="14401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2241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476672"/>
            <a:ext cx="67687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Pamatuj: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1196752"/>
            <a:ext cx="8064896" cy="7200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Přímka, polopřímka i úsečka se skládají z nekonečně mnoha bodů.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1560" y="1988840"/>
            <a:ext cx="8064896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Měřit délku můžeme pouze u úsečky.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2636912"/>
            <a:ext cx="8064896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Polopřímka a úsečka jsou části přímky.</a:t>
            </a:r>
            <a:endParaRPr lang="cs-CZ" sz="2400" dirty="0">
              <a:solidFill>
                <a:schemeClr val="bg1"/>
              </a:solidFill>
            </a:endParaRP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2699792" y="3573016"/>
            <a:ext cx="36004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2915816" y="3573016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>
            <a:off x="4860032" y="3573016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843808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788024" y="36450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11560" y="328498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Přímka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092280" y="328498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cs-CZ" dirty="0" smtClean="0">
                <a:solidFill>
                  <a:schemeClr val="bg1"/>
                </a:solidFill>
              </a:rPr>
              <a:t> AB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7574658" y="350167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771800" y="4437112"/>
            <a:ext cx="36004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2624534" y="445011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4932040" y="4437112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577976" y="454240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45091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611560" y="4221088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Polopřímka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092280" y="4221088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       AB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 rot="5400000">
            <a:off x="7452320" y="4437112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7524328" y="4437112"/>
            <a:ext cx="288032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>
            <a:off x="3563888" y="5589240"/>
            <a:ext cx="230425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3416622" y="560223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/>
          <p:nvPr/>
        </p:nvCxnSpPr>
        <p:spPr>
          <a:xfrm rot="5400000">
            <a:off x="5724128" y="558924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370064" y="569453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652120" y="56612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611560" y="544522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Úsečka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7092280" y="5445224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AB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2051720" y="908720"/>
            <a:ext cx="590465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2339752" y="9087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3635896" y="9087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4860032" y="9087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5868144" y="9087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7020272" y="90872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7812360" y="9087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33975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635896" y="9807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B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86003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868144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020272" y="105273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E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 rot="5400000">
            <a:off x="2483768" y="332656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489076" y="34290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2843808" y="1886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G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1" name="Přímá spojovací čára 20"/>
          <p:cNvCxnSpPr/>
          <p:nvPr/>
        </p:nvCxnSpPr>
        <p:spPr>
          <a:xfrm rot="5400000">
            <a:off x="6438900" y="250404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6444208" y="260648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660232" y="33265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F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524328" y="148478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H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27" name="Přímá spojovací čára 26"/>
          <p:cNvCxnSpPr/>
          <p:nvPr/>
        </p:nvCxnSpPr>
        <p:spPr>
          <a:xfrm rot="5400000">
            <a:off x="7164288" y="162880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7164288" y="1628800"/>
            <a:ext cx="2880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467544" y="1988840"/>
            <a:ext cx="80648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Zapiš všechny body, které: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467544" y="2708920"/>
            <a:ext cx="40324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 neleží na úsečce AD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467544" y="3356992"/>
            <a:ext cx="40324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leží </a:t>
            </a:r>
            <a:r>
              <a:rPr lang="cs-CZ" sz="2400" dirty="0" smtClean="0">
                <a:solidFill>
                  <a:schemeClr val="bg1"/>
                </a:solidFill>
              </a:rPr>
              <a:t>na polopřímce EA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67544" y="4005064"/>
            <a:ext cx="40324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 neleží na přímce a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467544" y="4653136"/>
            <a:ext cx="40324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 leží na úsečce CE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67544" y="5301208"/>
            <a:ext cx="40324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 neleží na polopřímce CA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467544" y="5949280"/>
            <a:ext cx="4032448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bg1"/>
                </a:solidFill>
              </a:rPr>
              <a:t> leží na polopřímce AB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4644008" y="2708920"/>
            <a:ext cx="388843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G, F, H, E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4644008" y="3356992"/>
            <a:ext cx="388843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D, C, B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4644008" y="4005064"/>
            <a:ext cx="388843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G, F, H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644008" y="4653136"/>
            <a:ext cx="388843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D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4644008" y="5301208"/>
            <a:ext cx="388843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D, E, F, G, H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644008" y="5949280"/>
            <a:ext cx="3888432" cy="504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1"/>
                </a:solidFill>
              </a:rPr>
              <a:t>C, D, E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764704"/>
            <a:ext cx="80648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Sestroj: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1560" y="2276872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   XY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 rot="5400000">
            <a:off x="971600" y="2492896"/>
            <a:ext cx="14401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1043608" y="2492896"/>
            <a:ext cx="288032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611560" y="1772816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    A, B, C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2780928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AD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1560" y="3284984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&lt;</a:t>
            </a:r>
            <a:r>
              <a:rPr lang="cs-CZ" dirty="0" smtClean="0">
                <a:solidFill>
                  <a:schemeClr val="bg1"/>
                </a:solidFill>
              </a:rPr>
              <a:t>    </a:t>
            </a:r>
            <a:r>
              <a:rPr lang="en-US" dirty="0" smtClean="0">
                <a:solidFill>
                  <a:schemeClr val="bg1"/>
                </a:solidFill>
              </a:rPr>
              <a:t>&gt;</a:t>
            </a:r>
            <a:r>
              <a:rPr lang="cs-CZ" dirty="0" smtClean="0">
                <a:solidFill>
                  <a:schemeClr val="bg1"/>
                </a:solidFill>
              </a:rPr>
              <a:t> BC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1259632" y="3501008"/>
            <a:ext cx="36658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611560" y="3789040"/>
            <a:ext cx="201622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a, b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485</Words>
  <Application>Microsoft Office PowerPoint</Application>
  <PresentationFormat>Předvádění na obrazovce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BOD – ÚSEČKA – PŘÍMKA – POLOPŘÍMKA  4. ROČNÍK</vt:lpstr>
      <vt:lpstr>Bod</vt:lpstr>
      <vt:lpstr>Snímek 3</vt:lpstr>
      <vt:lpstr>Úsečka</vt:lpstr>
      <vt:lpstr>Přímka</vt:lpstr>
      <vt:lpstr>Snímek 6</vt:lpstr>
      <vt:lpstr>Snímek 7</vt:lpstr>
      <vt:lpstr>Snímek 8</vt:lpstr>
      <vt:lpstr>Snímek 9</vt:lpstr>
      <vt:lpstr>Snímek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 – ÚSEČKA – PŘÍMKA – POLOPŘÍMKA  4. ROČNÍK</dc:title>
  <dc:creator>JasLouie</dc:creator>
  <cp:lastModifiedBy>JasLouie</cp:lastModifiedBy>
  <cp:revision>15</cp:revision>
  <dcterms:created xsi:type="dcterms:W3CDTF">2011-07-20T21:14:06Z</dcterms:created>
  <dcterms:modified xsi:type="dcterms:W3CDTF">2011-08-08T09:10:14Z</dcterms:modified>
</cp:coreProperties>
</file>