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5AD48-4646-4FBF-830A-419631067DC9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C10F2-DAD0-4986-B79A-B1B0605091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1869F-2E2C-40C6-BEC3-E96153BBEBD2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0A4FF-8C49-4F11-961F-22E9FF9661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18F16-6465-4AC7-A384-7252011073B1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7A3AA-4DF7-4E86-8218-05B65E5437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24A6D-5735-43FD-A590-5178519CA136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D9A2F-5978-40E6-8191-A85E3A4568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6D8C-329D-40E9-95DD-12DB959C6049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C83AF-FA3C-48EF-AB6D-2CADF66059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E4C93-265E-40E2-9A2E-330BA83F1464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DCB55-D694-4EAB-B081-2D0C901D93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0C293-6CCA-4187-9A69-52FD2D1F9F7E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55ACE-4774-42EA-A4F9-052B5CD1A3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E55A0-2A3D-48B1-BCFD-F97AB7F71088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7A82-DDC1-4629-B596-4338D65D09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7C5B7-72D9-4939-B3CD-E4B371EA5EE5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626FB-2C11-41EA-9240-879F0F2B55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E4D05-B4B1-4E67-B503-D05EAB2583A5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F28E9-40D2-484C-BBB7-43694ED923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74A89-A29C-49C3-9DCF-323F2CDADC0F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FEA75-8D7F-4AA3-9A0D-32ED5CA2A7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392216-9A8A-4A7B-ABC1-9FFA7AC8AD8B}" type="datetimeFigureOut">
              <a:rPr lang="cs-CZ"/>
              <a:pPr>
                <a:defRPr/>
              </a:pPr>
              <a:t>6.6.2011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E17492-AA41-4003-B3D9-03CBDC9700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611188" y="1268413"/>
            <a:ext cx="7772400" cy="1470025"/>
          </a:xfrm>
        </p:spPr>
        <p:txBody>
          <a:bodyPr/>
          <a:lstStyle/>
          <a:p>
            <a:pPr eaLnBrk="1" hangingPunct="1"/>
            <a:r>
              <a:rPr lang="cs-CZ" sz="4800" smtClean="0">
                <a:solidFill>
                  <a:srgbClr val="FFC000"/>
                </a:solidFill>
              </a:rPr>
              <a:t>Zápor v němčině</a:t>
            </a:r>
            <a:r>
              <a:rPr lang="cs-CZ" sz="4800" smtClean="0">
                <a:solidFill>
                  <a:srgbClr val="FFC000"/>
                </a:solidFill>
                <a:latin typeface="Arial" charset="0"/>
              </a:rPr>
              <a:t/>
            </a:r>
            <a:br>
              <a:rPr lang="cs-CZ" sz="4800" smtClean="0">
                <a:solidFill>
                  <a:srgbClr val="FFC000"/>
                </a:solidFill>
                <a:latin typeface="Arial" charset="0"/>
              </a:rPr>
            </a:br>
            <a:r>
              <a:rPr lang="cs-CZ" sz="4800" smtClean="0">
                <a:solidFill>
                  <a:srgbClr val="FFC000"/>
                </a:solidFill>
                <a:latin typeface="Arial" charset="0"/>
              </a:rPr>
              <a:t/>
            </a:r>
            <a:br>
              <a:rPr lang="cs-CZ" sz="4800" smtClean="0">
                <a:solidFill>
                  <a:srgbClr val="FFC000"/>
                </a:solidFill>
                <a:latin typeface="Arial" charset="0"/>
              </a:rPr>
            </a:br>
            <a:r>
              <a:rPr lang="cs-CZ" sz="4800" smtClean="0">
                <a:solidFill>
                  <a:srgbClr val="FFC000"/>
                </a:solidFill>
                <a:latin typeface="Arial" charset="0"/>
              </a:rPr>
              <a:t>7. - 8. ročník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z="2800" smtClean="0">
                <a:solidFill>
                  <a:srgbClr val="7030A0"/>
                </a:solidFill>
              </a:rPr>
              <a:t>Na rozdíl od češtiny smí být v německé větě pouze jeden zápor. </a:t>
            </a:r>
            <a:r>
              <a:rPr lang="cs-CZ" sz="2800" b="1" smtClean="0">
                <a:solidFill>
                  <a:srgbClr val="7030A0"/>
                </a:solidFill>
              </a:rPr>
              <a:t>NEIN</a:t>
            </a:r>
            <a:r>
              <a:rPr lang="cs-CZ" sz="2800" smtClean="0">
                <a:solidFill>
                  <a:srgbClr val="7030A0"/>
                </a:solidFill>
              </a:rPr>
              <a:t> na začátku věty se nepočítá.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835150" y="5373688"/>
            <a:ext cx="51244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cs-CZ"/>
              <a:t>Autorem materiálu je Jitka Fialová,</a:t>
            </a:r>
          </a:p>
          <a:p>
            <a:pPr algn="ctr"/>
            <a:r>
              <a:rPr lang="cs-CZ"/>
              <a:t>ZŠ Dobříš, Komenského nám. 35, okres Příbram</a:t>
            </a:r>
          </a:p>
          <a:p>
            <a:pPr algn="ctr"/>
            <a:r>
              <a:rPr lang="cs-CZ"/>
              <a:t>Inovace školy – Dobříš, EUpenizeskolam.cz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C000"/>
                </a:solidFill>
              </a:rPr>
              <a:t>Zápor KEIN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rgbClr val="7030A0"/>
                </a:solidFill>
              </a:rPr>
              <a:t>Ich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habe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einen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Freund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und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er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hat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keinen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Freund</a:t>
            </a:r>
            <a:r>
              <a:rPr lang="cs-CZ" sz="2000" dirty="0" smtClean="0">
                <a:solidFill>
                  <a:srgbClr val="7030A0"/>
                </a:solidFill>
              </a:rPr>
              <a:t>.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rgbClr val="7030A0"/>
                </a:solidFill>
              </a:rPr>
              <a:t>Ich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habe</a:t>
            </a:r>
            <a:r>
              <a:rPr lang="cs-CZ" sz="2000" b="1" dirty="0" smtClean="0">
                <a:solidFill>
                  <a:srgbClr val="7030A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eine</a:t>
            </a:r>
            <a:r>
              <a:rPr lang="cs-CZ" sz="2000" b="1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Schwester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und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er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hat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keine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Schwester</a:t>
            </a:r>
            <a:r>
              <a:rPr lang="cs-CZ" sz="2000" dirty="0" smtClean="0">
                <a:solidFill>
                  <a:srgbClr val="7030A0"/>
                </a:solidFill>
              </a:rPr>
              <a:t>.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rgbClr val="7030A0"/>
                </a:solidFill>
              </a:rPr>
              <a:t>Ich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habe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ein</a:t>
            </a:r>
            <a:r>
              <a:rPr lang="cs-CZ" sz="2000" b="1" dirty="0" smtClean="0">
                <a:solidFill>
                  <a:srgbClr val="7030A0"/>
                </a:solidFill>
              </a:rPr>
              <a:t> </a:t>
            </a:r>
            <a:r>
              <a:rPr lang="cs-CZ" sz="2000" dirty="0" smtClean="0">
                <a:solidFill>
                  <a:srgbClr val="7030A0"/>
                </a:solidFill>
              </a:rPr>
              <a:t>Auto </a:t>
            </a:r>
            <a:r>
              <a:rPr lang="cs-CZ" sz="2000" dirty="0" err="1" smtClean="0">
                <a:solidFill>
                  <a:srgbClr val="7030A0"/>
                </a:solidFill>
              </a:rPr>
              <a:t>und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er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hat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kein</a:t>
            </a:r>
            <a:r>
              <a:rPr lang="cs-CZ" sz="2000" dirty="0" smtClean="0">
                <a:solidFill>
                  <a:srgbClr val="7030A0"/>
                </a:solidFill>
              </a:rPr>
              <a:t> Auto.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rgbClr val="7030A0"/>
                </a:solidFill>
              </a:rPr>
              <a:t>Ich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habe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Zeit</a:t>
            </a:r>
            <a:r>
              <a:rPr lang="cs-CZ" sz="2000" dirty="0" smtClean="0">
                <a:solidFill>
                  <a:srgbClr val="7030A0"/>
                </a:solidFill>
              </a:rPr>
              <a:t>  </a:t>
            </a:r>
            <a:r>
              <a:rPr lang="cs-CZ" sz="2000" dirty="0" err="1" smtClean="0">
                <a:solidFill>
                  <a:srgbClr val="7030A0"/>
                </a:solidFill>
              </a:rPr>
              <a:t>und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er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hat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b="1" dirty="0" err="1" smtClean="0"/>
              <a:t>keine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Zeit</a:t>
            </a:r>
            <a:r>
              <a:rPr lang="cs-CZ" sz="2000" dirty="0" smtClean="0">
                <a:solidFill>
                  <a:srgbClr val="7030A0"/>
                </a:solidFill>
              </a:rPr>
              <a:t>.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rgbClr val="7030A0"/>
                </a:solidFill>
              </a:rPr>
              <a:t>Ich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habe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Geschwister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und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er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hat</a:t>
            </a:r>
            <a:r>
              <a:rPr lang="cs-CZ" sz="2000" dirty="0" smtClean="0">
                <a:solidFill>
                  <a:srgbClr val="7030A0"/>
                </a:solidFill>
              </a:rPr>
              <a:t> </a:t>
            </a:r>
            <a:r>
              <a:rPr lang="cs-CZ" sz="2000" b="1" dirty="0" err="1" smtClean="0"/>
              <a:t>keine</a:t>
            </a:r>
            <a:r>
              <a:rPr lang="cs-CZ" sz="2000" b="1" dirty="0" smtClean="0"/>
              <a:t> </a:t>
            </a:r>
            <a:r>
              <a:rPr lang="cs-CZ" sz="2000" dirty="0" err="1" smtClean="0">
                <a:solidFill>
                  <a:srgbClr val="7030A0"/>
                </a:solidFill>
              </a:rPr>
              <a:t>Geschwister</a:t>
            </a:r>
            <a:r>
              <a:rPr lang="cs-CZ" sz="2000" dirty="0" smtClean="0">
                <a:solidFill>
                  <a:srgbClr val="7030A0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>
              <a:solidFill>
                <a:srgbClr val="7030A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7030A0"/>
                </a:solidFill>
              </a:rPr>
              <a:t>Zápor </a:t>
            </a:r>
            <a:r>
              <a:rPr lang="cs-CZ" sz="2000" dirty="0" err="1" smtClean="0">
                <a:solidFill>
                  <a:srgbClr val="7030A0"/>
                </a:solidFill>
              </a:rPr>
              <a:t>kein</a:t>
            </a:r>
            <a:r>
              <a:rPr lang="cs-CZ" sz="2000" dirty="0" smtClean="0">
                <a:solidFill>
                  <a:srgbClr val="7030A0"/>
                </a:solidFill>
              </a:rPr>
              <a:t>, </a:t>
            </a:r>
            <a:r>
              <a:rPr lang="cs-CZ" sz="2000" dirty="0" err="1" smtClean="0">
                <a:solidFill>
                  <a:srgbClr val="7030A0"/>
                </a:solidFill>
              </a:rPr>
              <a:t>keine</a:t>
            </a:r>
            <a:r>
              <a:rPr lang="cs-CZ" sz="2000" dirty="0" smtClean="0">
                <a:solidFill>
                  <a:srgbClr val="7030A0"/>
                </a:solidFill>
              </a:rPr>
              <a:t>……se používá u podstatných jmen. V kladné větě je člen neurčitý nebo podstatné jméno bez členu. KEIN skloňujeme jako člen neurčitý EIN, EINE…….</a:t>
            </a:r>
            <a:endParaRPr lang="cs-CZ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C000"/>
                </a:solidFill>
              </a:rPr>
              <a:t>Doplň kein, keine….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Ich backe…………..Kuchen.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Er isst………………..Eis.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Ihr macht………….Partys.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Ich trinke…………..Cola.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Sie hat………………Geld.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Wir haben………..Hausaufgaben.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C000"/>
                </a:solidFill>
              </a:rPr>
              <a:t>Zkontroluj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Ich backe keinen Kuchen.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Er isst kein Eis.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Ihr macht keine Partys.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Ich trinke keine Cola.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Sie hat kein Geld.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Wir haben keine Hausaufgaben.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C000"/>
                </a:solidFill>
              </a:rPr>
              <a:t>Zápor NEIN a NICHT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Záporka nicht stojí vždy za slovesem, nemusí ale stát bezprostředně za ním.</a:t>
            </a:r>
          </a:p>
          <a:p>
            <a:pPr eaLnBrk="1" hangingPunct="1"/>
            <a:endParaRPr lang="cs-CZ" smtClean="0">
              <a:solidFill>
                <a:srgbClr val="7030A0"/>
              </a:solidFill>
            </a:endParaRPr>
          </a:p>
          <a:p>
            <a:pPr eaLnBrk="1" hangingPunct="1"/>
            <a:r>
              <a:rPr lang="cs-CZ" smtClean="0">
                <a:solidFill>
                  <a:srgbClr val="00B050"/>
                </a:solidFill>
              </a:rPr>
              <a:t>Nein</a:t>
            </a:r>
            <a:r>
              <a:rPr lang="cs-CZ" smtClean="0">
                <a:solidFill>
                  <a:srgbClr val="7030A0"/>
                </a:solidFill>
              </a:rPr>
              <a:t>, das Auto kaufe ich </a:t>
            </a:r>
            <a:r>
              <a:rPr lang="cs-CZ" smtClean="0">
                <a:solidFill>
                  <a:srgbClr val="00B050"/>
                </a:solidFill>
              </a:rPr>
              <a:t>nicht</a:t>
            </a:r>
            <a:r>
              <a:rPr lang="cs-CZ" smtClean="0">
                <a:solidFill>
                  <a:srgbClr val="7030A0"/>
                </a:solidFill>
              </a:rPr>
              <a:t>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Ich schreibe </a:t>
            </a:r>
            <a:r>
              <a:rPr lang="cs-CZ" smtClean="0">
                <a:solidFill>
                  <a:srgbClr val="00B050"/>
                </a:solidFill>
              </a:rPr>
              <a:t>nicht</a:t>
            </a:r>
            <a:r>
              <a:rPr lang="cs-CZ" smtClean="0">
                <a:solidFill>
                  <a:srgbClr val="7030A0"/>
                </a:solidFill>
              </a:rPr>
              <a:t>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Er ist jetzt </a:t>
            </a:r>
            <a:r>
              <a:rPr lang="cs-CZ" smtClean="0">
                <a:solidFill>
                  <a:srgbClr val="00B050"/>
                </a:solidFill>
              </a:rPr>
              <a:t>nicht</a:t>
            </a:r>
            <a:r>
              <a:rPr lang="cs-CZ" smtClean="0">
                <a:solidFill>
                  <a:srgbClr val="7030A0"/>
                </a:solidFill>
              </a:rPr>
              <a:t> in Berlin.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C000"/>
                </a:solidFill>
              </a:rPr>
              <a:t>Odpověz záporně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Stehst du um 7 Uhr auf?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Bleibt er zu Hause?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Gehst du um 22 Uhr schlafen?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Lernen sie Deutsch?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Singen Sie das Lied?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Liest sie das Buch?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Früstückt ihr?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C000"/>
                </a:solidFill>
              </a:rPr>
              <a:t>Zkontroluj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Nein, ich stehe um 7 Uhr nicht auf.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Nein, er bleibt nicht zu Hause.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Nein, ich gehe um 22 Uhr nicht schlafen.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Nein, sie lernen nicht Deutsch.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Nein, ich singe das Lied nicht.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Nein, sie liest das Buch nicht.</a:t>
            </a:r>
          </a:p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Nein, wir früstücken nicht.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C000"/>
                </a:solidFill>
              </a:rPr>
              <a:t>Doplň KEIN nebo NICHT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Ich heiße Hans. Ich bin…………klein . Ich wohne.  …………in Berlin. Ich habe einen Bruder, aber ich habe……………..Schwester. Morgens stehe ich …………….um 6 Uhr auf. Ich bin jetzt in der Schule, aber Peter…………. Nein, ich esse ………Schokolade. Mein Freund hat Geburtstag, aber ich habe………Geschenk. Ich möchte einen Brief schreiben, aber ich habe………Kuli.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C000"/>
                </a:solidFill>
              </a:rPr>
              <a:t>Zkontroluj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030A0"/>
                </a:solidFill>
              </a:rPr>
              <a:t>Ich heiße Hans. Ich bin </a:t>
            </a:r>
            <a:r>
              <a:rPr lang="cs-CZ" smtClean="0">
                <a:solidFill>
                  <a:srgbClr val="00B050"/>
                </a:solidFill>
              </a:rPr>
              <a:t>nicht</a:t>
            </a:r>
            <a:r>
              <a:rPr lang="cs-CZ" smtClean="0">
                <a:solidFill>
                  <a:srgbClr val="7030A0"/>
                </a:solidFill>
              </a:rPr>
              <a:t> klein . Ich wohne </a:t>
            </a:r>
            <a:r>
              <a:rPr lang="cs-CZ" smtClean="0">
                <a:solidFill>
                  <a:srgbClr val="00B050"/>
                </a:solidFill>
              </a:rPr>
              <a:t>nicht</a:t>
            </a:r>
            <a:r>
              <a:rPr lang="cs-CZ" smtClean="0">
                <a:solidFill>
                  <a:srgbClr val="7030A0"/>
                </a:solidFill>
              </a:rPr>
              <a:t> in Berlin. Ich habe einen Bruder, aber ich habe </a:t>
            </a:r>
            <a:r>
              <a:rPr lang="cs-CZ" smtClean="0">
                <a:solidFill>
                  <a:srgbClr val="00B050"/>
                </a:solidFill>
              </a:rPr>
              <a:t>keine</a:t>
            </a:r>
            <a:r>
              <a:rPr lang="cs-CZ" smtClean="0">
                <a:solidFill>
                  <a:srgbClr val="7030A0"/>
                </a:solidFill>
              </a:rPr>
              <a:t> Schwester. Morgens stehe ich </a:t>
            </a:r>
            <a:r>
              <a:rPr lang="cs-CZ" smtClean="0">
                <a:solidFill>
                  <a:srgbClr val="00B050"/>
                </a:solidFill>
              </a:rPr>
              <a:t>nicht</a:t>
            </a:r>
            <a:r>
              <a:rPr lang="cs-CZ" smtClean="0">
                <a:solidFill>
                  <a:srgbClr val="7030A0"/>
                </a:solidFill>
              </a:rPr>
              <a:t> um 6 Uhr auf. Ich bin jetzt in der Schule, aber Peter </a:t>
            </a:r>
            <a:r>
              <a:rPr lang="cs-CZ" smtClean="0">
                <a:solidFill>
                  <a:srgbClr val="00B050"/>
                </a:solidFill>
              </a:rPr>
              <a:t>nicht</a:t>
            </a:r>
            <a:r>
              <a:rPr lang="cs-CZ" smtClean="0">
                <a:solidFill>
                  <a:srgbClr val="7030A0"/>
                </a:solidFill>
              </a:rPr>
              <a:t>. Nein, ich esse  </a:t>
            </a:r>
            <a:r>
              <a:rPr lang="cs-CZ" smtClean="0">
                <a:solidFill>
                  <a:srgbClr val="00B050"/>
                </a:solidFill>
              </a:rPr>
              <a:t>keine</a:t>
            </a:r>
            <a:r>
              <a:rPr lang="cs-CZ" smtClean="0">
                <a:solidFill>
                  <a:srgbClr val="7030A0"/>
                </a:solidFill>
              </a:rPr>
              <a:t> Schokolade. Mein Freund hat Geburtstag, aber ich habe </a:t>
            </a:r>
            <a:r>
              <a:rPr lang="cs-CZ" smtClean="0">
                <a:solidFill>
                  <a:srgbClr val="00B050"/>
                </a:solidFill>
              </a:rPr>
              <a:t>kein</a:t>
            </a:r>
            <a:r>
              <a:rPr lang="cs-CZ" smtClean="0">
                <a:solidFill>
                  <a:srgbClr val="7030A0"/>
                </a:solidFill>
              </a:rPr>
              <a:t> Geschenk. Ich möchte einen Brief schreiben, aber ich habe </a:t>
            </a:r>
            <a:r>
              <a:rPr lang="cs-CZ" smtClean="0">
                <a:solidFill>
                  <a:srgbClr val="00B050"/>
                </a:solidFill>
              </a:rPr>
              <a:t>keinen</a:t>
            </a:r>
            <a:r>
              <a:rPr lang="cs-CZ" smtClean="0">
                <a:solidFill>
                  <a:srgbClr val="7030A0"/>
                </a:solidFill>
              </a:rPr>
              <a:t> Kuli.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384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Zápor v němčině  7. - 8. ročník</vt:lpstr>
      <vt:lpstr>Zápor KEIN</vt:lpstr>
      <vt:lpstr>Doplň kein, keine….</vt:lpstr>
      <vt:lpstr>Zkontroluj</vt:lpstr>
      <vt:lpstr>Zápor NEIN a NICHT</vt:lpstr>
      <vt:lpstr>Odpověz záporně</vt:lpstr>
      <vt:lpstr>Zkontroluj</vt:lpstr>
      <vt:lpstr>Doplň KEIN nebo NICHT</vt:lpstr>
      <vt:lpstr>Zkontroluj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Zápor v němčině</dc:title>
  <dc:creator>František Fiala</dc:creator>
  <cp:lastModifiedBy>culikova</cp:lastModifiedBy>
  <cp:revision>9</cp:revision>
  <dcterms:created xsi:type="dcterms:W3CDTF">2011-05-29T19:03:04Z</dcterms:created>
  <dcterms:modified xsi:type="dcterms:W3CDTF">2011-06-06T08:06:33Z</dcterms:modified>
</cp:coreProperties>
</file>