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333" autoAdjust="0"/>
  </p:normalViewPr>
  <p:slideViewPr>
    <p:cSldViewPr>
      <p:cViewPr varScale="1">
        <p:scale>
          <a:sx n="88" d="100"/>
          <a:sy n="88" d="100"/>
        </p:scale>
        <p:origin x="-3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90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1B8323-25BB-4ACE-B4D9-B997B267F525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2324D6-4E14-4829-B1B1-88C993D285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A959E4-5D1E-400A-B67F-A845E2019C8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21527-8F94-4D03-B091-9EB1C576BD8C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DE8D1-BE46-41B9-ACA1-AFEE6E6183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5490-EE34-49C4-9EA1-27AA34587798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AD361-41C6-46CE-B687-CCEAC055C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B25EF-BA10-4D63-A753-7F7258FB9F2C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B63E0-84CE-48F1-8D04-A935F3F639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B0BEF-D888-455D-9304-3F374643F92E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2277-30D0-4AF6-AB3E-72BC1DB18C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F6CF-426C-49FF-8B4D-B4C529AB18DE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A5E8D-93D9-4CAF-9BB9-237AA17B35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8D245-EDEF-4708-BEF0-F16B3E57EA85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9846-90E6-4FD3-B23D-2A7E629D69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069C5-04F3-44B7-A8D0-185A752592A0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D7EA-6B18-46D2-B9AC-DA1F0FB108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D97A7-C358-4356-8885-ACDB11F6B306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0B3B-8E2A-46C4-8D2D-23064F69B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721A3-5EB6-47E5-A73E-7950369015F1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6C90C-D0EB-43F1-A637-5AB431B83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1452-EDE7-4419-BCF0-A54FF79673EF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33BE8-65C5-470C-8A0A-9F4E42FC5E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4143-67B9-4796-B543-4866DBD17367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D3AC-BD46-469F-BD48-8539405D23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524A7B-216B-4525-A145-13F52B13176C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5650D4-8B46-4FE0-86C6-D42A78D1C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539750" y="620713"/>
            <a:ext cx="7918450" cy="201612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Předložky se 3. pádem</a:t>
            </a:r>
            <a:br>
              <a:rPr lang="cs-CZ" smtClean="0">
                <a:solidFill>
                  <a:srgbClr val="00B050"/>
                </a:solidFill>
              </a:rPr>
            </a:br>
            <a:r>
              <a:rPr lang="cs-CZ" smtClean="0">
                <a:solidFill>
                  <a:srgbClr val="00B050"/>
                </a:solidFill>
              </a:rPr>
              <a:t>7. </a:t>
            </a:r>
            <a:r>
              <a:rPr lang="cs-CZ" smtClean="0">
                <a:solidFill>
                  <a:srgbClr val="00B050"/>
                </a:solidFill>
                <a:latin typeface="Arial" charset="0"/>
              </a:rPr>
              <a:t>– 8. </a:t>
            </a:r>
            <a:r>
              <a:rPr lang="cs-CZ" smtClean="0">
                <a:solidFill>
                  <a:srgbClr val="00B050"/>
                </a:solidFill>
              </a:rPr>
              <a:t>ročník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1371600" y="2781300"/>
            <a:ext cx="6400800" cy="28575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B050"/>
                </a:solidFill>
              </a:rPr>
              <a:t>aus – z     </a:t>
            </a:r>
            <a:r>
              <a:rPr lang="cs-CZ" sz="3600" b="1" smtClean="0">
                <a:solidFill>
                  <a:srgbClr val="FFFF00"/>
                </a:solidFill>
              </a:rPr>
              <a:t>bei – u,při     </a:t>
            </a:r>
            <a:r>
              <a:rPr lang="cs-CZ" sz="3600" b="1" smtClean="0">
                <a:solidFill>
                  <a:srgbClr val="FF0000"/>
                </a:solidFill>
              </a:rPr>
              <a:t>mit – s     </a:t>
            </a:r>
          </a:p>
          <a:p>
            <a:pPr eaLnBrk="1" hangingPunct="1"/>
            <a:r>
              <a:rPr lang="cs-CZ" sz="3600" b="1" smtClean="0">
                <a:solidFill>
                  <a:srgbClr val="0070C0"/>
                </a:solidFill>
              </a:rPr>
              <a:t>nach – do,po,podle   </a:t>
            </a:r>
            <a:r>
              <a:rPr lang="cs-CZ" sz="3600" b="1" smtClean="0">
                <a:solidFill>
                  <a:srgbClr val="7030A0"/>
                </a:solidFill>
              </a:rPr>
              <a:t>von – od</a:t>
            </a:r>
          </a:p>
          <a:p>
            <a:pPr eaLnBrk="1" hangingPunct="1"/>
            <a:r>
              <a:rPr lang="cs-CZ" sz="3600" b="1" smtClean="0">
                <a:solidFill>
                  <a:srgbClr val="C00000"/>
                </a:solidFill>
              </a:rPr>
              <a:t>zu - k    </a:t>
            </a:r>
          </a:p>
          <a:p>
            <a:pPr eaLnBrk="1" hangingPunct="1"/>
            <a:r>
              <a:rPr lang="cs-CZ" sz="1600" b="1" smtClean="0">
                <a:solidFill>
                  <a:srgbClr val="969696"/>
                </a:solidFill>
              </a:rPr>
              <a:t>Autorem materiálu je Jitka Fialová,</a:t>
            </a:r>
          </a:p>
          <a:p>
            <a:pPr eaLnBrk="1" hangingPunct="1"/>
            <a:r>
              <a:rPr lang="cs-CZ" sz="1600" b="1" smtClean="0">
                <a:solidFill>
                  <a:srgbClr val="969696"/>
                </a:solidFill>
              </a:rPr>
              <a:t>ZŠ Dobříš, Komenského nám. 35, okres Příbram</a:t>
            </a:r>
          </a:p>
          <a:p>
            <a:pPr eaLnBrk="1" hangingPunct="1"/>
            <a:r>
              <a:rPr lang="cs-CZ" sz="1600" b="1" smtClean="0">
                <a:solidFill>
                  <a:srgbClr val="969696"/>
                </a:solidFill>
              </a:rPr>
              <a:t>Inovace školy – Dobříš, EUpenizeskolam.cz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Tyto předložky se pojí se 3. pádem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Gerda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mit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einem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Mann.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bei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einer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Frau</a:t>
            </a:r>
            <a:r>
              <a:rPr lang="cs-CZ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machst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nach </a:t>
            </a:r>
            <a:r>
              <a:rPr lang="cs-CZ" dirty="0" err="1" smtClean="0">
                <a:solidFill>
                  <a:srgbClr val="FFC000"/>
                </a:solidFill>
              </a:rPr>
              <a:t>dem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Abendessen</a:t>
            </a:r>
            <a:r>
              <a:rPr lang="cs-CZ" dirty="0" smtClean="0"/>
              <a:t>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es </a:t>
            </a:r>
            <a:r>
              <a:rPr lang="cs-CZ" dirty="0" err="1" smtClean="0">
                <a:solidFill>
                  <a:srgbClr val="FFC000"/>
                </a:solidFill>
              </a:rPr>
              <a:t>von</a:t>
            </a:r>
            <a:r>
              <a:rPr lang="cs-CZ" dirty="0" smtClean="0">
                <a:solidFill>
                  <a:srgbClr val="FFC000"/>
                </a:solidFill>
              </a:rPr>
              <a:t> den </a:t>
            </a:r>
            <a:r>
              <a:rPr lang="cs-CZ" dirty="0" err="1" smtClean="0"/>
              <a:t>Kindern</a:t>
            </a:r>
            <a:r>
              <a:rPr lang="cs-CZ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750" y="1412875"/>
          <a:ext cx="7704138" cy="23272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6663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Rod mužský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Rod ženský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Rod střední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Množné číslo </a:t>
                      </a:r>
                      <a:endParaRPr lang="cs-CZ" dirty="0"/>
                    </a:p>
                  </a:txBody>
                  <a:tcPr/>
                </a:tc>
              </a:tr>
              <a:tr h="380755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pád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 Mann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Frau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das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Kinder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80755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pád – určitý člen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Mann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Frau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Kindern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80755">
                <a:tc>
                  <a:txBody>
                    <a:bodyPr/>
                    <a:lstStyle/>
                    <a:p>
                      <a:r>
                        <a:rPr lang="cs-CZ" dirty="0" smtClean="0"/>
                        <a:t>3. pád – neurčitý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člen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einem</a:t>
                      </a:r>
                      <a:r>
                        <a:rPr lang="cs-CZ" dirty="0" smtClean="0"/>
                        <a:t> Mann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einer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Frau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einem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Kind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Kindern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4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00B050"/>
                </a:solidFill>
              </a:rPr>
              <a:t>Předložka se členem určitým často splývá: </a:t>
            </a:r>
            <a:br>
              <a:rPr lang="cs-CZ" sz="2800" smtClean="0">
                <a:solidFill>
                  <a:srgbClr val="00B050"/>
                </a:solidFill>
              </a:rPr>
            </a:br>
            <a:r>
              <a:rPr lang="cs-CZ" sz="2800" smtClean="0">
                <a:solidFill>
                  <a:srgbClr val="00B050"/>
                </a:solidFill>
              </a:rPr>
              <a:t>bei dem = beim, von dem = vom, zu dem =zum, </a:t>
            </a:r>
            <a:br>
              <a:rPr lang="cs-CZ" sz="2800" smtClean="0">
                <a:solidFill>
                  <a:srgbClr val="00B050"/>
                </a:solidFill>
              </a:rPr>
            </a:br>
            <a:r>
              <a:rPr lang="cs-CZ" sz="2800" smtClean="0">
                <a:solidFill>
                  <a:srgbClr val="00B050"/>
                </a:solidFill>
              </a:rPr>
              <a:t> zu der = zur</a:t>
            </a:r>
            <a:r>
              <a:rPr lang="cs-CZ" sz="2800" smtClean="0"/>
              <a:t/>
            </a:r>
            <a:br>
              <a:rPr lang="cs-CZ" sz="2800" smtClean="0"/>
            </a:br>
            <a:endParaRPr lang="cs-CZ" sz="2800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Zájmena ve 3. pádě: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zu mir – ke mně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mit ihm – s ním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von uns – od nás</a:t>
            </a:r>
          </a:p>
          <a:p>
            <a:pPr eaLnBrk="1" hangingPunct="1">
              <a:buFont typeface="Arial" charset="0"/>
              <a:buNone/>
            </a:pPr>
            <a:endParaRPr lang="cs-CZ" smtClean="0">
              <a:solidFill>
                <a:srgbClr val="FFC000"/>
              </a:solidFill>
            </a:endParaRPr>
          </a:p>
          <a:p>
            <a:pPr eaLnBrk="1" hangingPunct="1"/>
            <a:endParaRPr lang="cs-CZ" smtClean="0">
              <a:solidFill>
                <a:srgbClr val="FFC00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4365625"/>
          <a:ext cx="7921625" cy="13414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1.pád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ihr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Sie</a:t>
                      </a:r>
                      <a:endParaRPr lang="cs-CZ" dirty="0"/>
                    </a:p>
                  </a:txBody>
                  <a:tcPr/>
                </a:tc>
              </a:tr>
              <a:tr h="692577">
                <a:tc>
                  <a:txBody>
                    <a:bodyPr/>
                    <a:lstStyle/>
                    <a:p>
                      <a:r>
                        <a:rPr lang="cs-CZ" dirty="0" smtClean="0"/>
                        <a:t>3. pád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ihm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ihr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ihm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euch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ihnen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Ihnen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Přelož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U tety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Z domu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U stromu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Po večeři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S nějakou paní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K  nějakému stolu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S ním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U nás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Se mnou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Od nich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Od tebe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K vám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Zkontroluj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Bei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der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Tante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Aus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dem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Haus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Bei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dem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Baum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Nach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dem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Abendessen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Mit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einer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Frau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Zu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einem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Tisch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Mit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ihm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Bei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uns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Mit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mir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Von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ihnen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Von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dir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Zu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accent4">
                    <a:lumMod val="50000"/>
                  </a:schemeClr>
                </a:solidFill>
              </a:rPr>
              <a:t>euch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Doplň 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kommt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………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einem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Mann.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………..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dem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Abendessen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kommt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mein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Onkel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ist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………..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Oma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Kette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ist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………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Gold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Der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Zug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kommt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………..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Wien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Gerda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geht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……..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ihrem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Freund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Ich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muss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………..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ihm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gehen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Ich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habe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es ………….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ihr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Komm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…………</a:t>
            </a:r>
            <a:r>
              <a:rPr lang="cs-CZ" sz="2400" dirty="0" err="1" smtClean="0">
                <a:solidFill>
                  <a:schemeClr val="accent6">
                    <a:lumMod val="75000"/>
                  </a:schemeClr>
                </a:solidFill>
              </a:rPr>
              <a:t>mir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cs-CZ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Zkontroluj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Er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kommt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mit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einem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Mann.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Nach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dem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Abendessen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kommt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mein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Onkel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Er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bei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Oma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Die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Kette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bei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Gold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Der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Zug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kommt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aus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Wien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Gerda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geht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zu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/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mit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ihrem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Freund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Ich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muss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mit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ihm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gehen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Ich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habe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es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von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ihr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Komm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mit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mir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301</Words>
  <Application>Microsoft Office PowerPoint</Application>
  <PresentationFormat>On-screen Show (4:3)</PresentationFormat>
  <Paragraphs>110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Předložky se 3. pádem 7. – 8. ročník</vt:lpstr>
      <vt:lpstr>Tyto předložky se pojí se 3. pádem</vt:lpstr>
      <vt:lpstr>Předložka se členem určitým často splývá:  bei dem = beim, von dem = vom, zu dem =zum,   zu der = zur </vt:lpstr>
      <vt:lpstr>Přelož</vt:lpstr>
      <vt:lpstr>Zkontroluj</vt:lpstr>
      <vt:lpstr>Doplň předložky</vt:lpstr>
      <vt:lpstr>Zkontroluj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Způsobová slovesa</dc:title>
  <dc:creator>František Fiala</dc:creator>
  <cp:lastModifiedBy>culikova</cp:lastModifiedBy>
  <cp:revision>20</cp:revision>
  <dcterms:created xsi:type="dcterms:W3CDTF">2011-05-31T20:26:30Z</dcterms:created>
  <dcterms:modified xsi:type="dcterms:W3CDTF">2011-06-06T08:06:01Z</dcterms:modified>
</cp:coreProperties>
</file>