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0" r:id="rId5"/>
    <p:sldId id="261" r:id="rId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9DBC264-1433-415A-A104-3F3C64F06BDC}"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9DBC264-1433-415A-A104-3F3C64F06BDC}"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9DBC264-1433-415A-A104-3F3C64F06BDC}"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9DBC264-1433-415A-A104-3F3C64F06BDC}"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9DBC264-1433-415A-A104-3F3C64F06BDC}"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DBC264-1433-415A-A104-3F3C64F06BDC}"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9DBC264-1433-415A-A104-3F3C64F06BDC}" type="datetimeFigureOut">
              <a:rPr lang="cs-CZ" smtClean="0"/>
              <a:pPr/>
              <a:t>13.8.2012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9DBC264-1433-415A-A104-3F3C64F06BDC}" type="datetimeFigureOut">
              <a:rPr lang="cs-CZ" smtClean="0"/>
              <a:pPr/>
              <a:t>13.8.2012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9DBC264-1433-415A-A104-3F3C64F06BDC}" type="datetimeFigureOut">
              <a:rPr lang="cs-CZ" smtClean="0"/>
              <a:pPr/>
              <a:t>13.8.2012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9DBC264-1433-415A-A104-3F3C64F06BDC}"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9DBC264-1433-415A-A104-3F3C64F06BDC}"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3662E-3D31-479D-9CF8-02C6AC3CE6C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BC264-1433-415A-A104-3F3C64F06BDC}" type="datetimeFigureOut">
              <a:rPr lang="cs-CZ" smtClean="0"/>
              <a:pPr/>
              <a:t>13.8.2012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3662E-3D31-479D-9CF8-02C6AC3CE6C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988840"/>
          </a:xfrm>
        </p:spPr>
        <p:txBody>
          <a:bodyPr>
            <a:normAutofit/>
          </a:bodyPr>
          <a:lstStyle/>
          <a:p>
            <a:r>
              <a:rPr lang="cs-CZ" dirty="0" smtClean="0"/>
              <a:t>Textový procesor Open Office, </a:t>
            </a:r>
            <a:r>
              <a:rPr lang="cs-CZ" dirty="0" err="1" smtClean="0"/>
              <a:t>Writer</a:t>
            </a:r>
            <a:r>
              <a:rPr lang="cs-CZ" dirty="0" smtClean="0"/>
              <a:t> </a:t>
            </a:r>
            <a:br>
              <a:rPr lang="cs-CZ" dirty="0" smtClean="0"/>
            </a:br>
            <a:r>
              <a:rPr lang="cs-CZ" dirty="0" smtClean="0"/>
              <a:t>STAVOVÝ ŘÁDEK</a:t>
            </a:r>
            <a:endParaRPr lang="cs-CZ" dirty="0"/>
          </a:p>
        </p:txBody>
      </p:sp>
      <p:sp>
        <p:nvSpPr>
          <p:cNvPr id="5" name="Zástupný symbol pro obsah 2"/>
          <p:cNvSpPr>
            <a:spLocks noGrp="1"/>
          </p:cNvSpPr>
          <p:nvPr>
            <p:ph idx="1"/>
          </p:nvPr>
        </p:nvSpPr>
        <p:spPr>
          <a:xfrm>
            <a:off x="179512" y="1600200"/>
            <a:ext cx="8784976" cy="5257800"/>
          </a:xfrm>
        </p:spPr>
        <p:txBody>
          <a:bodyPr>
            <a:normAutofit fontScale="92500" lnSpcReduction="20000"/>
          </a:bodyPr>
          <a:lstStyle/>
          <a:p>
            <a:pPr algn="ctr">
              <a:buNone/>
            </a:pPr>
            <a:endParaRPr lang="cs-CZ" i="1" dirty="0" smtClean="0">
              <a:latin typeface="+mj-lt"/>
              <a:cs typeface="Arial" pitchFamily="34" charset="0"/>
            </a:endParaRPr>
          </a:p>
          <a:p>
            <a:pPr>
              <a:buNone/>
            </a:pPr>
            <a:r>
              <a:rPr lang="cs-CZ" i="1" dirty="0" smtClean="0">
                <a:latin typeface="+mj-lt"/>
                <a:cs typeface="Arial" pitchFamily="34" charset="0"/>
              </a:rPr>
              <a:t>Předmět: Informatika</a:t>
            </a:r>
          </a:p>
          <a:p>
            <a:pPr>
              <a:buNone/>
            </a:pPr>
            <a:r>
              <a:rPr lang="cs-CZ" i="1" dirty="0" smtClean="0">
                <a:latin typeface="+mj-lt"/>
                <a:cs typeface="Arial" pitchFamily="34" charset="0"/>
              </a:rPr>
              <a:t>Ročník: 6.ročník</a:t>
            </a:r>
          </a:p>
          <a:p>
            <a:pPr>
              <a:buNone/>
            </a:pPr>
            <a:r>
              <a:rPr lang="cs-CZ" i="1" dirty="0" smtClean="0">
                <a:latin typeface="+mj-lt"/>
                <a:cs typeface="Arial" pitchFamily="34" charset="0"/>
              </a:rPr>
              <a:t>Klíčová slova</a:t>
            </a:r>
            <a:r>
              <a:rPr lang="cs-CZ" i="1" smtClean="0">
                <a:latin typeface="+mj-lt"/>
                <a:cs typeface="Arial" pitchFamily="34" charset="0"/>
              </a:rPr>
              <a:t>: Textový procesor, stavový řádek, navigátor, styl stránky, přepisování, pravidla výběru</a:t>
            </a:r>
            <a:endParaRPr lang="cs-CZ" i="1" dirty="0" smtClean="0">
              <a:latin typeface="+mj-lt"/>
              <a:cs typeface="Arial" pitchFamily="34" charset="0"/>
            </a:endParaRPr>
          </a:p>
          <a:p>
            <a:pPr>
              <a:buNone/>
            </a:pPr>
            <a:r>
              <a:rPr lang="cs-CZ" i="1" dirty="0" smtClean="0">
                <a:latin typeface="+mj-lt"/>
                <a:cs typeface="Arial" pitchFamily="34" charset="0"/>
              </a:rPr>
              <a:t>Jméno autora: </a:t>
            </a:r>
            <a:r>
              <a:rPr lang="cs-CZ" i="1" dirty="0" err="1" smtClean="0">
                <a:latin typeface="+mj-lt"/>
                <a:cs typeface="Arial" pitchFamily="34" charset="0"/>
              </a:rPr>
              <a:t>Mgr.Ciboch</a:t>
            </a:r>
            <a:r>
              <a:rPr lang="cs-CZ" i="1" dirty="0" smtClean="0">
                <a:latin typeface="+mj-lt"/>
                <a:cs typeface="Arial" pitchFamily="34" charset="0"/>
              </a:rPr>
              <a:t> Michal</a:t>
            </a:r>
          </a:p>
          <a:p>
            <a:pPr>
              <a:buNone/>
            </a:pPr>
            <a:r>
              <a:rPr lang="cs-CZ" i="1" dirty="0" smtClean="0">
                <a:latin typeface="+mj-lt"/>
                <a:cs typeface="Arial" pitchFamily="34" charset="0"/>
              </a:rPr>
              <a:t>Škola: ZŠ Dobříš, Komenského nám.35, 263 01</a:t>
            </a:r>
          </a:p>
          <a:p>
            <a:pPr>
              <a:buNone/>
            </a:pPr>
            <a:endParaRPr lang="cs-CZ" i="1" dirty="0" smtClean="0">
              <a:latin typeface="+mj-lt"/>
              <a:cs typeface="Arial" pitchFamily="34" charset="0"/>
            </a:endParaRPr>
          </a:p>
          <a:p>
            <a:pPr>
              <a:buNone/>
            </a:pPr>
            <a:endParaRPr lang="cs-CZ" i="1" dirty="0">
              <a:latin typeface="+mj-lt"/>
              <a:cs typeface="Arial" pitchFamily="34" charset="0"/>
            </a:endParaRPr>
          </a:p>
          <a:p>
            <a:pPr>
              <a:buNone/>
            </a:pPr>
            <a:endParaRPr lang="cs-CZ" i="1" dirty="0" smtClean="0">
              <a:latin typeface="+mj-lt"/>
              <a:cs typeface="Arial" pitchFamily="34" charset="0"/>
            </a:endParaRPr>
          </a:p>
          <a:p>
            <a:pPr algn="ctr">
              <a:buNone/>
            </a:pPr>
            <a:r>
              <a:rPr lang="cs-CZ" sz="2400" i="1" dirty="0">
                <a:latin typeface="+mj-lt"/>
                <a:cs typeface="Arial" pitchFamily="34" charset="0"/>
              </a:rPr>
              <a:t>Inovace školy – Dobříš, </a:t>
            </a:r>
            <a:r>
              <a:rPr lang="cs-CZ" sz="2400" i="1" dirty="0" err="1">
                <a:latin typeface="+mj-lt"/>
                <a:cs typeface="Arial" pitchFamily="34" charset="0"/>
              </a:rPr>
              <a:t>EUpenizeskolam.cz</a:t>
            </a:r>
            <a:endParaRPr lang="cs-CZ" sz="2400" i="1" dirty="0">
              <a:latin typeface="+mj-lt"/>
              <a:cs typeface="Arial" pitchFamily="34" charset="0"/>
            </a:endParaRPr>
          </a:p>
          <a:p>
            <a:pPr>
              <a:buNone/>
            </a:pPr>
            <a:endParaRPr lang="cs-CZ" i="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b="3611"/>
          <a:stretch>
            <a:fillRect/>
          </a:stretch>
        </p:blipFill>
        <p:spPr bwMode="auto">
          <a:xfrm>
            <a:off x="0" y="1349388"/>
            <a:ext cx="9144000" cy="5508612"/>
          </a:xfrm>
          <a:prstGeom prst="rect">
            <a:avLst/>
          </a:prstGeom>
          <a:noFill/>
          <a:ln w="9525">
            <a:noFill/>
            <a:miter lim="800000"/>
            <a:headEnd/>
            <a:tailEnd/>
          </a:ln>
        </p:spPr>
      </p:pic>
      <p:sp>
        <p:nvSpPr>
          <p:cNvPr id="7" name="Nadpis 6"/>
          <p:cNvSpPr>
            <a:spLocks noGrp="1"/>
          </p:cNvSpPr>
          <p:nvPr>
            <p:ph type="title"/>
          </p:nvPr>
        </p:nvSpPr>
        <p:spPr>
          <a:xfrm>
            <a:off x="0" y="0"/>
            <a:ext cx="9144000" cy="1196752"/>
          </a:xfrm>
        </p:spPr>
        <p:txBody>
          <a:bodyPr>
            <a:normAutofit/>
          </a:bodyPr>
          <a:lstStyle/>
          <a:p>
            <a:r>
              <a:rPr lang="cs-CZ" sz="1400" b="1" dirty="0" smtClean="0"/>
              <a:t>Stavový řádek</a:t>
            </a:r>
            <a:r>
              <a:rPr lang="cs-CZ" sz="1400" dirty="0" smtClean="0"/>
              <a:t/>
            </a:r>
            <a:br>
              <a:rPr lang="cs-CZ" sz="1400" dirty="0" smtClean="0"/>
            </a:br>
            <a:endParaRPr lang="cs-CZ" sz="1400" dirty="0"/>
          </a:p>
        </p:txBody>
      </p:sp>
      <p:sp>
        <p:nvSpPr>
          <p:cNvPr id="10" name="TextovéPole 9"/>
          <p:cNvSpPr txBox="1"/>
          <p:nvPr/>
        </p:nvSpPr>
        <p:spPr>
          <a:xfrm>
            <a:off x="2051720" y="2492896"/>
            <a:ext cx="6624735" cy="738664"/>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2. Styl stránky</a:t>
            </a:r>
            <a:r>
              <a:rPr lang="cs-CZ" sz="1400" dirty="0" smtClean="0"/>
              <a:t> – jméno právě používaného formátovacího stylu. Dvojím kliknutím na toto pole se zobrazí okno, ve kterém můžete styl upravit. Klepnutím pravým tlačítkem myši se zobrazí další styly, které je možné textu přiřadit. </a:t>
            </a:r>
            <a:endParaRPr lang="cs-CZ" sz="1400" dirty="0"/>
          </a:p>
        </p:txBody>
      </p:sp>
      <p:sp>
        <p:nvSpPr>
          <p:cNvPr id="11" name="TextovéPole 10"/>
          <p:cNvSpPr txBox="1"/>
          <p:nvPr/>
        </p:nvSpPr>
        <p:spPr>
          <a:xfrm>
            <a:off x="3059832" y="3429000"/>
            <a:ext cx="5904655" cy="738664"/>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3. Jazyk</a:t>
            </a:r>
            <a:r>
              <a:rPr lang="cs-CZ" sz="1400" dirty="0" smtClean="0"/>
              <a:t> – </a:t>
            </a:r>
            <a:r>
              <a:rPr lang="cs-CZ" sz="1400" dirty="0" err="1" smtClean="0"/>
              <a:t>jazyk</a:t>
            </a:r>
            <a:r>
              <a:rPr lang="cs-CZ" sz="1400" dirty="0" smtClean="0"/>
              <a:t> zvolený pro text, ve kterém je umístěn kurzor. Kliknutím na pole můžete zvolit jazyk jak pro aktuální výběr nebo odstavec, tak i pro celý dokument. Můžete zvolit i volbu „Žádný (nekontrolovat pravopis)“. </a:t>
            </a:r>
            <a:endParaRPr lang="cs-CZ" sz="1400" dirty="0"/>
          </a:p>
        </p:txBody>
      </p:sp>
      <p:sp>
        <p:nvSpPr>
          <p:cNvPr id="12" name="TextovéPole 11"/>
          <p:cNvSpPr txBox="1"/>
          <p:nvPr/>
        </p:nvSpPr>
        <p:spPr>
          <a:xfrm>
            <a:off x="4211960" y="4293096"/>
            <a:ext cx="3528392" cy="954107"/>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4. Přepisování –</a:t>
            </a:r>
            <a:r>
              <a:rPr lang="cs-CZ" sz="1400" dirty="0" smtClean="0"/>
              <a:t> indikuje, zda máte nastaven mód přepisování (OVER), nebo ne (INSRT). Mód můžete změnit jak klávesou [insert], tak kliknutím na toto pole </a:t>
            </a:r>
            <a:endParaRPr lang="cs-CZ" sz="1400" dirty="0"/>
          </a:p>
        </p:txBody>
      </p:sp>
      <p:sp>
        <p:nvSpPr>
          <p:cNvPr id="13" name="TextovéPole 12"/>
          <p:cNvSpPr txBox="1"/>
          <p:nvPr/>
        </p:nvSpPr>
        <p:spPr>
          <a:xfrm>
            <a:off x="827584" y="1196752"/>
            <a:ext cx="7488832" cy="1169551"/>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1. Navigátor</a:t>
            </a:r>
            <a:r>
              <a:rPr lang="cs-CZ" sz="1400" dirty="0" smtClean="0"/>
              <a:t> – dvojím kliknutím levým tlačítkem myši na toto pole se dostanete do Navigátoru (také klávesou F5), který slouží k přehledné navigaci. Pole zároveň ukazuje, v jakém místě textu se právě kurzor nachází (číslo stránky z celkového počtu stran dokumentu). Klepnutí pravým tlačítkem myši na toto pole se zobrazí všechny záložky v dokumentu. Klepnutím na některou z nich se můžete velmi rychle dostat na místo, kde jste si záložku předem udělali.</a:t>
            </a:r>
            <a:endParaRPr lang="cs-CZ" sz="1400" dirty="0"/>
          </a:p>
        </p:txBody>
      </p:sp>
      <p:sp>
        <p:nvSpPr>
          <p:cNvPr id="15" name="TextovéPole 14"/>
          <p:cNvSpPr txBox="1"/>
          <p:nvPr/>
        </p:nvSpPr>
        <p:spPr>
          <a:xfrm>
            <a:off x="4716016" y="5373216"/>
            <a:ext cx="4248472" cy="1169551"/>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5. Pravidla výběru</a:t>
            </a:r>
            <a:r>
              <a:rPr lang="cs-CZ" sz="1400" dirty="0" smtClean="0"/>
              <a:t> – Určuje, jak se bude program chovat při pokusu o výběr textu k editaci. STD – standardní (klik myší pro začátek výběru, konec výběru určen puštěním tlačítka myši), EXT – rozšířený výběr, ADD - výběr nesouvisejících částí textu, BLK – výběr bloků textu. </a:t>
            </a:r>
            <a:endParaRPr lang="cs-CZ" sz="1400" dirty="0"/>
          </a:p>
        </p:txBody>
      </p:sp>
      <p:cxnSp>
        <p:nvCxnSpPr>
          <p:cNvPr id="17" name="Přímá spojovací šipka 16"/>
          <p:cNvCxnSpPr>
            <a:stCxn id="13" idx="1"/>
            <a:endCxn id="13" idx="1"/>
          </p:cNvCxnSpPr>
          <p:nvPr/>
        </p:nvCxnSpPr>
        <p:spPr>
          <a:xfrm>
            <a:off x="827584" y="178152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Přímá spojovací šipka 18"/>
          <p:cNvCxnSpPr>
            <a:stCxn id="13" idx="1"/>
          </p:cNvCxnSpPr>
          <p:nvPr/>
        </p:nvCxnSpPr>
        <p:spPr>
          <a:xfrm flipH="1">
            <a:off x="323528" y="1781528"/>
            <a:ext cx="504056" cy="4887832"/>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p:nvPr/>
        </p:nvCxnSpPr>
        <p:spPr>
          <a:xfrm flipH="1">
            <a:off x="1547664" y="2708920"/>
            <a:ext cx="504056" cy="396044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flipH="1">
            <a:off x="3347864" y="4149080"/>
            <a:ext cx="144016" cy="252028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Přímá spojovací šipka 26"/>
          <p:cNvCxnSpPr/>
          <p:nvPr/>
        </p:nvCxnSpPr>
        <p:spPr>
          <a:xfrm>
            <a:off x="4211960" y="4994504"/>
            <a:ext cx="288032" cy="1674856"/>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Přímá spojovací šipka 29"/>
          <p:cNvCxnSpPr/>
          <p:nvPr/>
        </p:nvCxnSpPr>
        <p:spPr>
          <a:xfrm flipH="1">
            <a:off x="5004048" y="6525344"/>
            <a:ext cx="864096" cy="144016"/>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normAutofit/>
          </a:bodyPr>
          <a:lstStyle/>
          <a:p>
            <a:r>
              <a:rPr lang="cs-CZ" sz="1400" b="1" dirty="0" smtClean="0"/>
              <a:t>Stavový řádek</a:t>
            </a:r>
            <a:endParaRPr lang="cs-CZ" sz="1400" dirty="0"/>
          </a:p>
        </p:txBody>
      </p:sp>
      <p:pic>
        <p:nvPicPr>
          <p:cNvPr id="2050" name="Picture 2"/>
          <p:cNvPicPr>
            <a:picLocks noChangeAspect="1" noChangeArrowheads="1"/>
          </p:cNvPicPr>
          <p:nvPr/>
        </p:nvPicPr>
        <p:blipFill>
          <a:blip r:embed="rId2" cstate="print"/>
          <a:srcRect b="3611"/>
          <a:stretch>
            <a:fillRect/>
          </a:stretch>
        </p:blipFill>
        <p:spPr bwMode="auto">
          <a:xfrm>
            <a:off x="0" y="1340768"/>
            <a:ext cx="9158308" cy="5517232"/>
          </a:xfrm>
          <a:prstGeom prst="rect">
            <a:avLst/>
          </a:prstGeom>
          <a:noFill/>
          <a:ln w="9525">
            <a:noFill/>
            <a:miter lim="800000"/>
            <a:headEnd/>
            <a:tailEnd/>
          </a:ln>
        </p:spPr>
      </p:pic>
      <p:sp>
        <p:nvSpPr>
          <p:cNvPr id="5" name="TextovéPole 4"/>
          <p:cNvSpPr txBox="1"/>
          <p:nvPr/>
        </p:nvSpPr>
        <p:spPr>
          <a:xfrm>
            <a:off x="251520" y="5373216"/>
            <a:ext cx="3672408" cy="954107"/>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6. Uložení textu</a:t>
            </a:r>
            <a:r>
              <a:rPr lang="cs-CZ" sz="1400" dirty="0" smtClean="0"/>
              <a:t> – hvězdička (nebo červený vykřičník) v tomto poli indikuje, že text byl od posledního uložení změněn a změny dosud nejsou uloženy. </a:t>
            </a:r>
            <a:endParaRPr lang="cs-CZ" sz="1400" dirty="0"/>
          </a:p>
        </p:txBody>
      </p:sp>
      <p:sp>
        <p:nvSpPr>
          <p:cNvPr id="6" name="TextovéPole 5"/>
          <p:cNvSpPr txBox="1"/>
          <p:nvPr/>
        </p:nvSpPr>
        <p:spPr>
          <a:xfrm>
            <a:off x="323528" y="4293096"/>
            <a:ext cx="3672408" cy="738664"/>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7. Elektronický podpis</a:t>
            </a:r>
            <a:r>
              <a:rPr lang="cs-CZ" sz="1400" dirty="0" smtClean="0"/>
              <a:t> – pokud je dokument opatřen elektronickým podpisem, zobrazí se informace o certifikátu v tomto poli.</a:t>
            </a:r>
            <a:endParaRPr lang="cs-CZ" sz="1400" dirty="0"/>
          </a:p>
        </p:txBody>
      </p:sp>
      <p:sp>
        <p:nvSpPr>
          <p:cNvPr id="8" name="TextovéPole 7"/>
          <p:cNvSpPr txBox="1"/>
          <p:nvPr/>
        </p:nvSpPr>
        <p:spPr>
          <a:xfrm>
            <a:off x="2555776" y="2420888"/>
            <a:ext cx="6408712" cy="1384995"/>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8. Informační pole</a:t>
            </a:r>
            <a:r>
              <a:rPr lang="cs-CZ" sz="1400" dirty="0" smtClean="0"/>
              <a:t> – dá se říci, že zde naleznete informace o textu, objektu, rámci, číslování apod. Ve </a:t>
            </a:r>
            <a:r>
              <a:rPr lang="cs-CZ" sz="1400" dirty="0" err="1" smtClean="0"/>
              <a:t>Writeru</a:t>
            </a:r>
            <a:r>
              <a:rPr lang="cs-CZ" sz="1400" dirty="0" smtClean="0"/>
              <a:t> v něm například naleznete informaci o formátování vybraného textu a poklepáním můžete zobrazit okno </a:t>
            </a:r>
            <a:r>
              <a:rPr lang="cs-CZ" sz="1400" b="1" dirty="0" smtClean="0"/>
              <a:t>Pole</a:t>
            </a:r>
            <a:r>
              <a:rPr lang="cs-CZ" sz="1400" dirty="0" smtClean="0"/>
              <a:t> (z nabídky </a:t>
            </a:r>
            <a:r>
              <a:rPr lang="cs-CZ" sz="1400" b="1" dirty="0" smtClean="0"/>
              <a:t>Vložit | Pole | Jiné</a:t>
            </a:r>
            <a:r>
              <a:rPr lang="cs-CZ" sz="1400" dirty="0" smtClean="0"/>
              <a:t>). V </a:t>
            </a:r>
            <a:r>
              <a:rPr lang="cs-CZ" sz="1400" dirty="0" err="1" smtClean="0"/>
              <a:t>Calcu</a:t>
            </a:r>
            <a:r>
              <a:rPr lang="cs-CZ" sz="1400" dirty="0" smtClean="0"/>
              <a:t> se zobrazí součet vybraných buněk a po kliknutí pravým tlačítkem myši na toto pole si můžete zvolit, zda se místo součtu má zobrazovat součin, průměr a nebo má být provedena jiná matematická operace. </a:t>
            </a:r>
            <a:endParaRPr lang="cs-CZ" sz="1400" dirty="0"/>
          </a:p>
        </p:txBody>
      </p:sp>
      <p:sp>
        <p:nvSpPr>
          <p:cNvPr id="9" name="TextovéPole 8"/>
          <p:cNvSpPr txBox="1"/>
          <p:nvPr/>
        </p:nvSpPr>
        <p:spPr>
          <a:xfrm>
            <a:off x="5436096" y="4293096"/>
            <a:ext cx="1224136" cy="2031325"/>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9. Zobrazení stránky</a:t>
            </a:r>
            <a:r>
              <a:rPr lang="cs-CZ" sz="1400" dirty="0" smtClean="0"/>
              <a:t> – výběr mezi zobrazením jedné stránky, více stránek vedle sebe a nebo režimu „knihy“. </a:t>
            </a:r>
            <a:endParaRPr lang="cs-CZ" sz="1400" dirty="0"/>
          </a:p>
        </p:txBody>
      </p:sp>
      <p:sp>
        <p:nvSpPr>
          <p:cNvPr id="11" name="TextovéPole 10"/>
          <p:cNvSpPr txBox="1"/>
          <p:nvPr/>
        </p:nvSpPr>
        <p:spPr>
          <a:xfrm>
            <a:off x="6804248" y="4869160"/>
            <a:ext cx="1872208" cy="1384995"/>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10. Lupa</a:t>
            </a:r>
            <a:r>
              <a:rPr lang="cs-CZ" sz="1400" dirty="0" smtClean="0"/>
              <a:t> – tažením ovládacího prvku můžete zvětšovat či zmenšovat velikost zobrazení textu na obrazovce. </a:t>
            </a:r>
            <a:endParaRPr lang="cs-CZ" sz="1400" dirty="0"/>
          </a:p>
        </p:txBody>
      </p:sp>
      <p:sp>
        <p:nvSpPr>
          <p:cNvPr id="12" name="TextovéPole 11"/>
          <p:cNvSpPr txBox="1"/>
          <p:nvPr/>
        </p:nvSpPr>
        <p:spPr>
          <a:xfrm>
            <a:off x="6948264" y="3861048"/>
            <a:ext cx="2016224" cy="954107"/>
          </a:xfrm>
          <a:prstGeom prst="rect">
            <a:avLst/>
          </a:prstGeom>
          <a:solidFill>
            <a:schemeClr val="tx2">
              <a:lumMod val="20000"/>
              <a:lumOff val="80000"/>
            </a:schemeClr>
          </a:solidFill>
          <a:effectLst>
            <a:innerShdw blurRad="63500" dist="50800" dir="2700000">
              <a:prstClr val="black">
                <a:alpha val="50000"/>
              </a:prstClr>
            </a:innerShdw>
          </a:effectLst>
        </p:spPr>
        <p:txBody>
          <a:bodyPr wrap="square" rtlCol="0">
            <a:spAutoFit/>
          </a:bodyPr>
          <a:lstStyle/>
          <a:p>
            <a:r>
              <a:rPr lang="cs-CZ" sz="1400" b="1" dirty="0" smtClean="0"/>
              <a:t>11. Měřítko</a:t>
            </a:r>
            <a:r>
              <a:rPr lang="cs-CZ" sz="1400" dirty="0" smtClean="0"/>
              <a:t> – ukazuje informace o aktuálním poměru zobrazení textu k velikosti originálu. </a:t>
            </a:r>
            <a:endParaRPr lang="cs-CZ" sz="1400" dirty="0"/>
          </a:p>
        </p:txBody>
      </p:sp>
      <p:cxnSp>
        <p:nvCxnSpPr>
          <p:cNvPr id="13" name="Přímá spojovací šipka 12"/>
          <p:cNvCxnSpPr/>
          <p:nvPr/>
        </p:nvCxnSpPr>
        <p:spPr>
          <a:xfrm>
            <a:off x="8892480" y="4797152"/>
            <a:ext cx="72008" cy="187220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p:nvPr/>
        </p:nvCxnSpPr>
        <p:spPr>
          <a:xfrm flipH="1">
            <a:off x="8244408" y="6237312"/>
            <a:ext cx="288032"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ovací šipka 16"/>
          <p:cNvCxnSpPr>
            <a:stCxn id="9" idx="2"/>
          </p:cNvCxnSpPr>
          <p:nvPr/>
        </p:nvCxnSpPr>
        <p:spPr>
          <a:xfrm>
            <a:off x="6048164" y="6324421"/>
            <a:ext cx="1404156" cy="34493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Přímá spojovací šipka 18"/>
          <p:cNvCxnSpPr/>
          <p:nvPr/>
        </p:nvCxnSpPr>
        <p:spPr>
          <a:xfrm>
            <a:off x="3851920" y="3789040"/>
            <a:ext cx="1584176" cy="288032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ovací šipka 22"/>
          <p:cNvCxnSpPr>
            <a:stCxn id="6" idx="3"/>
          </p:cNvCxnSpPr>
          <p:nvPr/>
        </p:nvCxnSpPr>
        <p:spPr>
          <a:xfrm>
            <a:off x="3995936" y="4662428"/>
            <a:ext cx="1296144" cy="20069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Přímá spojovací šipka 24"/>
          <p:cNvCxnSpPr/>
          <p:nvPr/>
        </p:nvCxnSpPr>
        <p:spPr>
          <a:xfrm>
            <a:off x="3923928" y="6309320"/>
            <a:ext cx="1152128" cy="36004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p:cNvSpPr txBox="1"/>
          <p:nvPr/>
        </p:nvSpPr>
        <p:spPr>
          <a:xfrm>
            <a:off x="2555776" y="404664"/>
            <a:ext cx="4167936" cy="1938992"/>
          </a:xfrm>
          <a:prstGeom prst="rect">
            <a:avLst/>
          </a:prstGeom>
          <a:noFill/>
        </p:spPr>
        <p:txBody>
          <a:bodyPr wrap="none" rtlCol="0">
            <a:spAutoFit/>
          </a:bodyPr>
          <a:lstStyle/>
          <a:p>
            <a:pPr algn="ctr"/>
            <a:r>
              <a:rPr lang="cs-CZ" sz="4000" dirty="0" smtClean="0"/>
              <a:t>Použitý zdroj:</a:t>
            </a:r>
          </a:p>
          <a:p>
            <a:pPr algn="ctr"/>
            <a:endParaRPr lang="cs-CZ" sz="4000" dirty="0" smtClean="0"/>
          </a:p>
          <a:p>
            <a:pPr algn="ctr"/>
            <a:r>
              <a:rPr lang="cs-CZ" sz="4000" dirty="0" smtClean="0"/>
              <a:t>www.</a:t>
            </a:r>
            <a:r>
              <a:rPr lang="cs-CZ" sz="4000" dirty="0" err="1" smtClean="0"/>
              <a:t>openoffice.cz</a:t>
            </a:r>
            <a:endParaRPr lang="cs-CZ" sz="4000" dirty="0"/>
          </a:p>
        </p:txBody>
      </p:sp>
    </p:spTree>
  </p:cSld>
  <p:clrMapOvr>
    <a:masterClrMapping/>
  </p:clrMapOvr>
</p:sld>
</file>

<file path=ppt/theme/theme1.xml><?xml version="1.0" encoding="utf-8"?>
<a:theme xmlns:a="http://schemas.openxmlformats.org/drawingml/2006/main" name="7.OpenOffice Writer_stavovy radek_CM">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7.OpenOffice Writer_stavovy radek_CM</Template>
  <TotalTime>0</TotalTime>
  <Words>504</Words>
  <Application>Microsoft Office PowerPoint</Application>
  <PresentationFormat>Předvádění na obrazovce (4:3)</PresentationFormat>
  <Paragraphs>28</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7.OpenOffice Writer_stavovy radek_CM</vt:lpstr>
      <vt:lpstr>Textový procesor Open Office, Writer  STAVOVÝ ŘÁDEK</vt:lpstr>
      <vt:lpstr>Stavový řádek </vt:lpstr>
      <vt:lpstr>Stavový řádek</vt:lpstr>
      <vt:lpstr>Konec</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Textový procesor Open Office, Writer  STAVOVÝ ŘÁDEK</dc:title>
  <dc:creator>culikova</dc:creator>
  <cp:lastModifiedBy>culikova</cp:lastModifiedBy>
  <cp:revision>1</cp:revision>
  <dcterms:created xsi:type="dcterms:W3CDTF">2012-08-13T06:24:58Z</dcterms:created>
  <dcterms:modified xsi:type="dcterms:W3CDTF">2012-08-13T06:25:28Z</dcterms:modified>
</cp:coreProperties>
</file>