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 id="262" r:id="rId8"/>
    <p:sldId id="263" r:id="rId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112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9AF4BD92-6852-422F-AB79-5E529679B539}" type="datetimeFigureOut">
              <a:rPr lang="cs-CZ" smtClean="0"/>
              <a:pPr/>
              <a:t>13.8.2012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F8E463-93A2-4F12-A1A1-46132BF325DF}"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AF4BD92-6852-422F-AB79-5E529679B539}" type="datetimeFigureOut">
              <a:rPr lang="cs-CZ" smtClean="0"/>
              <a:pPr/>
              <a:t>13.8.2012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F8E463-93A2-4F12-A1A1-46132BF325DF}"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AF4BD92-6852-422F-AB79-5E529679B539}" type="datetimeFigureOut">
              <a:rPr lang="cs-CZ" smtClean="0"/>
              <a:pPr/>
              <a:t>13.8.2012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F8E463-93A2-4F12-A1A1-46132BF325DF}"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AF4BD92-6852-422F-AB79-5E529679B539}" type="datetimeFigureOut">
              <a:rPr lang="cs-CZ" smtClean="0"/>
              <a:pPr/>
              <a:t>13.8.2012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F8E463-93A2-4F12-A1A1-46132BF325DF}"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9AF4BD92-6852-422F-AB79-5E529679B539}" type="datetimeFigureOut">
              <a:rPr lang="cs-CZ" smtClean="0"/>
              <a:pPr/>
              <a:t>13.8.2012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F8E463-93A2-4F12-A1A1-46132BF325DF}"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AF4BD92-6852-422F-AB79-5E529679B539}" type="datetimeFigureOut">
              <a:rPr lang="cs-CZ" smtClean="0"/>
              <a:pPr/>
              <a:t>13.8.2012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EF8E463-93A2-4F12-A1A1-46132BF325DF}"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AF4BD92-6852-422F-AB79-5E529679B539}" type="datetimeFigureOut">
              <a:rPr lang="cs-CZ" smtClean="0"/>
              <a:pPr/>
              <a:t>13.8.2012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EF8E463-93A2-4F12-A1A1-46132BF325DF}"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9AF4BD92-6852-422F-AB79-5E529679B539}" type="datetimeFigureOut">
              <a:rPr lang="cs-CZ" smtClean="0"/>
              <a:pPr/>
              <a:t>13.8.2012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EF8E463-93A2-4F12-A1A1-46132BF325DF}"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AF4BD92-6852-422F-AB79-5E529679B539}" type="datetimeFigureOut">
              <a:rPr lang="cs-CZ" smtClean="0"/>
              <a:pPr/>
              <a:t>13.8.2012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EF8E463-93A2-4F12-A1A1-46132BF325DF}"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AF4BD92-6852-422F-AB79-5E529679B539}" type="datetimeFigureOut">
              <a:rPr lang="cs-CZ" smtClean="0"/>
              <a:pPr/>
              <a:t>13.8.2012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EF8E463-93A2-4F12-A1A1-46132BF325DF}"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AF4BD92-6852-422F-AB79-5E529679B539}" type="datetimeFigureOut">
              <a:rPr lang="cs-CZ" smtClean="0"/>
              <a:pPr/>
              <a:t>13.8.2012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EF8E463-93A2-4F12-A1A1-46132BF325DF}"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F4BD92-6852-422F-AB79-5E529679B539}" type="datetimeFigureOut">
              <a:rPr lang="cs-CZ" smtClean="0"/>
              <a:pPr/>
              <a:t>13.8.2012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F8E463-93A2-4F12-A1A1-46132BF325DF}"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988840"/>
          </a:xfrm>
        </p:spPr>
        <p:txBody>
          <a:bodyPr>
            <a:normAutofit/>
          </a:bodyPr>
          <a:lstStyle/>
          <a:p>
            <a:r>
              <a:rPr lang="cs-CZ" dirty="0" smtClean="0"/>
              <a:t>Textový procesor Open Office, </a:t>
            </a:r>
            <a:r>
              <a:rPr lang="cs-CZ" dirty="0" err="1" smtClean="0"/>
              <a:t>Writer</a:t>
            </a:r>
            <a:r>
              <a:rPr lang="cs-CZ" dirty="0" smtClean="0"/>
              <a:t> </a:t>
            </a:r>
            <a:br>
              <a:rPr lang="cs-CZ" dirty="0" smtClean="0"/>
            </a:br>
            <a:r>
              <a:rPr lang="cs-CZ" dirty="0" smtClean="0"/>
              <a:t>OKRAJE </a:t>
            </a:r>
            <a:r>
              <a:rPr lang="cs-CZ" dirty="0"/>
              <a:t>S</a:t>
            </a:r>
            <a:r>
              <a:rPr lang="cs-CZ" dirty="0" smtClean="0"/>
              <a:t>TRÁNKY</a:t>
            </a:r>
            <a:endParaRPr lang="cs-CZ" dirty="0"/>
          </a:p>
        </p:txBody>
      </p:sp>
      <p:sp>
        <p:nvSpPr>
          <p:cNvPr id="5" name="Zástupný symbol pro obsah 2"/>
          <p:cNvSpPr>
            <a:spLocks noGrp="1"/>
          </p:cNvSpPr>
          <p:nvPr>
            <p:ph idx="1"/>
          </p:nvPr>
        </p:nvSpPr>
        <p:spPr>
          <a:xfrm>
            <a:off x="179512" y="1600200"/>
            <a:ext cx="8784976" cy="5257800"/>
          </a:xfrm>
        </p:spPr>
        <p:txBody>
          <a:bodyPr>
            <a:normAutofit fontScale="92500" lnSpcReduction="20000"/>
          </a:bodyPr>
          <a:lstStyle/>
          <a:p>
            <a:pPr algn="ctr">
              <a:buNone/>
            </a:pPr>
            <a:endParaRPr lang="cs-CZ" i="1" dirty="0" smtClean="0">
              <a:latin typeface="+mj-lt"/>
              <a:cs typeface="Arial" pitchFamily="34" charset="0"/>
            </a:endParaRPr>
          </a:p>
          <a:p>
            <a:pPr>
              <a:buNone/>
            </a:pPr>
            <a:r>
              <a:rPr lang="cs-CZ" i="1" dirty="0" smtClean="0">
                <a:latin typeface="+mj-lt"/>
                <a:cs typeface="Arial" pitchFamily="34" charset="0"/>
              </a:rPr>
              <a:t>Předmět: Informatika</a:t>
            </a:r>
          </a:p>
          <a:p>
            <a:pPr>
              <a:buNone/>
            </a:pPr>
            <a:r>
              <a:rPr lang="cs-CZ" i="1" dirty="0" smtClean="0">
                <a:latin typeface="+mj-lt"/>
                <a:cs typeface="Arial" pitchFamily="34" charset="0"/>
              </a:rPr>
              <a:t>Ročník: 6.ročník</a:t>
            </a:r>
          </a:p>
          <a:p>
            <a:pPr>
              <a:buNone/>
            </a:pPr>
            <a:r>
              <a:rPr lang="cs-CZ" i="1" dirty="0" smtClean="0">
                <a:latin typeface="+mj-lt"/>
                <a:cs typeface="Arial" pitchFamily="34" charset="0"/>
              </a:rPr>
              <a:t>Klíčová slova</a:t>
            </a:r>
            <a:r>
              <a:rPr lang="cs-CZ" i="1" smtClean="0">
                <a:latin typeface="+mj-lt"/>
                <a:cs typeface="Arial" pitchFamily="34" charset="0"/>
              </a:rPr>
              <a:t>: Textový procesor, okraje stránky, pravítko, nastavitelné okraje</a:t>
            </a:r>
            <a:endParaRPr lang="cs-CZ" i="1" dirty="0" smtClean="0">
              <a:latin typeface="+mj-lt"/>
              <a:cs typeface="Arial" pitchFamily="34" charset="0"/>
            </a:endParaRPr>
          </a:p>
          <a:p>
            <a:pPr>
              <a:buNone/>
            </a:pPr>
            <a:r>
              <a:rPr lang="cs-CZ" i="1" dirty="0" smtClean="0">
                <a:latin typeface="+mj-lt"/>
                <a:cs typeface="Arial" pitchFamily="34" charset="0"/>
              </a:rPr>
              <a:t>Jméno autora: </a:t>
            </a:r>
            <a:r>
              <a:rPr lang="cs-CZ" i="1" dirty="0" err="1" smtClean="0">
                <a:latin typeface="+mj-lt"/>
                <a:cs typeface="Arial" pitchFamily="34" charset="0"/>
              </a:rPr>
              <a:t>Mgr.Ciboch</a:t>
            </a:r>
            <a:r>
              <a:rPr lang="cs-CZ" i="1" dirty="0" smtClean="0">
                <a:latin typeface="+mj-lt"/>
                <a:cs typeface="Arial" pitchFamily="34" charset="0"/>
              </a:rPr>
              <a:t> Michal</a:t>
            </a:r>
          </a:p>
          <a:p>
            <a:pPr>
              <a:buNone/>
            </a:pPr>
            <a:r>
              <a:rPr lang="cs-CZ" i="1" dirty="0" smtClean="0">
                <a:latin typeface="+mj-lt"/>
                <a:cs typeface="Arial" pitchFamily="34" charset="0"/>
              </a:rPr>
              <a:t>Škola: ZŠ Dobříš, Komenského nám.35, 263 01</a:t>
            </a:r>
          </a:p>
          <a:p>
            <a:pPr>
              <a:buNone/>
            </a:pPr>
            <a:endParaRPr lang="cs-CZ" i="1" dirty="0" smtClean="0">
              <a:latin typeface="+mj-lt"/>
              <a:cs typeface="Arial" pitchFamily="34" charset="0"/>
            </a:endParaRPr>
          </a:p>
          <a:p>
            <a:pPr>
              <a:buNone/>
            </a:pPr>
            <a:endParaRPr lang="cs-CZ" i="1" dirty="0">
              <a:latin typeface="+mj-lt"/>
              <a:cs typeface="Arial" pitchFamily="34" charset="0"/>
            </a:endParaRPr>
          </a:p>
          <a:p>
            <a:pPr>
              <a:buNone/>
            </a:pPr>
            <a:endParaRPr lang="cs-CZ" i="1" dirty="0" smtClean="0">
              <a:latin typeface="+mj-lt"/>
              <a:cs typeface="Arial" pitchFamily="34" charset="0"/>
            </a:endParaRPr>
          </a:p>
          <a:p>
            <a:pPr algn="ctr">
              <a:buNone/>
            </a:pPr>
            <a:r>
              <a:rPr lang="cs-CZ" sz="2400" i="1" dirty="0">
                <a:latin typeface="+mj-lt"/>
                <a:cs typeface="Arial" pitchFamily="34" charset="0"/>
              </a:rPr>
              <a:t>Inovace školy – Dobříš, </a:t>
            </a:r>
            <a:r>
              <a:rPr lang="cs-CZ" sz="2400" i="1" dirty="0" err="1">
                <a:latin typeface="+mj-lt"/>
                <a:cs typeface="Arial" pitchFamily="34" charset="0"/>
              </a:rPr>
              <a:t>EUpenizeskolam.cz</a:t>
            </a:r>
            <a:endParaRPr lang="cs-CZ" sz="2400" i="1" dirty="0">
              <a:latin typeface="+mj-lt"/>
              <a:cs typeface="Arial" pitchFamily="34" charset="0"/>
            </a:endParaRPr>
          </a:p>
          <a:p>
            <a:pPr>
              <a:buNone/>
            </a:pPr>
            <a:endParaRPr lang="cs-CZ" i="1" dirty="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417638"/>
          </a:xfrm>
        </p:spPr>
        <p:txBody>
          <a:bodyPr>
            <a:normAutofit/>
          </a:bodyPr>
          <a:lstStyle/>
          <a:p>
            <a:r>
              <a:rPr lang="cs-CZ" sz="1400" b="1" dirty="0" smtClean="0"/>
              <a:t>Pravítka ve </a:t>
            </a:r>
            <a:r>
              <a:rPr lang="cs-CZ" sz="1400" b="1" dirty="0" err="1" smtClean="0"/>
              <a:t>Writeru</a:t>
            </a:r>
            <a:r>
              <a:rPr lang="cs-CZ" sz="1400" b="1" dirty="0" smtClean="0"/>
              <a:t> </a:t>
            </a:r>
            <a:r>
              <a:rPr lang="cs-CZ" b="1" dirty="0" smtClean="0"/>
              <a:t/>
            </a:r>
            <a:br>
              <a:rPr lang="cs-CZ" b="1" dirty="0" smtClean="0"/>
            </a:br>
            <a:endParaRPr lang="cs-CZ" dirty="0"/>
          </a:p>
        </p:txBody>
      </p:sp>
      <p:sp>
        <p:nvSpPr>
          <p:cNvPr id="3" name="Zástupný symbol pro obsah 2"/>
          <p:cNvSpPr>
            <a:spLocks noGrp="1"/>
          </p:cNvSpPr>
          <p:nvPr>
            <p:ph idx="1"/>
          </p:nvPr>
        </p:nvSpPr>
        <p:spPr>
          <a:xfrm>
            <a:off x="0" y="692696"/>
            <a:ext cx="9144000" cy="1900808"/>
          </a:xfrm>
        </p:spPr>
        <p:txBody>
          <a:bodyPr>
            <a:normAutofit/>
          </a:bodyPr>
          <a:lstStyle/>
          <a:p>
            <a:pPr>
              <a:buNone/>
            </a:pPr>
            <a:r>
              <a:rPr lang="cs-CZ" sz="1400" dirty="0" smtClean="0"/>
              <a:t>         Při otevření nového dokumentu se pravítka zobrazí automaticky. Pokud se tak nestane, můžete je aktivovat pomocí volby </a:t>
            </a:r>
            <a:r>
              <a:rPr lang="cs-CZ" sz="1400" b="1" dirty="0" smtClean="0"/>
              <a:t>Zobrazit | Pravítko</a:t>
            </a:r>
            <a:r>
              <a:rPr lang="cs-CZ" sz="1400" dirty="0" smtClean="0"/>
              <a:t>. Po kliknutí pravým tlačítkem myši na pravítko zvolte, v jakých jednotkách se má zobrazovat. Na výběr máte mezi milimetry, centimetry, palci, obrazovkovými body (hodí se zejména při tvorbě webových stránek) nebo piky (typografickými jednotkami, jedno </a:t>
            </a:r>
            <a:r>
              <a:rPr lang="cs-CZ" sz="1400" dirty="0" err="1" smtClean="0"/>
              <a:t>pica</a:t>
            </a:r>
            <a:r>
              <a:rPr lang="cs-CZ" sz="1400" dirty="0" smtClean="0"/>
              <a:t> = 12 obrazovkových bodů) apod. </a:t>
            </a:r>
          </a:p>
          <a:p>
            <a:pPr>
              <a:buNone/>
            </a:pPr>
            <a:r>
              <a:rPr lang="cs-CZ" sz="1400" dirty="0" smtClean="0"/>
              <a:t>         Taková změna jednotek je dočasná a platí jen pro aktuální dokument. Pokud chcete upravit měrné jednotky pravítka pro všechny vaše budoucí dokumenty, volte v menu </a:t>
            </a:r>
            <a:r>
              <a:rPr lang="cs-CZ" sz="1400" b="1" dirty="0" smtClean="0"/>
              <a:t>Nástroje | Volby | </a:t>
            </a:r>
            <a:r>
              <a:rPr lang="cs-CZ" sz="1400" b="1" dirty="0" err="1" smtClean="0"/>
              <a:t>OpenOffice.org</a:t>
            </a:r>
            <a:r>
              <a:rPr lang="cs-CZ" sz="1400" b="1" dirty="0" smtClean="0"/>
              <a:t> </a:t>
            </a:r>
            <a:r>
              <a:rPr lang="cs-CZ" sz="1400" b="1" dirty="0" err="1" smtClean="0"/>
              <a:t>Writer</a:t>
            </a:r>
            <a:r>
              <a:rPr lang="cs-CZ" sz="1400" b="1" dirty="0" smtClean="0"/>
              <a:t> | Obecné</a:t>
            </a:r>
            <a:r>
              <a:rPr lang="cs-CZ" sz="1400" dirty="0" smtClean="0"/>
              <a:t> v položce Nastavení – Jednotka míry. </a:t>
            </a:r>
          </a:p>
          <a:p>
            <a:endParaRPr lang="cs-CZ" sz="1400" dirty="0"/>
          </a:p>
        </p:txBody>
      </p:sp>
      <p:pic>
        <p:nvPicPr>
          <p:cNvPr id="1026" name="Picture 2"/>
          <p:cNvPicPr>
            <a:picLocks noChangeAspect="1" noChangeArrowheads="1"/>
          </p:cNvPicPr>
          <p:nvPr/>
        </p:nvPicPr>
        <p:blipFill>
          <a:blip r:embed="rId2" cstate="print"/>
          <a:srcRect b="3421"/>
          <a:stretch>
            <a:fillRect/>
          </a:stretch>
        </p:blipFill>
        <p:spPr bwMode="auto">
          <a:xfrm>
            <a:off x="0" y="2420888"/>
            <a:ext cx="9144000" cy="5519514"/>
          </a:xfrm>
          <a:prstGeom prst="rect">
            <a:avLst/>
          </a:prstGeom>
          <a:noFill/>
          <a:ln w="9525">
            <a:noFill/>
            <a:miter lim="800000"/>
            <a:headEnd/>
            <a:tailEnd/>
          </a:ln>
        </p:spPr>
      </p:pic>
      <p:sp>
        <p:nvSpPr>
          <p:cNvPr id="5" name="Elipsa 4"/>
          <p:cNvSpPr/>
          <p:nvPr/>
        </p:nvSpPr>
        <p:spPr>
          <a:xfrm>
            <a:off x="2123728" y="3068960"/>
            <a:ext cx="5616624" cy="576064"/>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Elipsa 7"/>
          <p:cNvSpPr/>
          <p:nvPr/>
        </p:nvSpPr>
        <p:spPr>
          <a:xfrm rot="16200000">
            <a:off x="-2682552" y="5607496"/>
            <a:ext cx="5616624" cy="827584"/>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Elipsa 8"/>
          <p:cNvSpPr/>
          <p:nvPr/>
        </p:nvSpPr>
        <p:spPr>
          <a:xfrm>
            <a:off x="539552" y="2420888"/>
            <a:ext cx="720080" cy="504056"/>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417638"/>
          </a:xfrm>
        </p:spPr>
        <p:txBody>
          <a:bodyPr>
            <a:normAutofit/>
          </a:bodyPr>
          <a:lstStyle/>
          <a:p>
            <a:r>
              <a:rPr lang="cs-CZ" sz="1400" b="1" dirty="0" smtClean="0"/>
              <a:t>Okraje stránky</a:t>
            </a:r>
            <a:br>
              <a:rPr lang="cs-CZ" sz="1400" b="1" dirty="0" smtClean="0"/>
            </a:br>
            <a:r>
              <a:rPr lang="cs-CZ" sz="1400" dirty="0" smtClean="0"/>
              <a:t/>
            </a:r>
            <a:br>
              <a:rPr lang="cs-CZ" sz="1400" dirty="0" smtClean="0"/>
            </a:br>
            <a:r>
              <a:rPr lang="cs-CZ" sz="1400" dirty="0" smtClean="0"/>
              <a:t>V označených oblastech jsou nastavitelné okraje a odstavce na stránce dokumentu. Vyzkoušíme vložit část libovolného textu a upravit pomocí nástrojů označených na stránce.</a:t>
            </a:r>
            <a:endParaRPr lang="cs-CZ" sz="1400" dirty="0"/>
          </a:p>
        </p:txBody>
      </p:sp>
      <p:pic>
        <p:nvPicPr>
          <p:cNvPr id="1027" name="Picture 3"/>
          <p:cNvPicPr>
            <a:picLocks noChangeAspect="1" noChangeArrowheads="1"/>
          </p:cNvPicPr>
          <p:nvPr/>
        </p:nvPicPr>
        <p:blipFill>
          <a:blip r:embed="rId2" cstate="print"/>
          <a:srcRect b="3971"/>
          <a:stretch>
            <a:fillRect/>
          </a:stretch>
        </p:blipFill>
        <p:spPr bwMode="auto">
          <a:xfrm>
            <a:off x="0" y="1369926"/>
            <a:ext cx="9144000" cy="5488074"/>
          </a:xfrm>
          <a:prstGeom prst="rect">
            <a:avLst/>
          </a:prstGeom>
          <a:noFill/>
          <a:ln w="9525">
            <a:noFill/>
            <a:miter lim="800000"/>
            <a:headEnd/>
            <a:tailEnd/>
          </a:ln>
        </p:spPr>
      </p:pic>
      <p:sp>
        <p:nvSpPr>
          <p:cNvPr id="6" name="Elipsa 5"/>
          <p:cNvSpPr/>
          <p:nvPr/>
        </p:nvSpPr>
        <p:spPr>
          <a:xfrm>
            <a:off x="1619672" y="1916832"/>
            <a:ext cx="1008112" cy="792088"/>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Elipsa 6"/>
          <p:cNvSpPr/>
          <p:nvPr/>
        </p:nvSpPr>
        <p:spPr>
          <a:xfrm>
            <a:off x="6588224" y="1916832"/>
            <a:ext cx="1008112" cy="792088"/>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Elipsa 7"/>
          <p:cNvSpPr/>
          <p:nvPr/>
        </p:nvSpPr>
        <p:spPr>
          <a:xfrm>
            <a:off x="0" y="2924944"/>
            <a:ext cx="395536" cy="480511"/>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028" name="Picture 4"/>
          <p:cNvPicPr>
            <a:picLocks noChangeAspect="1" noChangeArrowheads="1"/>
          </p:cNvPicPr>
          <p:nvPr/>
        </p:nvPicPr>
        <p:blipFill>
          <a:blip r:embed="rId3" cstate="print"/>
          <a:srcRect t="65519" b="3611"/>
          <a:stretch>
            <a:fillRect/>
          </a:stretch>
        </p:blipFill>
        <p:spPr bwMode="auto">
          <a:xfrm>
            <a:off x="0" y="5093803"/>
            <a:ext cx="9144000" cy="1764197"/>
          </a:xfrm>
          <a:prstGeom prst="rect">
            <a:avLst/>
          </a:prstGeom>
          <a:noFill/>
          <a:ln w="9525">
            <a:noFill/>
            <a:miter lim="800000"/>
            <a:headEnd/>
            <a:tailEnd/>
          </a:ln>
        </p:spPr>
      </p:pic>
      <p:cxnSp>
        <p:nvCxnSpPr>
          <p:cNvPr id="11" name="Pravoúhlá spojovací čára 10"/>
          <p:cNvCxnSpPr/>
          <p:nvPr/>
        </p:nvCxnSpPr>
        <p:spPr>
          <a:xfrm rot="10800000" flipV="1">
            <a:off x="12700" y="4869160"/>
            <a:ext cx="9131300" cy="216024"/>
          </a:xfrm>
          <a:prstGeom prst="bentConnector3">
            <a:avLst>
              <a:gd name="adj1" fmla="val 50000"/>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Elipsa 12"/>
          <p:cNvSpPr/>
          <p:nvPr/>
        </p:nvSpPr>
        <p:spPr>
          <a:xfrm>
            <a:off x="0" y="5589240"/>
            <a:ext cx="395536" cy="480511"/>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988840"/>
          </a:xfrm>
        </p:spPr>
        <p:txBody>
          <a:bodyPr>
            <a:noAutofit/>
          </a:bodyPr>
          <a:lstStyle/>
          <a:p>
            <a:r>
              <a:rPr lang="cs-CZ" sz="1400" b="1" dirty="0" smtClean="0"/>
              <a:t>Manipulace s pravítky </a:t>
            </a:r>
            <a:br>
              <a:rPr lang="cs-CZ" sz="1400" b="1" dirty="0" smtClean="0"/>
            </a:br>
            <a:r>
              <a:rPr lang="cs-CZ" sz="1400" b="1" dirty="0" smtClean="0"/>
              <a:t/>
            </a:r>
            <a:br>
              <a:rPr lang="cs-CZ" sz="1400" b="1" dirty="0" smtClean="0"/>
            </a:br>
            <a:r>
              <a:rPr lang="cs-CZ" sz="1400" dirty="0" smtClean="0"/>
              <a:t>Pravítka měří od levého horního okraje stránky. Najedete-li kurzorem myši na rozhraní začátku/konce pro psaní textu na pravítkách kurzor se změní ve dvojitou šipku a tím můžete okraje stránky rozšířit, zúžit anebo změnit její velikost. Tím změníte pozici, od které bude pravítko měřit. Pokud vám záleží na přesném určení okrajů stránky, zvolte menu </a:t>
            </a:r>
            <a:r>
              <a:rPr lang="cs-CZ" sz="1400" b="1" dirty="0" smtClean="0"/>
              <a:t>Formát, Stránka,</a:t>
            </a:r>
            <a:r>
              <a:rPr lang="cs-CZ" sz="1400" dirty="0" smtClean="0"/>
              <a:t> karta </a:t>
            </a:r>
            <a:r>
              <a:rPr lang="cs-CZ" sz="1400" b="1" dirty="0" smtClean="0"/>
              <a:t>Stránka</a:t>
            </a:r>
            <a:r>
              <a:rPr lang="cs-CZ" sz="1400" dirty="0" smtClean="0"/>
              <a:t> a v sekci Okraje je číselně nastavte. </a:t>
            </a:r>
            <a:br>
              <a:rPr lang="cs-CZ" sz="1400" dirty="0" smtClean="0"/>
            </a:br>
            <a:endParaRPr lang="cs-CZ" sz="1400" dirty="0"/>
          </a:p>
        </p:txBody>
      </p:sp>
      <p:pic>
        <p:nvPicPr>
          <p:cNvPr id="2050" name="Picture 2"/>
          <p:cNvPicPr>
            <a:picLocks noChangeAspect="1" noChangeArrowheads="1"/>
          </p:cNvPicPr>
          <p:nvPr/>
        </p:nvPicPr>
        <p:blipFill>
          <a:blip r:embed="rId2" cstate="print"/>
          <a:srcRect b="14951"/>
          <a:stretch>
            <a:fillRect/>
          </a:stretch>
        </p:blipFill>
        <p:spPr bwMode="auto">
          <a:xfrm>
            <a:off x="0" y="1997460"/>
            <a:ext cx="9144000" cy="486054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628800"/>
          </a:xfrm>
        </p:spPr>
        <p:txBody>
          <a:bodyPr>
            <a:noAutofit/>
          </a:bodyPr>
          <a:lstStyle/>
          <a:p>
            <a:r>
              <a:rPr lang="cs-CZ" sz="1400" b="1" dirty="0" smtClean="0"/>
              <a:t>Horizontální pravítko </a:t>
            </a:r>
            <a:r>
              <a:rPr lang="cs-CZ" sz="1400" dirty="0" smtClean="0"/>
              <a:t/>
            </a:r>
            <a:br>
              <a:rPr lang="cs-CZ" sz="1400" dirty="0" smtClean="0"/>
            </a:br>
            <a:r>
              <a:rPr lang="cs-CZ" sz="1400" dirty="0" smtClean="0"/>
              <a:t/>
            </a:r>
            <a:br>
              <a:rPr lang="cs-CZ" sz="1400" dirty="0" smtClean="0"/>
            </a:br>
            <a:r>
              <a:rPr lang="cs-CZ" sz="1400" dirty="0" smtClean="0"/>
              <a:t>Má v pravé části dva trojúhelníky, jak můžete vidět na obrázku. Jejich pomocí nastavíte u vybraného textu (nebo odstavce, kde bliká kurzor) odsazení od okraje stránky. Vyberte text, který chcete odsadit, a tažením šipky myší zvolte polohu textu. Horní z šipek využijete v případě, že chcete, aby první řádek vybraného odstavce/odstavců měl jiné odsazení než jeho zbytek. Šipkou v levé části pravítka podobným způsobem zvolíte šířku vybraného odstavce z levé strany. </a:t>
            </a:r>
            <a:endParaRPr lang="cs-CZ" sz="1400" dirty="0"/>
          </a:p>
        </p:txBody>
      </p:sp>
      <p:pic>
        <p:nvPicPr>
          <p:cNvPr id="1026" name="Picture 2"/>
          <p:cNvPicPr>
            <a:picLocks noChangeAspect="1" noChangeArrowheads="1"/>
          </p:cNvPicPr>
          <p:nvPr/>
        </p:nvPicPr>
        <p:blipFill>
          <a:blip r:embed="rId2" cstate="print"/>
          <a:srcRect b="3611"/>
          <a:stretch>
            <a:fillRect/>
          </a:stretch>
        </p:blipFill>
        <p:spPr bwMode="auto">
          <a:xfrm>
            <a:off x="0" y="1628800"/>
            <a:ext cx="9144000" cy="5229200"/>
          </a:xfrm>
          <a:prstGeom prst="rect">
            <a:avLst/>
          </a:prstGeom>
          <a:noFill/>
          <a:ln w="9525">
            <a:noFill/>
            <a:miter lim="800000"/>
            <a:headEnd/>
            <a:tailEnd/>
          </a:ln>
        </p:spPr>
      </p:pic>
      <p:cxnSp>
        <p:nvCxnSpPr>
          <p:cNvPr id="6" name="Přímá spojovací čára 5"/>
          <p:cNvCxnSpPr/>
          <p:nvPr/>
        </p:nvCxnSpPr>
        <p:spPr>
          <a:xfrm>
            <a:off x="2483768" y="2636912"/>
            <a:ext cx="0" cy="158417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Přímá spojovací čára 6"/>
          <p:cNvCxnSpPr/>
          <p:nvPr/>
        </p:nvCxnSpPr>
        <p:spPr>
          <a:xfrm>
            <a:off x="2843808" y="2492896"/>
            <a:ext cx="0" cy="172819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Přímá spojovací čára 8"/>
          <p:cNvCxnSpPr/>
          <p:nvPr/>
        </p:nvCxnSpPr>
        <p:spPr>
          <a:xfrm>
            <a:off x="6516216" y="2564904"/>
            <a:ext cx="0" cy="158417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417638"/>
          </a:xfrm>
        </p:spPr>
        <p:txBody>
          <a:bodyPr>
            <a:normAutofit/>
          </a:bodyPr>
          <a:lstStyle/>
          <a:p>
            <a:r>
              <a:rPr lang="cs-CZ" sz="1400" b="1" dirty="0" smtClean="0"/>
              <a:t>Odrážky a číslované seznamy</a:t>
            </a:r>
            <a:br>
              <a:rPr lang="cs-CZ" sz="1400" b="1" dirty="0" smtClean="0"/>
            </a:br>
            <a:r>
              <a:rPr lang="cs-CZ" sz="1400" dirty="0" smtClean="0"/>
              <a:t/>
            </a:r>
            <a:br>
              <a:rPr lang="cs-CZ" sz="1400" dirty="0" smtClean="0"/>
            </a:br>
            <a:r>
              <a:rPr lang="cs-CZ" sz="1400" dirty="0" smtClean="0"/>
              <a:t>Pokud používáte odrážky nebo číslované seznamy, můžete pomocí šipek volit, jak daleko od okraje stránky odrážka bude a jaká bude vzdálenost vašeho textu od symbolu odrážky. </a:t>
            </a:r>
            <a:endParaRPr lang="cs-CZ" sz="1400" dirty="0"/>
          </a:p>
        </p:txBody>
      </p:sp>
      <p:pic>
        <p:nvPicPr>
          <p:cNvPr id="2050" name="Picture 2"/>
          <p:cNvPicPr>
            <a:picLocks noChangeAspect="1" noChangeArrowheads="1"/>
          </p:cNvPicPr>
          <p:nvPr/>
        </p:nvPicPr>
        <p:blipFill>
          <a:blip r:embed="rId2" cstate="print"/>
          <a:srcRect b="4055"/>
          <a:stretch>
            <a:fillRect/>
          </a:stretch>
        </p:blipFill>
        <p:spPr bwMode="auto">
          <a:xfrm>
            <a:off x="0" y="1412776"/>
            <a:ext cx="9144000" cy="5483256"/>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Konec</a:t>
            </a:r>
            <a:endParaRPr lang="cs-CZ" dirty="0"/>
          </a:p>
        </p:txBody>
      </p:sp>
      <p:sp>
        <p:nvSpPr>
          <p:cNvPr id="3" name="Zástupný symbol pro obsah 2"/>
          <p:cNvSpPr>
            <a:spLocks noGrp="1"/>
          </p:cNvSpPr>
          <p:nvPr>
            <p:ph idx="1"/>
          </p:nvPr>
        </p:nvSpPr>
        <p:spPr/>
        <p:txBody>
          <a:bodyPr/>
          <a:lstStyle/>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Použitý zdroj</a:t>
            </a:r>
            <a:endParaRPr lang="cs-CZ" dirty="0"/>
          </a:p>
        </p:txBody>
      </p:sp>
      <p:sp>
        <p:nvSpPr>
          <p:cNvPr id="3" name="Zástupný symbol pro obsah 2"/>
          <p:cNvSpPr>
            <a:spLocks noGrp="1"/>
          </p:cNvSpPr>
          <p:nvPr>
            <p:ph idx="1"/>
          </p:nvPr>
        </p:nvSpPr>
        <p:spPr/>
        <p:txBody>
          <a:bodyPr/>
          <a:lstStyle/>
          <a:p>
            <a:pPr algn="ctr">
              <a:buNone/>
            </a:pPr>
            <a:r>
              <a:rPr lang="cs-CZ" dirty="0" smtClean="0"/>
              <a:t>www.</a:t>
            </a:r>
            <a:r>
              <a:rPr lang="cs-CZ" dirty="0" err="1" smtClean="0"/>
              <a:t>openoffice.cz</a:t>
            </a:r>
            <a:endParaRPr lang="cs-CZ" dirty="0"/>
          </a:p>
        </p:txBody>
      </p:sp>
    </p:spTree>
  </p:cSld>
  <p:clrMapOvr>
    <a:masterClrMapping/>
  </p:clrMapOvr>
</p:sld>
</file>

<file path=ppt/theme/theme1.xml><?xml version="1.0" encoding="utf-8"?>
<a:theme xmlns:a="http://schemas.openxmlformats.org/drawingml/2006/main" name="8.OpenOffice Writer_okraje stranky_CM">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8.OpenOffice Writer_okraje stranky_CM</Template>
  <TotalTime>0</TotalTime>
  <Words>183</Words>
  <Application>Microsoft Office PowerPoint</Application>
  <PresentationFormat>Předvádění na obrazovce (4:3)</PresentationFormat>
  <Paragraphs>21</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8.OpenOffice Writer_okraje stranky_CM</vt:lpstr>
      <vt:lpstr>Textový procesor Open Office, Writer  OKRAJE STRÁNKY</vt:lpstr>
      <vt:lpstr>Pravítka ve Writeru  </vt:lpstr>
      <vt:lpstr>Okraje stránky  V označených oblastech jsou nastavitelné okraje a odstavce na stránce dokumentu. Vyzkoušíme vložit část libovolného textu a upravit pomocí nástrojů označených na stránce.</vt:lpstr>
      <vt:lpstr>Manipulace s pravítky   Pravítka měří od levého horního okraje stránky. Najedete-li kurzorem myši na rozhraní začátku/konce pro psaní textu na pravítkách kurzor se změní ve dvojitou šipku a tím můžete okraje stránky rozšířit, zúžit anebo změnit její velikost. Tím změníte pozici, od které bude pravítko měřit. Pokud vám záleží na přesném určení okrajů stránky, zvolte menu Formát, Stránka, karta Stránka a v sekci Okraje je číselně nastavte.  </vt:lpstr>
      <vt:lpstr>Horizontální pravítko   Má v pravé části dva trojúhelníky, jak můžete vidět na obrázku. Jejich pomocí nastavíte u vybraného textu (nebo odstavce, kde bliká kurzor) odsazení od okraje stránky. Vyberte text, který chcete odsadit, a tažením šipky myší zvolte polohu textu. Horní z šipek využijete v případě, že chcete, aby první řádek vybraného odstavce/odstavců měl jiné odsazení než jeho zbytek. Šipkou v levé části pravítka podobným způsobem zvolíte šířku vybraného odstavce z levé strany. </vt:lpstr>
      <vt:lpstr>Odrážky a číslované seznamy  Pokud používáte odrážky nebo číslované seznamy, můžete pomocí šipek volit, jak daleko od okraje stránky odrážka bude a jaká bude vzdálenost vašeho textu od symbolu odrážky. </vt:lpstr>
      <vt:lpstr>Konec</vt:lpstr>
      <vt:lpstr>Použitý zdroj</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Textový procesor Open Office, Writer  OKRAJE STRÁNKY</dc:title>
  <dc:creator>culikova</dc:creator>
  <cp:lastModifiedBy>culikova</cp:lastModifiedBy>
  <cp:revision>1</cp:revision>
  <dcterms:created xsi:type="dcterms:W3CDTF">2012-08-13T06:25:49Z</dcterms:created>
  <dcterms:modified xsi:type="dcterms:W3CDTF">2012-08-13T06:26:08Z</dcterms:modified>
</cp:coreProperties>
</file>