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0" r:id="rId6"/>
    <p:sldId id="261" r:id="rId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2" d="100"/>
          <a:sy n="52" d="100"/>
        </p:scale>
        <p:origin x="-112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5E9C568D-057B-49A6-8178-467D69F426A5}" type="datetimeFigureOut">
              <a:rPr lang="cs-CZ" smtClean="0"/>
              <a:pPr/>
              <a:t>13.8.2012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19DEA82-C8EB-45BB-80DA-C8768ADE057E}"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E9C568D-057B-49A6-8178-467D69F426A5}" type="datetimeFigureOut">
              <a:rPr lang="cs-CZ" smtClean="0"/>
              <a:pPr/>
              <a:t>13.8.2012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19DEA82-C8EB-45BB-80DA-C8768ADE057E}"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E9C568D-057B-49A6-8178-467D69F426A5}" type="datetimeFigureOut">
              <a:rPr lang="cs-CZ" smtClean="0"/>
              <a:pPr/>
              <a:t>13.8.2012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19DEA82-C8EB-45BB-80DA-C8768ADE057E}"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E9C568D-057B-49A6-8178-467D69F426A5}" type="datetimeFigureOut">
              <a:rPr lang="cs-CZ" smtClean="0"/>
              <a:pPr/>
              <a:t>13.8.2012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19DEA82-C8EB-45BB-80DA-C8768ADE057E}"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5E9C568D-057B-49A6-8178-467D69F426A5}" type="datetimeFigureOut">
              <a:rPr lang="cs-CZ" smtClean="0"/>
              <a:pPr/>
              <a:t>13.8.2012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19DEA82-C8EB-45BB-80DA-C8768ADE057E}"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5E9C568D-057B-49A6-8178-467D69F426A5}" type="datetimeFigureOut">
              <a:rPr lang="cs-CZ" smtClean="0"/>
              <a:pPr/>
              <a:t>13.8.2012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19DEA82-C8EB-45BB-80DA-C8768ADE057E}"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5E9C568D-057B-49A6-8178-467D69F426A5}" type="datetimeFigureOut">
              <a:rPr lang="cs-CZ" smtClean="0"/>
              <a:pPr/>
              <a:t>13.8.2012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19DEA82-C8EB-45BB-80DA-C8768ADE057E}"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5E9C568D-057B-49A6-8178-467D69F426A5}" type="datetimeFigureOut">
              <a:rPr lang="cs-CZ" smtClean="0"/>
              <a:pPr/>
              <a:t>13.8.2012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19DEA82-C8EB-45BB-80DA-C8768ADE057E}"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E9C568D-057B-49A6-8178-467D69F426A5}" type="datetimeFigureOut">
              <a:rPr lang="cs-CZ" smtClean="0"/>
              <a:pPr/>
              <a:t>13.8.2012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19DEA82-C8EB-45BB-80DA-C8768ADE057E}"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5E9C568D-057B-49A6-8178-467D69F426A5}" type="datetimeFigureOut">
              <a:rPr lang="cs-CZ" smtClean="0"/>
              <a:pPr/>
              <a:t>13.8.2012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19DEA82-C8EB-45BB-80DA-C8768ADE057E}"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5E9C568D-057B-49A6-8178-467D69F426A5}" type="datetimeFigureOut">
              <a:rPr lang="cs-CZ" smtClean="0"/>
              <a:pPr/>
              <a:t>13.8.2012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19DEA82-C8EB-45BB-80DA-C8768ADE057E}"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9C568D-057B-49A6-8178-467D69F426A5}" type="datetimeFigureOut">
              <a:rPr lang="cs-CZ" smtClean="0"/>
              <a:pPr/>
              <a:t>13.8.2012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9DEA82-C8EB-45BB-80DA-C8768ADE057E}"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1988840"/>
          </a:xfrm>
        </p:spPr>
        <p:txBody>
          <a:bodyPr>
            <a:normAutofit/>
          </a:bodyPr>
          <a:lstStyle/>
          <a:p>
            <a:r>
              <a:rPr lang="cs-CZ" dirty="0" smtClean="0"/>
              <a:t>Tabulkový </a:t>
            </a:r>
            <a:r>
              <a:rPr lang="cs-CZ" dirty="0" err="1" smtClean="0"/>
              <a:t>precoser</a:t>
            </a:r>
            <a:r>
              <a:rPr lang="cs-CZ" dirty="0" smtClean="0"/>
              <a:t> Open Office</a:t>
            </a:r>
            <a:r>
              <a:rPr lang="cs-CZ" dirty="0"/>
              <a:t> </a:t>
            </a:r>
            <a:r>
              <a:rPr lang="cs-CZ" dirty="0" err="1" smtClean="0"/>
              <a:t>Calc</a:t>
            </a:r>
            <a:r>
              <a:rPr lang="cs-CZ" dirty="0" smtClean="0"/>
              <a:t> </a:t>
            </a:r>
            <a:br>
              <a:rPr lang="cs-CZ" dirty="0" smtClean="0"/>
            </a:br>
            <a:r>
              <a:rPr lang="cs-CZ" dirty="0" smtClean="0"/>
              <a:t>ZÁKLADY PRÁCE</a:t>
            </a:r>
            <a:endParaRPr lang="cs-CZ" dirty="0"/>
          </a:p>
        </p:txBody>
      </p:sp>
      <p:sp>
        <p:nvSpPr>
          <p:cNvPr id="5" name="Zástupný symbol pro obsah 2"/>
          <p:cNvSpPr>
            <a:spLocks noGrp="1"/>
          </p:cNvSpPr>
          <p:nvPr>
            <p:ph idx="1"/>
          </p:nvPr>
        </p:nvSpPr>
        <p:spPr>
          <a:xfrm>
            <a:off x="179512" y="1600200"/>
            <a:ext cx="8784976" cy="5257800"/>
          </a:xfrm>
        </p:spPr>
        <p:txBody>
          <a:bodyPr>
            <a:normAutofit fontScale="92500" lnSpcReduction="20000"/>
          </a:bodyPr>
          <a:lstStyle/>
          <a:p>
            <a:pPr algn="ctr">
              <a:buNone/>
            </a:pPr>
            <a:endParaRPr lang="cs-CZ" i="1" dirty="0" smtClean="0">
              <a:latin typeface="+mj-lt"/>
              <a:cs typeface="Arial" pitchFamily="34" charset="0"/>
            </a:endParaRPr>
          </a:p>
          <a:p>
            <a:pPr>
              <a:buNone/>
            </a:pPr>
            <a:r>
              <a:rPr lang="cs-CZ" i="1" dirty="0" smtClean="0">
                <a:latin typeface="+mj-lt"/>
                <a:cs typeface="Arial" pitchFamily="34" charset="0"/>
              </a:rPr>
              <a:t>Předmět: Informatika</a:t>
            </a:r>
          </a:p>
          <a:p>
            <a:pPr>
              <a:buNone/>
            </a:pPr>
            <a:r>
              <a:rPr lang="cs-CZ" i="1" dirty="0" smtClean="0">
                <a:latin typeface="+mj-lt"/>
                <a:cs typeface="Arial" pitchFamily="34" charset="0"/>
              </a:rPr>
              <a:t>Ročník: 6.ročník</a:t>
            </a:r>
          </a:p>
          <a:p>
            <a:pPr>
              <a:buNone/>
            </a:pPr>
            <a:r>
              <a:rPr lang="cs-CZ" i="1" dirty="0" smtClean="0">
                <a:latin typeface="+mj-lt"/>
                <a:cs typeface="Arial" pitchFamily="34" charset="0"/>
              </a:rPr>
              <a:t>Klíčová slova</a:t>
            </a:r>
            <a:r>
              <a:rPr lang="cs-CZ" i="1" smtClean="0">
                <a:latin typeface="+mj-lt"/>
                <a:cs typeface="Arial" pitchFamily="34" charset="0"/>
              </a:rPr>
              <a:t>: Tabulkový procesor, sešit, listy, formát buněk, uložit soubor</a:t>
            </a:r>
            <a:endParaRPr lang="cs-CZ" i="1" dirty="0" smtClean="0">
              <a:latin typeface="+mj-lt"/>
              <a:cs typeface="Arial" pitchFamily="34" charset="0"/>
            </a:endParaRPr>
          </a:p>
          <a:p>
            <a:pPr>
              <a:buNone/>
            </a:pPr>
            <a:r>
              <a:rPr lang="cs-CZ" i="1" dirty="0" smtClean="0">
                <a:latin typeface="+mj-lt"/>
                <a:cs typeface="Arial" pitchFamily="34" charset="0"/>
              </a:rPr>
              <a:t>Jméno autora: </a:t>
            </a:r>
            <a:r>
              <a:rPr lang="cs-CZ" i="1" dirty="0" err="1" smtClean="0">
                <a:latin typeface="+mj-lt"/>
                <a:cs typeface="Arial" pitchFamily="34" charset="0"/>
              </a:rPr>
              <a:t>Mgr.Ciboch</a:t>
            </a:r>
            <a:r>
              <a:rPr lang="cs-CZ" i="1" dirty="0" smtClean="0">
                <a:latin typeface="+mj-lt"/>
                <a:cs typeface="Arial" pitchFamily="34" charset="0"/>
              </a:rPr>
              <a:t> Michal</a:t>
            </a:r>
          </a:p>
          <a:p>
            <a:pPr>
              <a:buNone/>
            </a:pPr>
            <a:r>
              <a:rPr lang="cs-CZ" i="1" dirty="0" smtClean="0">
                <a:latin typeface="+mj-lt"/>
                <a:cs typeface="Arial" pitchFamily="34" charset="0"/>
              </a:rPr>
              <a:t>Škola: ZŠ Dobříš, Komenského nám.35, 263 01</a:t>
            </a:r>
          </a:p>
          <a:p>
            <a:pPr>
              <a:buNone/>
            </a:pPr>
            <a:endParaRPr lang="cs-CZ" i="1" dirty="0" smtClean="0">
              <a:latin typeface="+mj-lt"/>
              <a:cs typeface="Arial" pitchFamily="34" charset="0"/>
            </a:endParaRPr>
          </a:p>
          <a:p>
            <a:pPr>
              <a:buNone/>
            </a:pPr>
            <a:endParaRPr lang="cs-CZ" i="1" dirty="0">
              <a:latin typeface="+mj-lt"/>
              <a:cs typeface="Arial" pitchFamily="34" charset="0"/>
            </a:endParaRPr>
          </a:p>
          <a:p>
            <a:pPr>
              <a:buNone/>
            </a:pPr>
            <a:endParaRPr lang="cs-CZ" i="1" dirty="0" smtClean="0">
              <a:latin typeface="+mj-lt"/>
              <a:cs typeface="Arial" pitchFamily="34" charset="0"/>
            </a:endParaRPr>
          </a:p>
          <a:p>
            <a:pPr algn="ctr">
              <a:buNone/>
            </a:pPr>
            <a:r>
              <a:rPr lang="cs-CZ" sz="2400" i="1" dirty="0">
                <a:latin typeface="+mj-lt"/>
                <a:cs typeface="Arial" pitchFamily="34" charset="0"/>
              </a:rPr>
              <a:t>Inovace školy – Dobříš, </a:t>
            </a:r>
            <a:r>
              <a:rPr lang="cs-CZ" sz="2400" i="1" dirty="0" err="1">
                <a:latin typeface="+mj-lt"/>
                <a:cs typeface="Arial" pitchFamily="34" charset="0"/>
              </a:rPr>
              <a:t>EUpenizeskolam.cz</a:t>
            </a:r>
            <a:endParaRPr lang="cs-CZ" sz="2400" i="1" dirty="0">
              <a:latin typeface="+mj-lt"/>
              <a:cs typeface="Arial" pitchFamily="34" charset="0"/>
            </a:endParaRPr>
          </a:p>
          <a:p>
            <a:pPr>
              <a:buNone/>
            </a:pPr>
            <a:endParaRPr lang="cs-CZ" i="1" dirty="0">
              <a:latin typeface="+mj-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457200" y="0"/>
            <a:ext cx="8229600" cy="1916832"/>
          </a:xfrm>
        </p:spPr>
        <p:txBody>
          <a:bodyPr>
            <a:normAutofit fontScale="90000"/>
          </a:bodyPr>
          <a:lstStyle/>
          <a:p>
            <a:r>
              <a:rPr lang="cs-CZ" sz="1400" b="1" dirty="0" smtClean="0"/>
              <a:t>Základy práce v </a:t>
            </a:r>
            <a:r>
              <a:rPr lang="cs-CZ" sz="1400" b="1" dirty="0" err="1" smtClean="0"/>
              <a:t>OpenOffice</a:t>
            </a:r>
            <a:r>
              <a:rPr lang="cs-CZ" sz="1400" b="1" dirty="0" smtClean="0"/>
              <a:t> </a:t>
            </a:r>
            <a:r>
              <a:rPr lang="cs-CZ" sz="1400" b="1" dirty="0" err="1" smtClean="0"/>
              <a:t>Calc</a:t>
            </a:r>
            <a:r>
              <a:rPr lang="cs-CZ" sz="1400" b="1" dirty="0" smtClean="0"/>
              <a:t/>
            </a:r>
            <a:br>
              <a:rPr lang="cs-CZ" sz="1400" b="1" dirty="0" smtClean="0"/>
            </a:br>
            <a:r>
              <a:rPr lang="cs-CZ" sz="900" b="1" dirty="0"/>
              <a:t/>
            </a:r>
            <a:br>
              <a:rPr lang="cs-CZ" sz="900" b="1" dirty="0"/>
            </a:br>
            <a:r>
              <a:rPr lang="cs-CZ" sz="1400" b="1" dirty="0" smtClean="0"/>
              <a:t>Sešit a listy</a:t>
            </a:r>
            <a:br>
              <a:rPr lang="cs-CZ" sz="1400" b="1" dirty="0" smtClean="0"/>
            </a:br>
            <a:r>
              <a:rPr lang="cs-CZ" sz="1400" dirty="0" smtClean="0"/>
              <a:t>Co v textových procesorech nazýváme textový dokument, se v tabulkových </a:t>
            </a:r>
            <a:r>
              <a:rPr lang="cs-CZ" sz="1400" dirty="0" err="1" smtClean="0"/>
              <a:t>tabulkových</a:t>
            </a:r>
            <a:r>
              <a:rPr lang="cs-CZ" sz="1400" dirty="0" smtClean="0"/>
              <a:t> procesorech nazývá sešit. Nový sešit vytvoříte výběrem nabídky </a:t>
            </a:r>
            <a:r>
              <a:rPr lang="cs-CZ" sz="1400" b="1" dirty="0" smtClean="0"/>
              <a:t>Soubor</a:t>
            </a:r>
            <a:r>
              <a:rPr lang="cs-CZ" sz="1400" dirty="0" smtClean="0"/>
              <a:t> z hlavního panelu a pak z podnabídky </a:t>
            </a:r>
            <a:r>
              <a:rPr lang="cs-CZ" sz="1400" b="1" dirty="0" smtClean="0"/>
              <a:t>Nový</a:t>
            </a:r>
            <a:r>
              <a:rPr lang="cs-CZ" sz="1400" dirty="0" smtClean="0"/>
              <a:t>, ve které vyberete položku </a:t>
            </a:r>
            <a:r>
              <a:rPr lang="cs-CZ" sz="1400" b="1" dirty="0" smtClean="0"/>
              <a:t>Sešit</a:t>
            </a:r>
            <a:r>
              <a:rPr lang="cs-CZ" sz="1400" dirty="0" smtClean="0"/>
              <a:t>. Vytvořený sešit pak můžete uložit na pevný disk výběrem nabídky </a:t>
            </a:r>
            <a:r>
              <a:rPr lang="cs-CZ" sz="1400" b="1" dirty="0" smtClean="0"/>
              <a:t>Soubor</a:t>
            </a:r>
            <a:r>
              <a:rPr lang="cs-CZ" sz="1400" dirty="0" smtClean="0"/>
              <a:t> z hlavního panelu a položky </a:t>
            </a:r>
            <a:r>
              <a:rPr lang="cs-CZ" sz="1400" b="1" dirty="0" smtClean="0"/>
              <a:t>Uložit</a:t>
            </a:r>
            <a:r>
              <a:rPr lang="cs-CZ" sz="1400" dirty="0" smtClean="0"/>
              <a:t>, nebo – pro nově vytvořený sešit – </a:t>
            </a:r>
            <a:r>
              <a:rPr lang="cs-CZ" sz="1400" b="1" dirty="0" smtClean="0"/>
              <a:t>Uložit jako</a:t>
            </a:r>
            <a:r>
              <a:rPr lang="cs-CZ" sz="1400" dirty="0" smtClean="0"/>
              <a:t>. Pro otevření již vytvořeného sešitu slouží položka </a:t>
            </a:r>
            <a:r>
              <a:rPr lang="cs-CZ" sz="1400" b="1" dirty="0" smtClean="0"/>
              <a:t>Otevřít</a:t>
            </a:r>
            <a:r>
              <a:rPr lang="cs-CZ" sz="1400" dirty="0" smtClean="0"/>
              <a:t>, kterou naleznete opět v hlavní nabídce </a:t>
            </a:r>
            <a:r>
              <a:rPr lang="cs-CZ" sz="1400" b="1" dirty="0" smtClean="0"/>
              <a:t>Soubor</a:t>
            </a:r>
            <a:r>
              <a:rPr lang="cs-CZ" sz="1400" dirty="0" smtClean="0"/>
              <a:t>.</a:t>
            </a:r>
            <a:br>
              <a:rPr lang="cs-CZ" sz="1400" dirty="0" smtClean="0"/>
            </a:br>
            <a:r>
              <a:rPr lang="cs-CZ" sz="1400" b="1" dirty="0" smtClean="0"/>
              <a:t/>
            </a:r>
            <a:br>
              <a:rPr lang="cs-CZ" sz="1400" b="1" dirty="0" smtClean="0"/>
            </a:br>
            <a:endParaRPr lang="cs-CZ" sz="1400" dirty="0"/>
          </a:p>
        </p:txBody>
      </p:sp>
      <p:sp>
        <p:nvSpPr>
          <p:cNvPr id="5" name="Zástupný symbol pro obsah 4"/>
          <p:cNvSpPr>
            <a:spLocks noGrp="1"/>
          </p:cNvSpPr>
          <p:nvPr>
            <p:ph idx="1"/>
          </p:nvPr>
        </p:nvSpPr>
        <p:spPr/>
        <p:txBody>
          <a:bodyPr/>
          <a:lstStyle/>
          <a:p>
            <a:endParaRPr lang="cs-CZ"/>
          </a:p>
        </p:txBody>
      </p:sp>
      <p:pic>
        <p:nvPicPr>
          <p:cNvPr id="1026" name="Picture 2"/>
          <p:cNvPicPr>
            <a:picLocks noChangeAspect="1" noChangeArrowheads="1"/>
          </p:cNvPicPr>
          <p:nvPr/>
        </p:nvPicPr>
        <p:blipFill>
          <a:blip r:embed="rId2" cstate="print"/>
          <a:srcRect b="3611"/>
          <a:stretch>
            <a:fillRect/>
          </a:stretch>
        </p:blipFill>
        <p:spPr bwMode="auto">
          <a:xfrm>
            <a:off x="0" y="1556792"/>
            <a:ext cx="9144000" cy="5301208"/>
          </a:xfrm>
          <a:prstGeom prst="rect">
            <a:avLst/>
          </a:prstGeom>
          <a:noFill/>
          <a:ln w="9525">
            <a:noFill/>
            <a:miter lim="800000"/>
            <a:headEnd/>
            <a:tailEnd/>
          </a:ln>
        </p:spPr>
      </p:pic>
      <p:sp>
        <p:nvSpPr>
          <p:cNvPr id="8" name="Obdélník 7"/>
          <p:cNvSpPr/>
          <p:nvPr/>
        </p:nvSpPr>
        <p:spPr>
          <a:xfrm>
            <a:off x="1763688" y="4509120"/>
            <a:ext cx="6696744" cy="1080120"/>
          </a:xfrm>
          <a:prstGeom prst="rect">
            <a:avLst/>
          </a:prstGeom>
          <a:solidFill>
            <a:schemeClr val="bg1">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TextovéPole 6"/>
          <p:cNvSpPr txBox="1"/>
          <p:nvPr/>
        </p:nvSpPr>
        <p:spPr>
          <a:xfrm>
            <a:off x="1763688" y="4509120"/>
            <a:ext cx="6696744" cy="954107"/>
          </a:xfrm>
          <a:prstGeom prst="rect">
            <a:avLst/>
          </a:prstGeom>
          <a:noFill/>
        </p:spPr>
        <p:txBody>
          <a:bodyPr wrap="square" rtlCol="0">
            <a:spAutoFit/>
          </a:bodyPr>
          <a:lstStyle/>
          <a:p>
            <a:r>
              <a:rPr lang="cs-CZ" sz="1400" dirty="0" smtClean="0">
                <a:latin typeface="+mj-lt"/>
              </a:rPr>
              <a:t>Základním a na první pohled viditelným prvkem sešitu je list. List je tvořen mřížkou, která se skládá z řádků a sloupců. Jednotlivé řádky jsou jednoznačně identifikovány čísly a jednotlivé sloupce jednoznačně písmeny. Čísla a písmena tvoří vzestupné řady. Počet řádků i sloupců je limitován. Limit je však natolik veliký, že vás v ničem nebude omezovat.</a:t>
            </a:r>
            <a:endParaRPr lang="cs-CZ" sz="1400" dirty="0">
              <a:latin typeface="+mj-lt"/>
            </a:endParaRPr>
          </a:p>
        </p:txBody>
      </p:sp>
      <p:sp>
        <p:nvSpPr>
          <p:cNvPr id="11" name="Obdélník 10"/>
          <p:cNvSpPr/>
          <p:nvPr/>
        </p:nvSpPr>
        <p:spPr>
          <a:xfrm>
            <a:off x="1835696" y="5445224"/>
            <a:ext cx="6696744" cy="1080120"/>
          </a:xfrm>
          <a:prstGeom prst="rect">
            <a:avLst/>
          </a:prstGeom>
          <a:solidFill>
            <a:schemeClr val="bg1">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Obdélník 8"/>
          <p:cNvSpPr/>
          <p:nvPr/>
        </p:nvSpPr>
        <p:spPr>
          <a:xfrm>
            <a:off x="1763688" y="5517232"/>
            <a:ext cx="6624736" cy="738664"/>
          </a:xfrm>
          <a:prstGeom prst="rect">
            <a:avLst/>
          </a:prstGeom>
        </p:spPr>
        <p:txBody>
          <a:bodyPr wrap="square">
            <a:spAutoFit/>
          </a:bodyPr>
          <a:lstStyle/>
          <a:p>
            <a:r>
              <a:rPr lang="cs-CZ" sz="1400" dirty="0" smtClean="0">
                <a:latin typeface="+mj-lt"/>
              </a:rPr>
              <a:t>Listy jsou označeny názvy List1, List2 a List3. Přepínat mezi jednotlivými listy můžete klepnutím na jednotlivé záložky, které jsou umístěné vlevo dole. Nebo pomocí klávesové zkratky </a:t>
            </a:r>
            <a:r>
              <a:rPr lang="cs-CZ" sz="1400" dirty="0" err="1" smtClean="0">
                <a:latin typeface="+mj-lt"/>
              </a:rPr>
              <a:t>Ctrl</a:t>
            </a:r>
            <a:r>
              <a:rPr lang="cs-CZ" sz="1400" dirty="0" smtClean="0">
                <a:latin typeface="+mj-lt"/>
              </a:rPr>
              <a:t>-</a:t>
            </a:r>
            <a:r>
              <a:rPr lang="cs-CZ" sz="1400" dirty="0" err="1" smtClean="0">
                <a:latin typeface="+mj-lt"/>
              </a:rPr>
              <a:t>PgUp</a:t>
            </a:r>
            <a:r>
              <a:rPr lang="cs-CZ" sz="1400" dirty="0" smtClean="0">
                <a:latin typeface="+mj-lt"/>
              </a:rPr>
              <a:t> pro přepnutí na list vlevo a </a:t>
            </a:r>
            <a:r>
              <a:rPr lang="cs-CZ" sz="1400" dirty="0" err="1" smtClean="0">
                <a:latin typeface="+mj-lt"/>
              </a:rPr>
              <a:t>Ctrl</a:t>
            </a:r>
            <a:r>
              <a:rPr lang="cs-CZ" sz="1400" dirty="0" smtClean="0">
                <a:latin typeface="+mj-lt"/>
              </a:rPr>
              <a:t>-</a:t>
            </a:r>
            <a:r>
              <a:rPr lang="cs-CZ" sz="1400" dirty="0" err="1" smtClean="0">
                <a:latin typeface="+mj-lt"/>
              </a:rPr>
              <a:t>PgDn</a:t>
            </a:r>
            <a:r>
              <a:rPr lang="cs-CZ" sz="1400" dirty="0" smtClean="0">
                <a:latin typeface="+mj-lt"/>
              </a:rPr>
              <a:t> pro přepnutí na list vpravo.</a:t>
            </a:r>
            <a:endParaRPr lang="cs-CZ" sz="1400" dirty="0">
              <a:latin typeface="+mj-lt"/>
            </a:endParaRPr>
          </a:p>
        </p:txBody>
      </p:sp>
      <p:sp>
        <p:nvSpPr>
          <p:cNvPr id="12" name="Elipsa 11"/>
          <p:cNvSpPr/>
          <p:nvPr/>
        </p:nvSpPr>
        <p:spPr>
          <a:xfrm>
            <a:off x="323528" y="6165304"/>
            <a:ext cx="1224136" cy="692696"/>
          </a:xfrm>
          <a:prstGeom prst="ellipse">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417638"/>
          </a:xfrm>
        </p:spPr>
        <p:txBody>
          <a:bodyPr>
            <a:normAutofit/>
          </a:bodyPr>
          <a:lstStyle/>
          <a:p>
            <a:r>
              <a:rPr lang="cs-CZ" sz="1400" b="1" dirty="0" smtClean="0"/>
              <a:t>Buňka</a:t>
            </a:r>
            <a:r>
              <a:rPr lang="cs-CZ" sz="1400" dirty="0" smtClean="0"/>
              <a:t/>
            </a:r>
            <a:br>
              <a:rPr lang="cs-CZ" sz="1400" dirty="0" smtClean="0"/>
            </a:br>
            <a:r>
              <a:rPr lang="cs-CZ" sz="1400" dirty="0"/>
              <a:t/>
            </a:r>
            <a:br>
              <a:rPr lang="cs-CZ" sz="1400" dirty="0"/>
            </a:br>
            <a:r>
              <a:rPr lang="cs-CZ" sz="1400" dirty="0" smtClean="0"/>
              <a:t> Buňky jsou základními stavebními elementy listu. Jejich jednoznačná poloha je určena průsečíkem příslušného řádku a sloupce. První buňku vlevo nahoře identifikuje sloupec A </a:t>
            </a:r>
            <a:r>
              <a:rPr lang="cs-CZ" sz="1400" dirty="0" err="1" smtClean="0"/>
              <a:t>a</a:t>
            </a:r>
            <a:r>
              <a:rPr lang="cs-CZ" sz="1400" dirty="0" smtClean="0"/>
              <a:t> řádek 1. Polohu takové buňky pak zapíšete jako A1, A2 nebo B1, B2 apod. Polohu buňky určíte ukazatelem myši a stisku levého tlačítka; pohybovat se můžete také pomocí kurzorových kláves.</a:t>
            </a:r>
            <a:endParaRPr lang="cs-CZ" sz="1400" dirty="0"/>
          </a:p>
        </p:txBody>
      </p:sp>
      <p:sp>
        <p:nvSpPr>
          <p:cNvPr id="3" name="Zástupný symbol pro obsah 2"/>
          <p:cNvSpPr>
            <a:spLocks noGrp="1"/>
          </p:cNvSpPr>
          <p:nvPr>
            <p:ph idx="1"/>
          </p:nvPr>
        </p:nvSpPr>
        <p:spPr/>
        <p:txBody>
          <a:bodyPr/>
          <a:lstStyle/>
          <a:p>
            <a:endParaRPr lang="cs-CZ"/>
          </a:p>
        </p:txBody>
      </p:sp>
      <p:pic>
        <p:nvPicPr>
          <p:cNvPr id="2050" name="Picture 2"/>
          <p:cNvPicPr>
            <a:picLocks noChangeAspect="1" noChangeArrowheads="1"/>
          </p:cNvPicPr>
          <p:nvPr/>
        </p:nvPicPr>
        <p:blipFill>
          <a:blip r:embed="rId2" cstate="print"/>
          <a:srcRect b="3611"/>
          <a:stretch>
            <a:fillRect/>
          </a:stretch>
        </p:blipFill>
        <p:spPr bwMode="auto">
          <a:xfrm>
            <a:off x="0" y="1412776"/>
            <a:ext cx="9144000" cy="5445224"/>
          </a:xfrm>
          <a:prstGeom prst="rect">
            <a:avLst/>
          </a:prstGeom>
          <a:noFill/>
          <a:ln w="9525">
            <a:noFill/>
            <a:miter lim="800000"/>
            <a:headEnd/>
            <a:tailEnd/>
          </a:ln>
        </p:spPr>
      </p:pic>
      <p:sp>
        <p:nvSpPr>
          <p:cNvPr id="6" name="Obdélník 5"/>
          <p:cNvSpPr/>
          <p:nvPr/>
        </p:nvSpPr>
        <p:spPr>
          <a:xfrm>
            <a:off x="1835696" y="2924944"/>
            <a:ext cx="6336704" cy="1008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 name="Obdélník 3"/>
          <p:cNvSpPr/>
          <p:nvPr/>
        </p:nvSpPr>
        <p:spPr>
          <a:xfrm>
            <a:off x="1907704" y="2924944"/>
            <a:ext cx="6048672" cy="954107"/>
          </a:xfrm>
          <a:prstGeom prst="rect">
            <a:avLst/>
          </a:prstGeom>
        </p:spPr>
        <p:txBody>
          <a:bodyPr wrap="square">
            <a:spAutoFit/>
          </a:bodyPr>
          <a:lstStyle/>
          <a:p>
            <a:r>
              <a:rPr lang="cs-CZ" sz="1400" dirty="0" smtClean="0">
                <a:latin typeface="+mj-lt"/>
              </a:rPr>
              <a:t>Obsahem buňky může být číslo, text, měna, datum, čas. Abyste mohli do prázdné buňky zapsat hodnotu, klepněte na ni levým tlačítkem a hodnotu do buňky napište. Pokud již hodnota v buňce je a vy ji chcete pouze upravit, vyberte buňku a stiskněte klávesu F2. Poté hodnotu upravíte.</a:t>
            </a:r>
            <a:endParaRPr lang="cs-CZ" sz="1400" dirty="0">
              <a:latin typeface="+mj-lt"/>
            </a:endParaRPr>
          </a:p>
        </p:txBody>
      </p:sp>
      <p:sp>
        <p:nvSpPr>
          <p:cNvPr id="7" name="Elipsa 6"/>
          <p:cNvSpPr/>
          <p:nvPr/>
        </p:nvSpPr>
        <p:spPr>
          <a:xfrm>
            <a:off x="0" y="2276872"/>
            <a:ext cx="1115616" cy="648072"/>
          </a:xfrm>
          <a:prstGeom prst="ellipse">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2051" name="Picture 3"/>
          <p:cNvPicPr>
            <a:picLocks noChangeAspect="1" noChangeArrowheads="1"/>
          </p:cNvPicPr>
          <p:nvPr/>
        </p:nvPicPr>
        <p:blipFill>
          <a:blip r:embed="rId3" cstate="print"/>
          <a:srcRect t="2081" r="34442" b="55395"/>
          <a:stretch>
            <a:fillRect/>
          </a:stretch>
        </p:blipFill>
        <p:spPr bwMode="auto">
          <a:xfrm>
            <a:off x="1835696" y="4405835"/>
            <a:ext cx="6048672" cy="245216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628800"/>
          </a:xfrm>
        </p:spPr>
        <p:txBody>
          <a:bodyPr>
            <a:normAutofit fontScale="90000"/>
          </a:bodyPr>
          <a:lstStyle/>
          <a:p>
            <a:r>
              <a:rPr lang="cs-CZ" sz="1400" b="1" dirty="0" smtClean="0"/>
              <a:t>Formát buněk</a:t>
            </a:r>
            <a:br>
              <a:rPr lang="cs-CZ" sz="1400" b="1" dirty="0" smtClean="0"/>
            </a:br>
            <a:r>
              <a:rPr lang="cs-CZ" sz="1400" b="1" dirty="0"/>
              <a:t/>
            </a:r>
            <a:br>
              <a:rPr lang="cs-CZ" sz="1400" b="1" dirty="0"/>
            </a:br>
            <a:r>
              <a:rPr lang="cs-CZ" sz="1400" dirty="0" smtClean="0">
                <a:latin typeface="+mj-lt"/>
              </a:rPr>
              <a:t>Důležitým nastavením buňky je formát. Protože tabulkový procesor sám nepozná, zdali například vloženou hodnotou 12 myslíte číslo 12, nebo 12 korun, nebo 12 hodin, musíte mu to sdělit sami. Formulář pro nastavení formátu konkrétní buňky vyvoláte tak, že nejprve vyberete buňku, jejíž formát chcete nastavit. Stiskem pravého tlačítka myši pak vyvoláte kontextové menu a z něho vyberete položku </a:t>
            </a:r>
            <a:r>
              <a:rPr lang="cs-CZ" sz="1400" b="1" dirty="0" smtClean="0">
                <a:latin typeface="+mj-lt"/>
              </a:rPr>
              <a:t>Formát buněk</a:t>
            </a:r>
            <a:r>
              <a:rPr lang="cs-CZ" sz="1400" dirty="0" smtClean="0">
                <a:latin typeface="+mj-lt"/>
              </a:rPr>
              <a:t>. Pro určení formátu hodnoty v buňce použijete první záložku, kde v části Kategorie vyberete, jaký údaj vložená číselná hodnota reprezentuje.</a:t>
            </a:r>
            <a:br>
              <a:rPr lang="cs-CZ" sz="1400" dirty="0" smtClean="0">
                <a:latin typeface="+mj-lt"/>
              </a:rPr>
            </a:br>
            <a:endParaRPr lang="cs-CZ" sz="1400" b="1" dirty="0"/>
          </a:p>
        </p:txBody>
      </p:sp>
      <p:grpSp>
        <p:nvGrpSpPr>
          <p:cNvPr id="7" name="Skupina 6"/>
          <p:cNvGrpSpPr/>
          <p:nvPr/>
        </p:nvGrpSpPr>
        <p:grpSpPr>
          <a:xfrm>
            <a:off x="0" y="1484784"/>
            <a:ext cx="9144000" cy="5373216"/>
            <a:chOff x="0" y="1349388"/>
            <a:chExt cx="9144000" cy="5508612"/>
          </a:xfrm>
        </p:grpSpPr>
        <p:pic>
          <p:nvPicPr>
            <p:cNvPr id="3074" name="Picture 2"/>
            <p:cNvPicPr>
              <a:picLocks noChangeAspect="1" noChangeArrowheads="1"/>
            </p:cNvPicPr>
            <p:nvPr/>
          </p:nvPicPr>
          <p:blipFill>
            <a:blip r:embed="rId2" cstate="print"/>
            <a:srcRect b="3611"/>
            <a:stretch>
              <a:fillRect/>
            </a:stretch>
          </p:blipFill>
          <p:spPr bwMode="auto">
            <a:xfrm>
              <a:off x="0" y="1349388"/>
              <a:ext cx="9144000" cy="5508612"/>
            </a:xfrm>
            <a:prstGeom prst="rect">
              <a:avLst/>
            </a:prstGeom>
            <a:noFill/>
            <a:ln w="9525">
              <a:noFill/>
              <a:miter lim="800000"/>
              <a:headEnd/>
              <a:tailEnd/>
            </a:ln>
          </p:spPr>
        </p:pic>
        <p:pic>
          <p:nvPicPr>
            <p:cNvPr id="3075" name="Picture 3"/>
            <p:cNvPicPr>
              <a:picLocks noChangeAspect="1" noChangeArrowheads="1"/>
            </p:cNvPicPr>
            <p:nvPr/>
          </p:nvPicPr>
          <p:blipFill>
            <a:blip r:embed="rId3" cstate="print"/>
            <a:srcRect t="2751" r="43503" b="14090"/>
            <a:stretch>
              <a:fillRect/>
            </a:stretch>
          </p:blipFill>
          <p:spPr bwMode="auto">
            <a:xfrm>
              <a:off x="3995936" y="2492896"/>
              <a:ext cx="4439816" cy="4084414"/>
            </a:xfrm>
            <a:prstGeom prst="rect">
              <a:avLst/>
            </a:prstGeom>
            <a:noFill/>
            <a:ln w="9525">
              <a:noFill/>
              <a:miter lim="800000"/>
              <a:headEnd/>
              <a:tailEnd/>
            </a:ln>
          </p:spPr>
        </p:pic>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Konec</a:t>
            </a:r>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Použitý zdroj</a:t>
            </a:r>
            <a:endParaRPr lang="cs-CZ" dirty="0"/>
          </a:p>
        </p:txBody>
      </p:sp>
      <p:sp>
        <p:nvSpPr>
          <p:cNvPr id="3" name="Zástupný symbol pro obsah 2"/>
          <p:cNvSpPr>
            <a:spLocks noGrp="1"/>
          </p:cNvSpPr>
          <p:nvPr>
            <p:ph idx="1"/>
          </p:nvPr>
        </p:nvSpPr>
        <p:spPr/>
        <p:txBody>
          <a:bodyPr/>
          <a:lstStyle/>
          <a:p>
            <a:pPr algn="ctr">
              <a:buNone/>
            </a:pPr>
            <a:r>
              <a:rPr lang="cs-CZ" dirty="0" smtClean="0"/>
              <a:t>www.</a:t>
            </a:r>
            <a:r>
              <a:rPr lang="cs-CZ" dirty="0" err="1" smtClean="0"/>
              <a:t>openoffice.cz</a:t>
            </a:r>
            <a:endParaRPr lang="cs-CZ" dirty="0"/>
          </a:p>
        </p:txBody>
      </p:sp>
    </p:spTree>
  </p:cSld>
  <p:clrMapOvr>
    <a:masterClrMapping/>
  </p:clrMapOvr>
</p:sld>
</file>

<file path=ppt/theme/theme1.xml><?xml version="1.0" encoding="utf-8"?>
<a:theme xmlns:a="http://schemas.openxmlformats.org/drawingml/2006/main" name="11.OpenOffice Calc_zaklady prace_CM">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11.OpenOffice Calc_zaklady prace_CM</Template>
  <TotalTime>0</TotalTime>
  <Words>223</Words>
  <Application>Microsoft Office PowerPoint</Application>
  <PresentationFormat>Předvádění na obrazovce (4:3)</PresentationFormat>
  <Paragraphs>20</Paragraphs>
  <Slides>6</Slides>
  <Notes>0</Notes>
  <HiddenSlides>0</HiddenSlides>
  <MMClips>0</MMClips>
  <ScaleCrop>false</ScaleCrop>
  <HeadingPairs>
    <vt:vector size="4" baseType="variant">
      <vt:variant>
        <vt:lpstr>Motiv</vt:lpstr>
      </vt:variant>
      <vt:variant>
        <vt:i4>1</vt:i4>
      </vt:variant>
      <vt:variant>
        <vt:lpstr>Nadpisy snímků</vt:lpstr>
      </vt:variant>
      <vt:variant>
        <vt:i4>6</vt:i4>
      </vt:variant>
    </vt:vector>
  </HeadingPairs>
  <TitlesOfParts>
    <vt:vector size="7" baseType="lpstr">
      <vt:lpstr>11.OpenOffice Calc_zaklady prace_CM</vt:lpstr>
      <vt:lpstr>Tabulkový precoser Open Office Calc  ZÁKLADY PRÁCE</vt:lpstr>
      <vt:lpstr>Základy práce v OpenOffice Calc  Sešit a listy Co v textových procesorech nazýváme textový dokument, se v tabulkových tabulkových procesorech nazývá sešit. Nový sešit vytvoříte výběrem nabídky Soubor z hlavního panelu a pak z podnabídky Nový, ve které vyberete položku Sešit. Vytvořený sešit pak můžete uložit na pevný disk výběrem nabídky Soubor z hlavního panelu a položky Uložit, nebo – pro nově vytvořený sešit – Uložit jako. Pro otevření již vytvořeného sešitu slouží položka Otevřít, kterou naleznete opět v hlavní nabídce Soubor.  </vt:lpstr>
      <vt:lpstr>Buňka   Buňky jsou základními stavebními elementy listu. Jejich jednoznačná poloha je určena průsečíkem příslušného řádku a sloupce. První buňku vlevo nahoře identifikuje sloupec A a řádek 1. Polohu takové buňky pak zapíšete jako A1, A2 nebo B1, B2 apod. Polohu buňky určíte ukazatelem myši a stisku levého tlačítka; pohybovat se můžete také pomocí kurzorových kláves.</vt:lpstr>
      <vt:lpstr>Formát buněk  Důležitým nastavením buňky je formát. Protože tabulkový procesor sám nepozná, zdali například vloženou hodnotou 12 myslíte číslo 12, nebo 12 korun, nebo 12 hodin, musíte mu to sdělit sami. Formulář pro nastavení formátu konkrétní buňky vyvoláte tak, že nejprve vyberete buňku, jejíž formát chcete nastavit. Stiskem pravého tlačítka myši pak vyvoláte kontextové menu a z něho vyberete položku Formát buněk. Pro určení formátu hodnoty v buňce použijete první záložku, kde v části Kategorie vyberete, jaký údaj vložená číselná hodnota reprezentuje. </vt:lpstr>
      <vt:lpstr>Konec</vt:lpstr>
      <vt:lpstr>Použitý zdroj</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Tabulkový precoser Open Office Calc  ZÁKLADY PRÁCE</dc:title>
  <dc:creator>culikova</dc:creator>
  <cp:lastModifiedBy>culikova</cp:lastModifiedBy>
  <cp:revision>1</cp:revision>
  <dcterms:created xsi:type="dcterms:W3CDTF">2012-08-13T06:27:39Z</dcterms:created>
  <dcterms:modified xsi:type="dcterms:W3CDTF">2012-08-13T06:27:57Z</dcterms:modified>
</cp:coreProperties>
</file>