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>
                <a:alpha val="31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5195-28B7-45B6-B4D2-E43F03663358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DB4A-382D-45A0-8CCB-9DDCDFB7E3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/>
            <a:r>
              <a:rPr lang="cs-CZ" dirty="0" smtClean="0"/>
              <a:t>WINDSURFING</a:t>
            </a:r>
            <a:br>
              <a:rPr lang="cs-CZ" dirty="0" smtClean="0"/>
            </a:br>
            <a:r>
              <a:rPr lang="cs-CZ" dirty="0" smtClean="0"/>
              <a:t>MATERIÁLOVÉ VYBAVENÍ - plovák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388" y="1844824"/>
            <a:ext cx="8785225" cy="501317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Předmět: Tělesná výchova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Ročník: 7.ročník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Klíčová slova: Windsurfing, plovák, stěžeň, plachta, ráhno, oplachtění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/>
              <a:t>ZÁVODNÍ PLOVÁKY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vysoká rychlost a lehkost získávání rychlosti je</a:t>
            </a:r>
          </a:p>
          <a:p>
            <a:pPr>
              <a:buNone/>
            </a:pPr>
            <a:r>
              <a:rPr lang="cs-CZ" dirty="0"/>
              <a:t>h</a:t>
            </a:r>
            <a:r>
              <a:rPr lang="cs-CZ" dirty="0" smtClean="0"/>
              <a:t>lavní vlastností závodních plováků</a:t>
            </a:r>
          </a:p>
          <a:p>
            <a:r>
              <a:rPr lang="cs-CZ" dirty="0"/>
              <a:t> </a:t>
            </a:r>
            <a:r>
              <a:rPr lang="cs-CZ" dirty="0" smtClean="0"/>
              <a:t>plováky jsou méně odolné nárazům</a:t>
            </a:r>
          </a:p>
          <a:p>
            <a:pPr>
              <a:buNone/>
            </a:pPr>
            <a:r>
              <a:rPr lang="cs-CZ" dirty="0"/>
              <a:t>a</a:t>
            </a:r>
            <a:r>
              <a:rPr lang="cs-CZ" dirty="0" smtClean="0"/>
              <a:t> cenově jsou vzhledem k použitým</a:t>
            </a:r>
          </a:p>
          <a:p>
            <a:pPr>
              <a:buNone/>
            </a:pPr>
            <a:r>
              <a:rPr lang="cs-CZ" dirty="0" smtClean="0"/>
              <a:t>lehkým materiálů drahé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3343275"/>
            <a:ext cx="261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www.</a:t>
            </a:r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WINDSURFING MATERIÁLOVÉ VYBAVENÍ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Základní části windsurfingového kompletu:</a:t>
            </a:r>
          </a:p>
          <a:p>
            <a:pPr>
              <a:buNone/>
            </a:pPr>
            <a:r>
              <a:rPr lang="cs-CZ" dirty="0" smtClean="0"/>
              <a:t>Plovák</a:t>
            </a:r>
          </a:p>
          <a:p>
            <a:pPr>
              <a:buNone/>
            </a:pPr>
            <a:r>
              <a:rPr lang="cs-CZ" dirty="0" smtClean="0"/>
              <a:t>Směrová ploutev – </a:t>
            </a:r>
            <a:r>
              <a:rPr lang="cs-CZ" dirty="0" err="1" smtClean="0"/>
              <a:t>flosna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Středová ploutev – převážně u výukových plováků</a:t>
            </a:r>
          </a:p>
          <a:p>
            <a:pPr>
              <a:buNone/>
            </a:pPr>
            <a:r>
              <a:rPr lang="cs-CZ" dirty="0" smtClean="0"/>
              <a:t>Stěžňový kloub</a:t>
            </a:r>
          </a:p>
          <a:p>
            <a:pPr>
              <a:buNone/>
            </a:pPr>
            <a:r>
              <a:rPr lang="cs-CZ" dirty="0" smtClean="0"/>
              <a:t>Stěžeň</a:t>
            </a:r>
          </a:p>
          <a:p>
            <a:pPr>
              <a:buNone/>
            </a:pPr>
            <a:r>
              <a:rPr lang="cs-CZ" dirty="0" smtClean="0"/>
              <a:t>Ráhno</a:t>
            </a:r>
          </a:p>
          <a:p>
            <a:pPr>
              <a:buNone/>
            </a:pPr>
            <a:r>
              <a:rPr lang="cs-CZ" dirty="0" smtClean="0"/>
              <a:t>Plachta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Obrázek 6" descr="100_0762.jpg"/>
          <p:cNvPicPr>
            <a:picLocks noChangeAspect="1"/>
          </p:cNvPicPr>
          <p:nvPr/>
        </p:nvPicPr>
        <p:blipFill>
          <a:blip r:embed="rId2" cstate="print"/>
          <a:srcRect t="5162" r="16121" b="15691"/>
          <a:stretch>
            <a:fillRect/>
          </a:stretch>
        </p:blipFill>
        <p:spPr>
          <a:xfrm>
            <a:off x="4788024" y="3717032"/>
            <a:ext cx="4139952" cy="2929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/>
              <a:t>PLOVÁK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cs-CZ" sz="2400" dirty="0"/>
              <a:t>w</a:t>
            </a:r>
            <a:r>
              <a:rPr lang="cs-CZ" sz="2400" dirty="0" smtClean="0"/>
              <a:t>indsurfingový plovák a jeho vlastnosti rozdělujeme do kategorií podle použití a podmínek pro jízdu</a:t>
            </a:r>
          </a:p>
          <a:p>
            <a:r>
              <a:rPr lang="cs-CZ" sz="2400" dirty="0" smtClean="0"/>
              <a:t>základní rozdělení: výukové plováky, pro jízdu na klidné vodě, pro jízdu ve vlnách, pro trikovou jízdu, závodní plováky</a:t>
            </a:r>
          </a:p>
          <a:p>
            <a:r>
              <a:rPr lang="cs-CZ" sz="2400" dirty="0"/>
              <a:t>r</a:t>
            </a:r>
            <a:r>
              <a:rPr lang="cs-CZ" sz="2400" dirty="0" smtClean="0"/>
              <a:t>ozdíly jsou v rozměrech, tvaru a výtlaku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5615" b="5248"/>
          <a:stretch>
            <a:fillRect/>
          </a:stretch>
        </p:blipFill>
        <p:spPr bwMode="auto">
          <a:xfrm>
            <a:off x="1115616" y="3356992"/>
            <a:ext cx="6858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411760" y="6093296"/>
            <a:ext cx="430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Ukázka rozdělení </a:t>
            </a:r>
            <a:r>
              <a:rPr lang="cs-CZ" dirty="0" err="1" smtClean="0"/>
              <a:t>ws</a:t>
            </a:r>
            <a:r>
              <a:rPr lang="cs-CZ" dirty="0" smtClean="0"/>
              <a:t> plováků podle kategorií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Rozměry a vlastnosti plováku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élka, měří se od špičky po záď - L</a:t>
            </a:r>
          </a:p>
          <a:p>
            <a:r>
              <a:rPr lang="cs-CZ" dirty="0"/>
              <a:t>š</a:t>
            </a:r>
            <a:r>
              <a:rPr lang="cs-CZ" dirty="0" smtClean="0"/>
              <a:t>ířka, nejširší část plováku - Š</a:t>
            </a:r>
          </a:p>
          <a:p>
            <a:r>
              <a:rPr lang="cs-CZ" dirty="0"/>
              <a:t>z</a:t>
            </a:r>
            <a:r>
              <a:rPr lang="cs-CZ" dirty="0" smtClean="0"/>
              <a:t>vednutí špičky - S</a:t>
            </a:r>
          </a:p>
          <a:p>
            <a:r>
              <a:rPr lang="cs-CZ" dirty="0"/>
              <a:t>z</a:t>
            </a:r>
            <a:r>
              <a:rPr lang="cs-CZ" dirty="0" smtClean="0"/>
              <a:t>vednutí zádě - R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4067944" y="3501008"/>
            <a:ext cx="468052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olný tvar 10"/>
          <p:cNvSpPr/>
          <p:nvPr/>
        </p:nvSpPr>
        <p:spPr>
          <a:xfrm>
            <a:off x="4067944" y="5373216"/>
            <a:ext cx="4680520" cy="360040"/>
          </a:xfrm>
          <a:custGeom>
            <a:avLst/>
            <a:gdLst>
              <a:gd name="connsiteX0" fmla="*/ 0 w 4301543"/>
              <a:gd name="connsiteY0" fmla="*/ 0 h 309093"/>
              <a:gd name="connsiteX1" fmla="*/ 1738648 w 4301543"/>
              <a:gd name="connsiteY1" fmla="*/ 193183 h 309093"/>
              <a:gd name="connsiteX2" fmla="*/ 2936383 w 4301543"/>
              <a:gd name="connsiteY2" fmla="*/ 193183 h 309093"/>
              <a:gd name="connsiteX3" fmla="*/ 4237149 w 4301543"/>
              <a:gd name="connsiteY3" fmla="*/ 128789 h 309093"/>
              <a:gd name="connsiteX4" fmla="*/ 4301543 w 4301543"/>
              <a:gd name="connsiteY4" fmla="*/ 180304 h 309093"/>
              <a:gd name="connsiteX5" fmla="*/ 4262907 w 4301543"/>
              <a:gd name="connsiteY5" fmla="*/ 244699 h 309093"/>
              <a:gd name="connsiteX6" fmla="*/ 2871989 w 4301543"/>
              <a:gd name="connsiteY6" fmla="*/ 309093 h 309093"/>
              <a:gd name="connsiteX7" fmla="*/ 1532586 w 4301543"/>
              <a:gd name="connsiteY7" fmla="*/ 296214 h 309093"/>
              <a:gd name="connsiteX8" fmla="*/ 515155 w 4301543"/>
              <a:gd name="connsiteY8" fmla="*/ 154546 h 309093"/>
              <a:gd name="connsiteX9" fmla="*/ 0 w 4301543"/>
              <a:gd name="connsiteY9" fmla="*/ 0 h 30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1543" h="309093">
                <a:moveTo>
                  <a:pt x="0" y="0"/>
                </a:moveTo>
                <a:lnTo>
                  <a:pt x="1738648" y="193183"/>
                </a:lnTo>
                <a:lnTo>
                  <a:pt x="2936383" y="193183"/>
                </a:lnTo>
                <a:lnTo>
                  <a:pt x="4237149" y="128789"/>
                </a:lnTo>
                <a:lnTo>
                  <a:pt x="4301543" y="180304"/>
                </a:lnTo>
                <a:lnTo>
                  <a:pt x="4262907" y="244699"/>
                </a:lnTo>
                <a:lnTo>
                  <a:pt x="2871989" y="309093"/>
                </a:lnTo>
                <a:lnTo>
                  <a:pt x="1532586" y="296214"/>
                </a:lnTo>
                <a:lnTo>
                  <a:pt x="515155" y="1545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4067944" y="4077072"/>
            <a:ext cx="468052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4" idx="0"/>
            <a:endCxn id="4" idx="4"/>
          </p:cNvCxnSpPr>
          <p:nvPr/>
        </p:nvCxnSpPr>
        <p:spPr>
          <a:xfrm>
            <a:off x="6408204" y="3501008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>
            <a:stCxn id="11" idx="7"/>
          </p:cNvCxnSpPr>
          <p:nvPr/>
        </p:nvCxnSpPr>
        <p:spPr>
          <a:xfrm flipH="1">
            <a:off x="3347864" y="5718254"/>
            <a:ext cx="2387692" cy="15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1" idx="7"/>
          </p:cNvCxnSpPr>
          <p:nvPr/>
        </p:nvCxnSpPr>
        <p:spPr>
          <a:xfrm flipH="1" flipV="1">
            <a:off x="3347864" y="5229200"/>
            <a:ext cx="2387692" cy="489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flipV="1">
            <a:off x="3347864" y="5229200"/>
            <a:ext cx="0" cy="504056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 flipH="1">
            <a:off x="6948264" y="5733256"/>
            <a:ext cx="2016224" cy="15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flipH="1">
            <a:off x="6948264" y="5661248"/>
            <a:ext cx="2016224" cy="87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 flipV="1">
            <a:off x="8892480" y="4725144"/>
            <a:ext cx="0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>
            <a:off x="8892480" y="4869160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flipV="1">
            <a:off x="8892480" y="5733256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7380312" y="3645024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L</a:t>
            </a:r>
            <a:endParaRPr lang="cs-CZ" sz="24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6084168" y="41490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Š</a:t>
            </a:r>
            <a:endParaRPr lang="cs-CZ" sz="24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987824" y="530120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</a:t>
            </a:r>
            <a:endParaRPr lang="cs-CZ" sz="2400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8532440" y="494116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5616624" cy="4525963"/>
          </a:xfrm>
        </p:spPr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var plováku</a:t>
            </a:r>
          </a:p>
          <a:p>
            <a:pPr>
              <a:buFontTx/>
              <a:buChar char="-"/>
            </a:pPr>
            <a:r>
              <a:rPr lang="cs-CZ" dirty="0" smtClean="0"/>
              <a:t>ovlivňuje základní jízdní vlastnosti plováku: rychlost, obratnost – </a:t>
            </a:r>
            <a:r>
              <a:rPr lang="cs-CZ" dirty="0" err="1" smtClean="0"/>
              <a:t>manévrovatelnost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ýtlak plováku</a:t>
            </a:r>
          </a:p>
          <a:p>
            <a:pPr>
              <a:buNone/>
            </a:pPr>
            <a:r>
              <a:rPr lang="cs-CZ" dirty="0" smtClean="0"/>
              <a:t>- výtlak se udává v litrech, určí nám jak těžký a zkušený jezdec je pro prkno vhodný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380" r="30701" b="7391"/>
          <a:stretch>
            <a:fillRect/>
          </a:stretch>
        </p:blipFill>
        <p:spPr bwMode="auto">
          <a:xfrm>
            <a:off x="6119664" y="1700808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VÝUKOVÝ PLOVÁK</a:t>
            </a:r>
            <a:endParaRPr lang="cs-CZ" dirty="0"/>
          </a:p>
        </p:txBody>
      </p:sp>
      <p:pic>
        <p:nvPicPr>
          <p:cNvPr id="4" name="Zástupný symbol pro obsah 3" descr="výkový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4625" y="3343275"/>
            <a:ext cx="2619375" cy="3514725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1196752"/>
            <a:ext cx="863005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plováky mají vetší výtlak pro lepší nosnost jezdce,</a:t>
            </a:r>
          </a:p>
          <a:p>
            <a:r>
              <a:rPr lang="cs-CZ" sz="3200" dirty="0"/>
              <a:t>c</a:t>
            </a:r>
            <a:r>
              <a:rPr lang="cs-CZ" sz="3200" dirty="0" smtClean="0"/>
              <a:t>elkově jsou větší pro pohodlné manévrování s </a:t>
            </a:r>
          </a:p>
          <a:p>
            <a:r>
              <a:rPr lang="cs-CZ" sz="3200" dirty="0"/>
              <a:t>p</a:t>
            </a:r>
            <a:r>
              <a:rPr lang="cs-CZ" sz="3200" dirty="0" smtClean="0"/>
              <a:t>lachtou, konstrukce je robustnější a odolnější</a:t>
            </a:r>
          </a:p>
          <a:p>
            <a:r>
              <a:rPr lang="cs-CZ" sz="3200" dirty="0" smtClean="0"/>
              <a:t>proti nárazům a pádům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v</a:t>
            </a:r>
            <a:r>
              <a:rPr lang="cs-CZ" sz="3200" dirty="0" smtClean="0"/>
              <a:t>elikosti výukových plováků</a:t>
            </a:r>
          </a:p>
          <a:p>
            <a:r>
              <a:rPr lang="cs-CZ" sz="3200" dirty="0" smtClean="0"/>
              <a:t>rozdělujeme jak pro dospělé </a:t>
            </a:r>
          </a:p>
          <a:p>
            <a:r>
              <a:rPr lang="cs-CZ" sz="3200" dirty="0" smtClean="0"/>
              <a:t>tak pro děti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p</a:t>
            </a:r>
            <a:r>
              <a:rPr lang="cs-CZ" sz="3200" dirty="0" smtClean="0"/>
              <a:t>ro lepší stabilitu a držení směru</a:t>
            </a:r>
          </a:p>
          <a:p>
            <a:r>
              <a:rPr lang="cs-CZ" sz="3200" dirty="0" smtClean="0"/>
              <a:t>jízdy mají středovou ploutev, kterou</a:t>
            </a:r>
          </a:p>
          <a:p>
            <a:r>
              <a:rPr lang="cs-CZ" sz="3200" dirty="0" smtClean="0"/>
              <a:t>jezdec může zasunout</a:t>
            </a:r>
          </a:p>
          <a:p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PLOVÁK PRO JÍZDU NA KLIDNÉ VODĚ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3343275"/>
            <a:ext cx="261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11560" y="1772816"/>
            <a:ext cx="741799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p</a:t>
            </a:r>
            <a:r>
              <a:rPr lang="cs-CZ" sz="3200" dirty="0" smtClean="0"/>
              <a:t>lováky jsou svými vlastnostmi určeny pro</a:t>
            </a:r>
          </a:p>
          <a:p>
            <a:r>
              <a:rPr lang="cs-CZ" sz="3200" dirty="0" smtClean="0"/>
              <a:t>jízdu na hladině bez větších vln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rychle získávají rychlost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/>
              <a:t> </a:t>
            </a:r>
            <a:r>
              <a:rPr lang="cs-CZ" sz="3200" dirty="0" smtClean="0"/>
              <a:t>jsou dobře manévrovatelné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/>
              <a:t>PLOVÁKY DO VLN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lováky mají oproti jiným značně </a:t>
            </a:r>
            <a:r>
              <a:rPr lang="cs-CZ" dirty="0" err="1" smtClean="0"/>
              <a:t>zvedlou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špičku pro snazší najíždění na vlny</a:t>
            </a:r>
          </a:p>
          <a:p>
            <a:r>
              <a:rPr lang="cs-CZ" dirty="0" smtClean="0"/>
              <a:t>Celkově jsou menší pro lepší</a:t>
            </a:r>
          </a:p>
          <a:p>
            <a:pPr>
              <a:buNone/>
            </a:pPr>
            <a:r>
              <a:rPr lang="cs-CZ" dirty="0" err="1" smtClean="0"/>
              <a:t>manévrovatelnost</a:t>
            </a:r>
            <a:r>
              <a:rPr lang="cs-CZ" dirty="0" smtClean="0"/>
              <a:t> ve vlnách</a:t>
            </a:r>
          </a:p>
          <a:p>
            <a:r>
              <a:rPr lang="cs-CZ" dirty="0" smtClean="0"/>
              <a:t>Jízda ve vlnách je pro pokročilé</a:t>
            </a:r>
          </a:p>
          <a:p>
            <a:pPr>
              <a:buNone/>
            </a:pPr>
            <a:r>
              <a:rPr lang="cs-CZ" dirty="0" smtClean="0"/>
              <a:t>jezdce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3343275"/>
            <a:ext cx="261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/>
              <a:t>PLOVÁKY PRO TRIKOVOU JÍZDU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yto plováky jsou hravé a jejich vlastnosti</a:t>
            </a:r>
          </a:p>
          <a:p>
            <a:pPr>
              <a:buNone/>
            </a:pPr>
            <a:r>
              <a:rPr lang="cs-CZ" dirty="0" smtClean="0"/>
              <a:t>jsou určeny pro jezdce, kteří rádi skáčou a </a:t>
            </a:r>
          </a:p>
          <a:p>
            <a:pPr>
              <a:buNone/>
            </a:pPr>
            <a:r>
              <a:rPr lang="cs-CZ" dirty="0" smtClean="0"/>
              <a:t>pokoušejí se o akrobacii na vodě</a:t>
            </a:r>
          </a:p>
          <a:p>
            <a:r>
              <a:rPr lang="cs-CZ" dirty="0" smtClean="0"/>
              <a:t>Nedosahují velkých rychlostí, </a:t>
            </a:r>
          </a:p>
          <a:p>
            <a:pPr>
              <a:buNone/>
            </a:pPr>
            <a:r>
              <a:rPr lang="cs-CZ" dirty="0" smtClean="0"/>
              <a:t>ale nastupují rychle do skluzu</a:t>
            </a:r>
          </a:p>
          <a:p>
            <a:pPr>
              <a:buNone/>
            </a:pPr>
            <a:r>
              <a:rPr lang="cs-CZ" dirty="0" smtClean="0"/>
              <a:t>a celá paluba plováku je dobře</a:t>
            </a:r>
          </a:p>
          <a:p>
            <a:pPr>
              <a:buNone/>
            </a:pPr>
            <a:r>
              <a:rPr lang="cs-CZ" dirty="0" smtClean="0"/>
              <a:t>nosná při pohybu jezdce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3343275"/>
            <a:ext cx="2619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.Windsurfing_plovak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10.Windsurfing_plovak_CM</Template>
  <TotalTime>0</TotalTime>
  <Words>378</Words>
  <Application>Microsoft Office PowerPoint</Application>
  <PresentationFormat>Předvádění na obrazovce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10.Windsurfing_plovak_CM</vt:lpstr>
      <vt:lpstr>WINDSURFING MATERIÁLOVÉ VYBAVENÍ - plovák</vt:lpstr>
      <vt:lpstr>WINDSURFING MATERIÁLOVÉ VYBAVENÍ</vt:lpstr>
      <vt:lpstr>PLOVÁK</vt:lpstr>
      <vt:lpstr>Rozměry a vlastnosti plováku</vt:lpstr>
      <vt:lpstr>Prezentace aplikace PowerPoint</vt:lpstr>
      <vt:lpstr>VÝUKOVÝ PLOVÁK</vt:lpstr>
      <vt:lpstr>PLOVÁK PRO JÍZDU NA KLIDNÉ VODĚ</vt:lpstr>
      <vt:lpstr>PLOVÁKY DO VLN</vt:lpstr>
      <vt:lpstr>PLOVÁKY PRO TRIKOVOU JÍZDU</vt:lpstr>
      <vt:lpstr>ZÁVODNÍ PLOVÁKY</vt:lpstr>
      <vt:lpstr>Konec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WINDSURFING MATERIÁLOVÉ VYBAVENÍ - plovák</dc:title>
  <dc:creator>culikova</dc:creator>
  <cp:lastModifiedBy>culikova</cp:lastModifiedBy>
  <cp:revision>1</cp:revision>
  <dcterms:created xsi:type="dcterms:W3CDTF">2012-08-13T06:38:31Z</dcterms:created>
  <dcterms:modified xsi:type="dcterms:W3CDTF">2012-08-13T06:38:49Z</dcterms:modified>
</cp:coreProperties>
</file>