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4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8" r:id="rId11"/>
    <p:sldId id="270" r:id="rId12"/>
    <p:sldId id="271" r:id="rId13"/>
    <p:sldId id="272" r:id="rId14"/>
    <p:sldId id="269" r:id="rId15"/>
    <p:sldId id="263" r:id="rId16"/>
    <p:sldId id="277" r:id="rId17"/>
    <p:sldId id="256" r:id="rId18"/>
    <p:sldId id="265" r:id="rId19"/>
    <p:sldId id="266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2" autoAdjust="0"/>
    <p:restoredTop sz="94660"/>
  </p:normalViewPr>
  <p:slideViewPr>
    <p:cSldViewPr>
      <p:cViewPr varScale="1">
        <p:scale>
          <a:sx n="52" d="100"/>
          <a:sy n="5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F61D3-D96F-451E-9704-EAA94CD05B5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E52AB-E020-4A3D-AA0C-96D9F63208D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446FF-0BC2-4E6B-9005-C20DC2B1EC2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DBF789-8577-467B-BCE3-01394522F0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65068-AB27-46B4-9202-FD6B74B4F7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43782-54B3-47FC-82E4-798BDE26616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C8160-4D49-4EC9-8075-E79071A3E93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5A8F0-BA52-461F-B951-8DC214FFEDE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3A26B-5F98-416E-AA52-2AD7F270FF3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A4211-16B1-4F43-A18A-6573841536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02FE6-68A5-4EE7-9834-0E24B32176A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EFB80-048A-4F17-9BAB-F761B50ABC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  <a:alpha val="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8D7BBD-94D4-45EB-9CCD-8CCABAA8C907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9138"/>
          </a:xfrm>
        </p:spPr>
        <p:txBody>
          <a:bodyPr/>
          <a:lstStyle/>
          <a:p>
            <a:pPr eaLnBrk="1" hangingPunct="1"/>
            <a:r>
              <a:rPr lang="cs-CZ" dirty="0" smtClean="0"/>
              <a:t>LYŽOVÁNÍ</a:t>
            </a:r>
            <a:br>
              <a:rPr lang="cs-CZ" dirty="0" smtClean="0"/>
            </a:br>
            <a:r>
              <a:rPr lang="cs-CZ" dirty="0" smtClean="0"/>
              <a:t>MAZÁNÍ LYŽÍ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388" y="1844824"/>
            <a:ext cx="8785225" cy="5013176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  <a:defRPr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Předmět: Tělesná výchova</a:t>
            </a: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Ročník: 7.ročník</a:t>
            </a: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Klíčová slova: sjezdové vosky, parafíny, stoupací vosky, skluz</a:t>
            </a: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Jméno autora: </a:t>
            </a:r>
            <a:r>
              <a:rPr lang="cs-CZ" i="1" dirty="0" err="1" smtClean="0">
                <a:latin typeface="+mj-lt"/>
                <a:cs typeface="Arial" pitchFamily="34" charset="0"/>
              </a:rPr>
              <a:t>Mgr.Ciboch</a:t>
            </a:r>
            <a:r>
              <a:rPr lang="cs-CZ" i="1" dirty="0" smtClean="0">
                <a:latin typeface="+mj-lt"/>
                <a:cs typeface="Arial" pitchFamily="34" charset="0"/>
              </a:rPr>
              <a:t> Michal</a:t>
            </a: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Škola: ZŠ Dobříš, Komenského nám.35, 263 01</a:t>
            </a:r>
          </a:p>
          <a:p>
            <a:pPr eaLnBrk="1" hangingPunct="1">
              <a:buFontTx/>
              <a:buNone/>
              <a:defRPr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cs-CZ" i="1" dirty="0"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cs-CZ" sz="2400" i="1" dirty="0">
                <a:latin typeface="+mj-lt"/>
                <a:cs typeface="Arial" pitchFamily="34" charset="0"/>
              </a:rPr>
              <a:t>Inovace školy – Dobříš, </a:t>
            </a:r>
            <a:r>
              <a:rPr lang="cs-CZ" sz="2400" i="1" dirty="0" err="1">
                <a:latin typeface="+mj-lt"/>
                <a:cs typeface="Arial" pitchFamily="34" charset="0"/>
              </a:rPr>
              <a:t>EUpenizeskolam.cz</a:t>
            </a:r>
            <a:endParaRPr lang="cs-CZ" sz="2400" i="1" dirty="0"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cs-CZ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437063"/>
            <a:ext cx="7772400" cy="1470025"/>
          </a:xfrm>
        </p:spPr>
        <p:txBody>
          <a:bodyPr/>
          <a:lstStyle/>
          <a:p>
            <a:r>
              <a:rPr lang="cs-CZ"/>
              <a:t>SKLUZNÉ VOSKY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981700"/>
            <a:ext cx="6400800" cy="1752600"/>
          </a:xfrm>
        </p:spPr>
        <p:txBody>
          <a:bodyPr/>
          <a:lstStyle/>
          <a:p>
            <a:r>
              <a:rPr lang="cs-CZ"/>
              <a:t>Rozdělení dle teploty</a:t>
            </a:r>
          </a:p>
        </p:txBody>
      </p:sp>
      <p:pic>
        <p:nvPicPr>
          <p:cNvPr id="25604" name="Picture 4" descr="42uqtrf-gall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404813"/>
            <a:ext cx="5626100" cy="427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/>
              <a:t>ČERVENÝ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594225"/>
            <a:ext cx="8229600" cy="4525963"/>
          </a:xfrm>
        </p:spPr>
        <p:txBody>
          <a:bodyPr/>
          <a:lstStyle/>
          <a:p>
            <a:r>
              <a:rPr lang="cs-CZ"/>
              <a:t>Skluzný vosk na sjezdové i běžecké lyže a snowboardy. Je určen pro teploty + 1 °C a vyšší. Hmotnost balení je 40 g. </a:t>
            </a:r>
          </a:p>
        </p:txBody>
      </p:sp>
      <p:pic>
        <p:nvPicPr>
          <p:cNvPr id="27652" name="Picture 4" descr="parred"/>
          <p:cNvPicPr>
            <a:picLocks noChangeAspect="1" noChangeArrowheads="1"/>
          </p:cNvPicPr>
          <p:nvPr/>
        </p:nvPicPr>
        <p:blipFill>
          <a:blip r:embed="rId2" cstate="print"/>
          <a:srcRect l="24300" t="16733" r="19766" b="10699"/>
          <a:stretch>
            <a:fillRect/>
          </a:stretch>
        </p:blipFill>
        <p:spPr bwMode="auto">
          <a:xfrm>
            <a:off x="3236913" y="1052513"/>
            <a:ext cx="277495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/>
              <a:t>FIALOVÝ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941888"/>
            <a:ext cx="8229600" cy="4525962"/>
          </a:xfrm>
        </p:spPr>
        <p:txBody>
          <a:bodyPr/>
          <a:lstStyle/>
          <a:p>
            <a:r>
              <a:rPr lang="cs-CZ"/>
              <a:t>Skluzný vosk na sjezdové i běžecké lyže a snowboardy. Je určen pro teploty - 2 °C až + 2 °C. Hmotnost balení je 40 g. </a:t>
            </a:r>
          </a:p>
        </p:txBody>
      </p:sp>
      <p:pic>
        <p:nvPicPr>
          <p:cNvPr id="28676" name="Picture 4" descr="parfial"/>
          <p:cNvPicPr>
            <a:picLocks noChangeAspect="1" noChangeArrowheads="1"/>
          </p:cNvPicPr>
          <p:nvPr/>
        </p:nvPicPr>
        <p:blipFill>
          <a:blip r:embed="rId2" cstate="print"/>
          <a:srcRect l="22800" t="21266" r="18233" b="4634"/>
          <a:stretch>
            <a:fillRect/>
          </a:stretch>
        </p:blipFill>
        <p:spPr bwMode="auto">
          <a:xfrm>
            <a:off x="2876550" y="981075"/>
            <a:ext cx="3208338" cy="403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/>
              <a:t>MODRÝ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868863"/>
            <a:ext cx="8229600" cy="4525962"/>
          </a:xfrm>
        </p:spPr>
        <p:txBody>
          <a:bodyPr/>
          <a:lstStyle/>
          <a:p>
            <a:r>
              <a:rPr lang="cs-CZ"/>
              <a:t>Skluzný vosk na sjezdové i běžecké lyže a snowboardy. Je určen pro teploty - 1 °C až - 6 °C. Hmotnost balení je 40 g. </a:t>
            </a:r>
          </a:p>
        </p:txBody>
      </p:sp>
      <p:pic>
        <p:nvPicPr>
          <p:cNvPr id="29700" name="Picture 4" descr="parmodr"/>
          <p:cNvPicPr>
            <a:picLocks noChangeAspect="1" noChangeArrowheads="1"/>
          </p:cNvPicPr>
          <p:nvPr/>
        </p:nvPicPr>
        <p:blipFill>
          <a:blip r:embed="rId2" cstate="print"/>
          <a:srcRect l="19766" t="21266" r="22800" b="6166"/>
          <a:stretch>
            <a:fillRect/>
          </a:stretch>
        </p:blipFill>
        <p:spPr bwMode="auto">
          <a:xfrm>
            <a:off x="2987675" y="981075"/>
            <a:ext cx="3190875" cy="403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4000"/>
              <a:t>UNIVERZÁL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221163"/>
            <a:ext cx="8229600" cy="2841625"/>
          </a:xfrm>
        </p:spPr>
        <p:txBody>
          <a:bodyPr/>
          <a:lstStyle/>
          <a:p>
            <a:r>
              <a:rPr lang="cs-CZ"/>
              <a:t>Skluzný vosk pro sjezdovky i běžky a snowboardy. Je možné ho použít jako klasický i jako podkladový nebo ochranný vosk. Je vhodný pro všechny teploty a všechny typy sněhu. </a:t>
            </a:r>
          </a:p>
        </p:txBody>
      </p:sp>
      <p:pic>
        <p:nvPicPr>
          <p:cNvPr id="26628" name="Picture 4" descr="paruni"/>
          <p:cNvPicPr>
            <a:picLocks noChangeAspect="1" noChangeArrowheads="1"/>
          </p:cNvPicPr>
          <p:nvPr/>
        </p:nvPicPr>
        <p:blipFill>
          <a:blip r:embed="rId2" cstate="print"/>
          <a:srcRect l="21266" t="16733" r="18233" b="10699"/>
          <a:stretch>
            <a:fillRect/>
          </a:stretch>
        </p:blipFill>
        <p:spPr bwMode="auto">
          <a:xfrm>
            <a:off x="3132138" y="908050"/>
            <a:ext cx="2822575" cy="338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ZELENÝ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868863"/>
            <a:ext cx="8229600" cy="1617662"/>
          </a:xfrm>
        </p:spPr>
        <p:txBody>
          <a:bodyPr/>
          <a:lstStyle/>
          <a:p>
            <a:r>
              <a:rPr lang="cs-CZ"/>
              <a:t>Skluzný vosk na sjezdové i běžecké lyže a snowboardy. Je určen pro teploty - 5 °C až - 15 °C. Hmotnost balení je 40 g. </a:t>
            </a:r>
          </a:p>
        </p:txBody>
      </p:sp>
      <p:pic>
        <p:nvPicPr>
          <p:cNvPr id="19460" name="Picture 4" descr="parzel"/>
          <p:cNvPicPr>
            <a:picLocks noChangeAspect="1" noChangeArrowheads="1"/>
          </p:cNvPicPr>
          <p:nvPr/>
        </p:nvPicPr>
        <p:blipFill>
          <a:blip r:embed="rId2" cstate="print"/>
          <a:srcRect l="22443" t="14961" r="15181" b="7646"/>
          <a:stretch>
            <a:fillRect/>
          </a:stretch>
        </p:blipFill>
        <p:spPr bwMode="auto">
          <a:xfrm>
            <a:off x="3132138" y="1268413"/>
            <a:ext cx="2960687" cy="367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592388"/>
          </a:xfrm>
        </p:spPr>
        <p:txBody>
          <a:bodyPr/>
          <a:lstStyle/>
          <a:p>
            <a:r>
              <a:rPr lang="cs-CZ" sz="4000"/>
              <a:t>Skluzný vosk pro sjezdové i běžecké lyže a snowboard. Snadné nanášení i v chladu. Použitelné pro jakoukoliv teplotu a všechny typy sněhu. </a:t>
            </a:r>
          </a:p>
        </p:txBody>
      </p:sp>
      <p:pic>
        <p:nvPicPr>
          <p:cNvPr id="35844" name="Picture 4" descr="parpa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852738"/>
            <a:ext cx="4722812" cy="3128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MAZÁNÍ BĚŽECKÝCH LYŽÍ</a:t>
            </a:r>
          </a:p>
        </p:txBody>
      </p:sp>
      <p:pic>
        <p:nvPicPr>
          <p:cNvPr id="2056" name="Picture 8" descr="běžky-p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341438"/>
            <a:ext cx="6154738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ODRAZOVÁ ZÓNA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/>
              <a:t>Je nezbytné přesné sladění tvrdosti lyží a hmotnosti lyžaře. Při odrazu, kdy je celá hmotnost lyžaře na jedné lyži, by měla mít lyže dostatečný kontakt se sněhem. </a:t>
            </a:r>
          </a:p>
          <a:p>
            <a:pPr>
              <a:lnSpc>
                <a:spcPct val="90000"/>
              </a:lnSpc>
            </a:pPr>
            <a:r>
              <a:rPr lang="cs-CZ" sz="2400"/>
              <a:t>Mazání odrazové zóny by se mělo provádět po mazání skluzných zón. Délka odrazové zóny by měla být cca 70-75 cm jak při použití klistrů, tak pevných vosků. Všeobecně platí, že odrazová zóna se měří od paty boty (vázání) směrem ke špičce lyže.</a:t>
            </a:r>
          </a:p>
          <a:p>
            <a:pPr>
              <a:lnSpc>
                <a:spcPct val="90000"/>
              </a:lnSpc>
            </a:pPr>
            <a:r>
              <a:rPr lang="cs-CZ" sz="2400"/>
              <a:t>Nebojte se odrazovou zónu prodloužit směrem ke špičce, pokud lyže podkluzují. Delší odrazová zóna má menší účinek na skluz, než byste čekali, a opravdu dobrý odraz vám zaručí mnohem příjemnější zážitek z lyžování.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odrazová zó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997200"/>
            <a:ext cx="7683500" cy="1854200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ODRAZOVÁ ZÓNA – obr.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MAZÁNÍ LYŽÍ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cs-CZ"/>
              <a:t>Sjezdové vosky – parafíny – skluz</a:t>
            </a:r>
          </a:p>
          <a:p>
            <a:r>
              <a:rPr lang="cs-CZ"/>
              <a:t>Stoupací vosky – běžecké lyžování - odraz</a:t>
            </a:r>
          </a:p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endParaRPr lang="cs-CZ"/>
          </a:p>
        </p:txBody>
      </p:sp>
      <p:pic>
        <p:nvPicPr>
          <p:cNvPr id="20484" name="Picture 4" descr="servism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636838"/>
            <a:ext cx="54229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txBody>
          <a:bodyPr/>
          <a:lstStyle/>
          <a:p>
            <a:r>
              <a:rPr lang="cs-CZ"/>
              <a:t>STOUPACÍ VOSKY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349500"/>
            <a:ext cx="8064500" cy="3743325"/>
          </a:xfrm>
        </p:spPr>
        <p:txBody>
          <a:bodyPr/>
          <a:lstStyle/>
          <a:p>
            <a:pPr algn="l"/>
            <a:r>
              <a:rPr lang="cs-CZ"/>
              <a:t>KLISTRY - JARO, HRUBOZRNÝ SNÍH</a:t>
            </a:r>
          </a:p>
          <a:p>
            <a:pPr algn="l"/>
            <a:r>
              <a:rPr lang="cs-CZ"/>
              <a:t>                - MOKRÝ SNÍH</a:t>
            </a:r>
          </a:p>
          <a:p>
            <a:pPr algn="l"/>
            <a:endParaRPr lang="cs-CZ"/>
          </a:p>
          <a:p>
            <a:pPr algn="l"/>
            <a:r>
              <a:rPr lang="cs-CZ"/>
              <a:t>ŠPALKY - JEMNOZRNÝ SNÍH</a:t>
            </a:r>
          </a:p>
          <a:p>
            <a:pPr algn="l"/>
            <a:r>
              <a:rPr lang="cs-CZ"/>
              <a:t>               - ČERSTVĚ NAPADANÝ SNÍH</a:t>
            </a:r>
          </a:p>
          <a:p>
            <a:pPr algn="l"/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r>
              <a:rPr lang="cs-CZ"/>
              <a:t>KLISTRY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r>
              <a:rPr lang="cs-CZ"/>
              <a:t>pro mokrý hrubozrnný sníh </a:t>
            </a:r>
          </a:p>
          <a:p>
            <a:pPr>
              <a:buFontTx/>
              <a:buNone/>
            </a:pPr>
            <a:endParaRPr lang="cs-CZ"/>
          </a:p>
          <a:p>
            <a:r>
              <a:rPr lang="cs-CZ"/>
              <a:t>pro teploty 0 °C a vyšší</a:t>
            </a:r>
          </a:p>
          <a:p>
            <a:pPr>
              <a:buFontTx/>
              <a:buNone/>
            </a:pPr>
            <a:endParaRPr lang="cs-CZ"/>
          </a:p>
          <a:p>
            <a:r>
              <a:rPr lang="cs-CZ"/>
              <a:t>pro teploty - 3 °C až + 3 °C</a:t>
            </a:r>
          </a:p>
          <a:p>
            <a:pPr>
              <a:buFontTx/>
              <a:buNone/>
            </a:pPr>
            <a:endParaRPr lang="cs-CZ"/>
          </a:p>
          <a:p>
            <a:r>
              <a:rPr lang="cs-CZ"/>
              <a:t>pro teploty 0 °C až + 3 °C</a:t>
            </a:r>
          </a:p>
          <a:p>
            <a:pPr>
              <a:buFontTx/>
              <a:buNone/>
            </a:pPr>
            <a:endParaRPr lang="cs-CZ"/>
          </a:p>
          <a:p>
            <a:r>
              <a:rPr lang="cs-CZ"/>
              <a:t>pro všechny teploty </a:t>
            </a:r>
          </a:p>
        </p:txBody>
      </p:sp>
      <p:pic>
        <p:nvPicPr>
          <p:cNvPr id="31748" name="Picture 4" descr="klisterfialm"/>
          <p:cNvPicPr>
            <a:picLocks noChangeAspect="1" noChangeArrowheads="1"/>
          </p:cNvPicPr>
          <p:nvPr/>
        </p:nvPicPr>
        <p:blipFill>
          <a:blip r:embed="rId2" cstate="print"/>
          <a:srcRect t="39447" b="36284"/>
          <a:stretch>
            <a:fillRect/>
          </a:stretch>
        </p:blipFill>
        <p:spPr bwMode="auto">
          <a:xfrm>
            <a:off x="6084888" y="3097213"/>
            <a:ext cx="2571750" cy="1039812"/>
          </a:xfrm>
          <a:prstGeom prst="rect">
            <a:avLst/>
          </a:prstGeom>
          <a:noFill/>
        </p:spPr>
      </p:pic>
      <p:pic>
        <p:nvPicPr>
          <p:cNvPr id="31749" name="Picture 5" descr="klisterredm"/>
          <p:cNvPicPr>
            <a:picLocks noChangeAspect="1" noChangeArrowheads="1"/>
          </p:cNvPicPr>
          <p:nvPr/>
        </p:nvPicPr>
        <p:blipFill>
          <a:blip r:embed="rId3" cstate="print"/>
          <a:srcRect t="38649" b="38651"/>
          <a:stretch>
            <a:fillRect/>
          </a:stretch>
        </p:blipFill>
        <p:spPr bwMode="auto">
          <a:xfrm>
            <a:off x="6084888" y="1908175"/>
            <a:ext cx="2519362" cy="952500"/>
          </a:xfrm>
          <a:prstGeom prst="rect">
            <a:avLst/>
          </a:prstGeom>
          <a:noFill/>
        </p:spPr>
      </p:pic>
      <p:pic>
        <p:nvPicPr>
          <p:cNvPr id="31750" name="Picture 6" descr="klisterunim"/>
          <p:cNvPicPr>
            <a:picLocks noChangeAspect="1" noChangeArrowheads="1"/>
          </p:cNvPicPr>
          <p:nvPr/>
        </p:nvPicPr>
        <p:blipFill>
          <a:blip r:embed="rId4" cstate="print"/>
          <a:srcRect t="38649" b="38651"/>
          <a:stretch>
            <a:fillRect/>
          </a:stretch>
        </p:blipFill>
        <p:spPr bwMode="auto">
          <a:xfrm>
            <a:off x="6084888" y="5589588"/>
            <a:ext cx="2517775" cy="952500"/>
          </a:xfrm>
          <a:prstGeom prst="rect">
            <a:avLst/>
          </a:prstGeom>
          <a:noFill/>
        </p:spPr>
      </p:pic>
      <p:pic>
        <p:nvPicPr>
          <p:cNvPr id="31751" name="Picture 7" descr="klisterstribrm"/>
          <p:cNvPicPr>
            <a:picLocks noChangeAspect="1" noChangeArrowheads="1"/>
          </p:cNvPicPr>
          <p:nvPr/>
        </p:nvPicPr>
        <p:blipFill>
          <a:blip r:embed="rId5" cstate="print"/>
          <a:srcRect t="40950" b="34100"/>
          <a:stretch>
            <a:fillRect/>
          </a:stretch>
        </p:blipFill>
        <p:spPr bwMode="auto">
          <a:xfrm>
            <a:off x="6084888" y="4305300"/>
            <a:ext cx="2447925" cy="101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r>
              <a:rPr lang="cs-CZ"/>
              <a:t>SKARE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292600"/>
            <a:ext cx="8229600" cy="4525963"/>
          </a:xfrm>
        </p:spPr>
        <p:txBody>
          <a:bodyPr/>
          <a:lstStyle/>
          <a:p>
            <a:r>
              <a:rPr lang="cs-CZ"/>
              <a:t>Stoupací vosk pro klasickou běžeckou techniku. Je vhodný pro hrubozrnný a zledovatělý sníh a pro teploty 0 °C až - 6 °C. </a:t>
            </a:r>
          </a:p>
        </p:txBody>
      </p:sp>
      <p:pic>
        <p:nvPicPr>
          <p:cNvPr id="33797" name="Picture 5" descr="skare"/>
          <p:cNvPicPr>
            <a:picLocks noChangeAspect="1" noChangeArrowheads="1"/>
          </p:cNvPicPr>
          <p:nvPr/>
        </p:nvPicPr>
        <p:blipFill>
          <a:blip r:embed="rId2" cstate="print"/>
          <a:srcRect t="23399" b="22606"/>
          <a:stretch>
            <a:fillRect/>
          </a:stretch>
        </p:blipFill>
        <p:spPr bwMode="auto">
          <a:xfrm>
            <a:off x="2124075" y="1412875"/>
            <a:ext cx="5100638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r>
              <a:rPr lang="cs-CZ" sz="4000"/>
              <a:t>STOUPACÍ VOSK PRO KLASICKOU BĚŽECKOU TECHNIKU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55788"/>
            <a:ext cx="8229600" cy="5002212"/>
          </a:xfrm>
        </p:spPr>
        <p:txBody>
          <a:bodyPr/>
          <a:lstStyle/>
          <a:p>
            <a:r>
              <a:rPr lang="cs-CZ"/>
              <a:t>pro teploty 0 °C a vyšší </a:t>
            </a:r>
          </a:p>
          <a:p>
            <a:endParaRPr lang="cs-CZ"/>
          </a:p>
          <a:p>
            <a:r>
              <a:rPr lang="cs-CZ"/>
              <a:t>pro teploty - 2 °C až + 2 °C </a:t>
            </a:r>
          </a:p>
          <a:p>
            <a:endParaRPr lang="cs-CZ"/>
          </a:p>
          <a:p>
            <a:r>
              <a:rPr lang="cs-CZ"/>
              <a:t>pro teploty 0 °C až - 5 °C </a:t>
            </a:r>
          </a:p>
          <a:p>
            <a:endParaRPr lang="cs-CZ"/>
          </a:p>
          <a:p>
            <a:r>
              <a:rPr lang="cs-CZ"/>
              <a:t>pro teploty - 3 °C až - 10 °C </a:t>
            </a:r>
          </a:p>
        </p:txBody>
      </p:sp>
      <p:pic>
        <p:nvPicPr>
          <p:cNvPr id="34820" name="Picture 4" descr="stoupredm"/>
          <p:cNvPicPr>
            <a:picLocks noChangeAspect="1" noChangeArrowheads="1"/>
          </p:cNvPicPr>
          <p:nvPr/>
        </p:nvPicPr>
        <p:blipFill>
          <a:blip r:embed="rId2" cstate="print"/>
          <a:srcRect l="30327" r="30327"/>
          <a:stretch>
            <a:fillRect/>
          </a:stretch>
        </p:blipFill>
        <p:spPr bwMode="auto">
          <a:xfrm>
            <a:off x="7524750" y="1125538"/>
            <a:ext cx="935038" cy="1425575"/>
          </a:xfrm>
          <a:prstGeom prst="rect">
            <a:avLst/>
          </a:prstGeom>
          <a:noFill/>
        </p:spPr>
      </p:pic>
      <p:pic>
        <p:nvPicPr>
          <p:cNvPr id="34821" name="Picture 5" descr="stoupmmodr"/>
          <p:cNvPicPr>
            <a:picLocks noChangeAspect="1" noChangeArrowheads="1"/>
          </p:cNvPicPr>
          <p:nvPr/>
        </p:nvPicPr>
        <p:blipFill>
          <a:blip r:embed="rId3" cstate="print"/>
          <a:srcRect l="33267" r="24400"/>
          <a:stretch>
            <a:fillRect/>
          </a:stretch>
        </p:blipFill>
        <p:spPr bwMode="auto">
          <a:xfrm>
            <a:off x="7524750" y="3860800"/>
            <a:ext cx="1008063" cy="1428750"/>
          </a:xfrm>
          <a:prstGeom prst="rect">
            <a:avLst/>
          </a:prstGeom>
          <a:noFill/>
        </p:spPr>
      </p:pic>
      <p:pic>
        <p:nvPicPr>
          <p:cNvPr id="34822" name="Picture 6" descr="stoupfiam"/>
          <p:cNvPicPr>
            <a:picLocks noChangeAspect="1" noChangeArrowheads="1"/>
          </p:cNvPicPr>
          <p:nvPr/>
        </p:nvPicPr>
        <p:blipFill>
          <a:blip r:embed="rId4" cstate="print"/>
          <a:srcRect l="33267" r="27466"/>
          <a:stretch>
            <a:fillRect/>
          </a:stretch>
        </p:blipFill>
        <p:spPr bwMode="auto">
          <a:xfrm>
            <a:off x="7524750" y="2492375"/>
            <a:ext cx="935038" cy="1428750"/>
          </a:xfrm>
          <a:prstGeom prst="rect">
            <a:avLst/>
          </a:prstGeom>
          <a:noFill/>
        </p:spPr>
      </p:pic>
      <p:pic>
        <p:nvPicPr>
          <p:cNvPr id="34823" name="Picture 7" descr="stoupzelm"/>
          <p:cNvPicPr>
            <a:picLocks noChangeAspect="1" noChangeArrowheads="1"/>
          </p:cNvPicPr>
          <p:nvPr/>
        </p:nvPicPr>
        <p:blipFill>
          <a:blip r:embed="rId5" cstate="print"/>
          <a:srcRect l="30267" r="27400"/>
          <a:stretch>
            <a:fillRect/>
          </a:stretch>
        </p:blipFill>
        <p:spPr bwMode="auto">
          <a:xfrm>
            <a:off x="7524750" y="5229225"/>
            <a:ext cx="1008063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2074863"/>
          </a:xfrm>
        </p:spPr>
        <p:txBody>
          <a:bodyPr/>
          <a:lstStyle/>
          <a:p>
            <a:r>
              <a:rPr lang="cs-CZ" sz="4000"/>
              <a:t>Čistící roztok ve spreji pro smývání starých vosků a ostatních nečistot ze skluznic lyží a snowboardů </a:t>
            </a:r>
          </a:p>
        </p:txBody>
      </p:sp>
      <p:pic>
        <p:nvPicPr>
          <p:cNvPr id="36868" name="Picture 4" descr="smyvacsp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636838"/>
            <a:ext cx="3425825" cy="342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KOREK, ŠKRABKA, VOSKY</a:t>
            </a:r>
          </a:p>
        </p:txBody>
      </p:sp>
      <p:pic>
        <p:nvPicPr>
          <p:cNvPr id="37892" name="Picture 4" descr="sada vosku SWIX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133600"/>
            <a:ext cx="5754687" cy="383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www.</a:t>
            </a:r>
            <a:r>
              <a:rPr lang="cs-CZ" dirty="0" err="1" smtClean="0"/>
              <a:t>google.cz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VÝZNAM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268413"/>
            <a:ext cx="3959225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Nejvíce v závodním lyžování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800"/>
          </a:p>
          <a:p>
            <a:pPr>
              <a:lnSpc>
                <a:spcPct val="90000"/>
              </a:lnSpc>
            </a:pPr>
            <a:r>
              <a:rPr lang="cs-CZ" sz="2800"/>
              <a:t>Sportovní a rekreační využití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800"/>
              <a:t>Ochrana lyže před opotřebením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800"/>
              <a:t>Lepší skluz, točivost v oblouku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800"/>
              <a:t>Zachovalost lyže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800"/>
          </a:p>
        </p:txBody>
      </p:sp>
      <p:pic>
        <p:nvPicPr>
          <p:cNvPr id="6148" name="Picture 4" descr="SWIXkraus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557338"/>
            <a:ext cx="4765675" cy="357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91512" cy="836613"/>
          </a:xfrm>
        </p:spPr>
        <p:txBody>
          <a:bodyPr/>
          <a:lstStyle/>
          <a:p>
            <a:r>
              <a:rPr lang="cs-CZ" sz="4000"/>
              <a:t>Sjezdové vosky – parafíny – skluz</a:t>
            </a:r>
          </a:p>
        </p:txBody>
      </p:sp>
      <p:pic>
        <p:nvPicPr>
          <p:cNvPr id="24580" name="Picture 4" descr="parafí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836613"/>
            <a:ext cx="3209925" cy="4505325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331913" y="5445125"/>
            <a:ext cx="6696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>
                <a:solidFill>
                  <a:schemeClr val="tx2"/>
                </a:solidFill>
              </a:rPr>
              <a:t>postup nanesení vosku: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ZBAVENÍ NEČISTOT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/>
              <a:t>Vysušit</a:t>
            </a:r>
          </a:p>
          <a:p>
            <a:r>
              <a:rPr lang="cs-CZ" sz="2800"/>
              <a:t>Otřít hadrem</a:t>
            </a:r>
          </a:p>
          <a:p>
            <a:r>
              <a:rPr lang="cs-CZ" sz="2800"/>
              <a:t>Lyže nejsou zchlazené</a:t>
            </a:r>
          </a:p>
          <a:p>
            <a:r>
              <a:rPr lang="cs-CZ" sz="2800"/>
              <a:t>Vyčistit mosazným kartáčem</a:t>
            </a:r>
          </a:p>
          <a:p>
            <a:r>
              <a:rPr lang="cs-CZ" sz="2800"/>
              <a:t>Použijeme smývač vosků</a:t>
            </a:r>
          </a:p>
        </p:txBody>
      </p:sp>
      <p:pic>
        <p:nvPicPr>
          <p:cNvPr id="7180" name="Picture 12" descr="čištěn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8863" y="2063750"/>
            <a:ext cx="3597275" cy="3597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NANESENÍ VOSKU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781300"/>
            <a:ext cx="4038600" cy="4525963"/>
          </a:xfrm>
        </p:spPr>
        <p:txBody>
          <a:bodyPr/>
          <a:lstStyle/>
          <a:p>
            <a:r>
              <a:rPr lang="cs-CZ" sz="2800"/>
              <a:t>Nakapáním</a:t>
            </a:r>
          </a:p>
          <a:p>
            <a:r>
              <a:rPr lang="cs-CZ" sz="2800"/>
              <a:t>Potíráním nahřátým voskem</a:t>
            </a:r>
          </a:p>
          <a:p>
            <a:endParaRPr lang="cs-CZ" sz="2800"/>
          </a:p>
        </p:txBody>
      </p:sp>
      <p:pic>
        <p:nvPicPr>
          <p:cNvPr id="8199" name="Picture 7" descr="nanešení 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8863" y="2063750"/>
            <a:ext cx="3597275" cy="3597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ZAŽEHLENÍ VOSKU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/>
              <a:t>Přohřát skluznici</a:t>
            </a:r>
          </a:p>
          <a:p>
            <a:r>
              <a:rPr lang="cs-CZ" sz="2800"/>
              <a:t>Od špičky k patce</a:t>
            </a:r>
          </a:p>
          <a:p>
            <a:r>
              <a:rPr lang="cs-CZ" sz="2800"/>
              <a:t>Vosk zůstává delší dobu rozehřátý a jen zvolna tuhne</a:t>
            </a:r>
          </a:p>
          <a:p>
            <a:r>
              <a:rPr lang="cs-CZ" sz="2800"/>
              <a:t>Lyži necháme dostatečně dlouho zchladnout</a:t>
            </a:r>
          </a:p>
        </p:txBody>
      </p:sp>
      <p:pic>
        <p:nvPicPr>
          <p:cNvPr id="9223" name="Picture 7" descr="zažehlen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8863" y="2063750"/>
            <a:ext cx="3597275" cy="3597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STAŽENÍ VOSKU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/>
              <a:t>Silná škrabka z umělé hmoty</a:t>
            </a:r>
          </a:p>
          <a:p>
            <a:r>
              <a:rPr lang="cs-CZ" sz="2800"/>
              <a:t>Přes hrany lyží</a:t>
            </a:r>
          </a:p>
          <a:p>
            <a:r>
              <a:rPr lang="cs-CZ" sz="2800"/>
              <a:t>Od špičky k patce</a:t>
            </a:r>
          </a:p>
          <a:p>
            <a:r>
              <a:rPr lang="cs-CZ" sz="2800"/>
              <a:t>Škrabka je nakloněná k patce lyže</a:t>
            </a:r>
          </a:p>
          <a:p>
            <a:r>
              <a:rPr lang="cs-CZ" sz="2800"/>
              <a:t>Vosk ihned odstraníme</a:t>
            </a:r>
          </a:p>
        </p:txBody>
      </p:sp>
      <p:pic>
        <p:nvPicPr>
          <p:cNvPr id="10247" name="Picture 7" descr="stažení vosk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8863" y="2063750"/>
            <a:ext cx="3597275" cy="3597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VYKARTÁČOVÁNÍ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/>
              <a:t>Správně vykartáčovaná skluznice se leskne</a:t>
            </a:r>
          </a:p>
          <a:p>
            <a:r>
              <a:rPr lang="cs-CZ" sz="2800"/>
              <a:t>Hrubší kartáč  0+</a:t>
            </a:r>
          </a:p>
          <a:p>
            <a:r>
              <a:rPr lang="cs-CZ" sz="2800"/>
              <a:t>Jemný kartáč 0-</a:t>
            </a:r>
          </a:p>
          <a:p>
            <a:r>
              <a:rPr lang="cs-CZ" sz="2800"/>
              <a:t>Můžeme použít hadr</a:t>
            </a:r>
          </a:p>
        </p:txBody>
      </p:sp>
      <p:pic>
        <p:nvPicPr>
          <p:cNvPr id="17415" name="Picture 7" descr="vykartáč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8863" y="2063750"/>
            <a:ext cx="3597275" cy="3597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Lyzovani_mazani lyzi_CM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3.Lyzovani_mazani lyzi_CM</Template>
  <TotalTime>0</TotalTime>
  <Words>636</Words>
  <Application>Microsoft Office PowerPoint</Application>
  <PresentationFormat>Předvádění na obrazovce (4:3)</PresentationFormat>
  <Paragraphs>100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3.Lyzovani_mazani lyzi_CM</vt:lpstr>
      <vt:lpstr>LYŽOVÁNÍ MAZÁNÍ LYŽÍ</vt:lpstr>
      <vt:lpstr>MAZÁNÍ LYŽÍ</vt:lpstr>
      <vt:lpstr>VÝZNAM</vt:lpstr>
      <vt:lpstr>Sjezdové vosky – parafíny – skluz</vt:lpstr>
      <vt:lpstr>ZBAVENÍ NEČISTOT</vt:lpstr>
      <vt:lpstr>NANESENÍ VOSKU</vt:lpstr>
      <vt:lpstr>ZAŽEHLENÍ VOSKU</vt:lpstr>
      <vt:lpstr>STAŽENÍ VOSKU</vt:lpstr>
      <vt:lpstr>VYKARTÁČOVÁNÍ</vt:lpstr>
      <vt:lpstr>SKLUZNÉ VOSKY</vt:lpstr>
      <vt:lpstr>ČERVENÝ</vt:lpstr>
      <vt:lpstr>FIALOVÝ</vt:lpstr>
      <vt:lpstr>MODRÝ</vt:lpstr>
      <vt:lpstr>UNIVERZÁL</vt:lpstr>
      <vt:lpstr> ZELENÝ</vt:lpstr>
      <vt:lpstr>Skluzný vosk pro sjezdové i běžecké lyže a snowboard. Snadné nanášení i v chladu. Použitelné pro jakoukoliv teplotu a všechny typy sněhu. </vt:lpstr>
      <vt:lpstr>MAZÁNÍ BĚŽECKÝCH LYŽÍ</vt:lpstr>
      <vt:lpstr>ODRAZOVÁ ZÓNA</vt:lpstr>
      <vt:lpstr>ODRAZOVÁ ZÓNA – obr.</vt:lpstr>
      <vt:lpstr>STOUPACÍ VOSKY</vt:lpstr>
      <vt:lpstr>KLISTRY</vt:lpstr>
      <vt:lpstr>SKARE</vt:lpstr>
      <vt:lpstr>STOUPACÍ VOSK PRO KLASICKOU BĚŽECKOU TECHNIKU </vt:lpstr>
      <vt:lpstr>Čistící roztok ve spreji pro smývání starých vosků a ostatních nečistot ze skluznic lyží a snowboardů </vt:lpstr>
      <vt:lpstr>KOREK, ŠKRABKA, VOSKY</vt:lpstr>
      <vt:lpstr>Konec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LYŽOVÁNÍ MAZÁNÍ LYŽÍ</dc:title>
  <dc:creator>culikova</dc:creator>
  <cp:lastModifiedBy>culikova</cp:lastModifiedBy>
  <cp:revision>1</cp:revision>
  <dcterms:created xsi:type="dcterms:W3CDTF">2012-08-13T06:40:24Z</dcterms:created>
  <dcterms:modified xsi:type="dcterms:W3CDTF">2012-08-13T06:40:43Z</dcterms:modified>
</cp:coreProperties>
</file>