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271" r:id="rId3"/>
    <p:sldId id="256" r:id="rId4"/>
    <p:sldId id="258" r:id="rId5"/>
    <p:sldId id="259" r:id="rId6"/>
    <p:sldId id="260" r:id="rId7"/>
    <p:sldId id="261" r:id="rId8"/>
    <p:sldId id="262" r:id="rId9"/>
    <p:sldId id="266" r:id="rId10"/>
    <p:sldId id="272" r:id="rId11"/>
    <p:sldId id="273" r:id="rId12"/>
    <p:sldId id="274" r:id="rId13"/>
    <p:sldId id="263" r:id="rId14"/>
    <p:sldId id="269" r:id="rId15"/>
    <p:sldId id="264" r:id="rId16"/>
    <p:sldId id="265" r:id="rId17"/>
    <p:sldId id="257" r:id="rId18"/>
    <p:sldId id="267" r:id="rId19"/>
    <p:sldId id="268" r:id="rId20"/>
    <p:sldId id="277" r:id="rId21"/>
    <p:sldId id="270" r:id="rId22"/>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12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39D27B9A-CA28-4859-A839-00271CFD0391}"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EB2E3F29-8E39-4AAB-B17C-BA06B5713C14}"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C9FB2185-6920-4A0A-BF7B-11D705A899D7}"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4D198A4A-C7C5-4F25-9E8E-B4916CE89F60}"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1E102D0A-8830-409B-ABF8-AE8080BE032E}"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8F081D2B-566A-45A5-8755-AB0014C843EA}"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C79B619A-D022-4886-855E-916A2CE85A9D}"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C3C91736-E5FE-4374-9B63-F0535DE6109C}"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725AD778-0032-4AFD-899A-17C658F13C01}"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782B0005-A3A5-4E31-BF4C-D1EF49AF1D44}"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97BFA831-F315-477B-A69A-F2F22538E7CD}"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C7495C3C-60C9-4CEC-91EC-7F8159D5BF70}"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050" name="Nadpis 1"/>
          <p:cNvSpPr>
            <a:spLocks noGrp="1"/>
          </p:cNvSpPr>
          <p:nvPr>
            <p:ph type="title"/>
          </p:nvPr>
        </p:nvSpPr>
        <p:spPr>
          <a:xfrm>
            <a:off x="0" y="0"/>
            <a:ext cx="9144000" cy="1989138"/>
          </a:xfrm>
        </p:spPr>
        <p:txBody>
          <a:bodyPr/>
          <a:lstStyle/>
          <a:p>
            <a:pPr eaLnBrk="1" hangingPunct="1"/>
            <a:r>
              <a:rPr lang="cs-CZ" dirty="0" smtClean="0"/>
              <a:t>LYŽOVÁNÍ</a:t>
            </a:r>
            <a:br>
              <a:rPr lang="cs-CZ" dirty="0" smtClean="0"/>
            </a:br>
            <a:r>
              <a:rPr lang="cs-CZ" dirty="0" smtClean="0"/>
              <a:t>HISTORIE</a:t>
            </a:r>
          </a:p>
        </p:txBody>
      </p:sp>
      <p:sp>
        <p:nvSpPr>
          <p:cNvPr id="5" name="Zástupný symbol pro obsah 2"/>
          <p:cNvSpPr>
            <a:spLocks noGrp="1"/>
          </p:cNvSpPr>
          <p:nvPr>
            <p:ph idx="1"/>
          </p:nvPr>
        </p:nvSpPr>
        <p:spPr>
          <a:xfrm>
            <a:off x="179388" y="1844824"/>
            <a:ext cx="8785225" cy="5013176"/>
          </a:xfrm>
        </p:spPr>
        <p:txBody>
          <a:bodyPr>
            <a:normAutofit fontScale="92500" lnSpcReduction="20000"/>
          </a:bodyPr>
          <a:lstStyle/>
          <a:p>
            <a:pPr algn="ctr" eaLnBrk="1" hangingPunct="1">
              <a:buFontTx/>
              <a:buNone/>
              <a:defRPr/>
            </a:pPr>
            <a:endParaRPr lang="cs-CZ" i="1" dirty="0" smtClean="0">
              <a:latin typeface="+mj-lt"/>
              <a:cs typeface="Arial" pitchFamily="34" charset="0"/>
            </a:endParaRPr>
          </a:p>
          <a:p>
            <a:pPr eaLnBrk="1" hangingPunct="1">
              <a:buFontTx/>
              <a:buNone/>
              <a:defRPr/>
            </a:pPr>
            <a:r>
              <a:rPr lang="cs-CZ" i="1" dirty="0" smtClean="0">
                <a:latin typeface="+mj-lt"/>
                <a:cs typeface="Arial" pitchFamily="34" charset="0"/>
              </a:rPr>
              <a:t>Předmět: Tělesná výchova</a:t>
            </a:r>
          </a:p>
          <a:p>
            <a:pPr eaLnBrk="1" hangingPunct="1">
              <a:buFontTx/>
              <a:buNone/>
              <a:defRPr/>
            </a:pPr>
            <a:r>
              <a:rPr lang="cs-CZ" i="1" dirty="0" smtClean="0">
                <a:latin typeface="+mj-lt"/>
                <a:cs typeface="Arial" pitchFamily="34" charset="0"/>
              </a:rPr>
              <a:t>Ročník: 7.ročník</a:t>
            </a:r>
          </a:p>
          <a:p>
            <a:pPr eaLnBrk="1" hangingPunct="1">
              <a:buFontTx/>
              <a:buNone/>
              <a:defRPr/>
            </a:pPr>
            <a:r>
              <a:rPr lang="cs-CZ" i="1" dirty="0" smtClean="0">
                <a:latin typeface="+mj-lt"/>
                <a:cs typeface="Arial" pitchFamily="34" charset="0"/>
              </a:rPr>
              <a:t>Klíčová slova: Historie, lyžování, sněžnice, lyžařské školy, Hanč, </a:t>
            </a:r>
            <a:r>
              <a:rPr lang="cs-CZ" i="1" dirty="0" err="1" smtClean="0">
                <a:latin typeface="+mj-lt"/>
                <a:cs typeface="Arial" pitchFamily="34" charset="0"/>
              </a:rPr>
              <a:t>Vrbata</a:t>
            </a:r>
            <a:endParaRPr lang="cs-CZ" i="1" dirty="0" smtClean="0">
              <a:latin typeface="+mj-lt"/>
              <a:cs typeface="Arial" pitchFamily="34" charset="0"/>
            </a:endParaRPr>
          </a:p>
          <a:p>
            <a:pPr eaLnBrk="1" hangingPunct="1">
              <a:buFontTx/>
              <a:buNone/>
              <a:defRPr/>
            </a:pPr>
            <a:r>
              <a:rPr lang="cs-CZ" i="1" dirty="0" smtClean="0">
                <a:latin typeface="+mj-lt"/>
                <a:cs typeface="Arial" pitchFamily="34" charset="0"/>
              </a:rPr>
              <a:t>Jméno autora: </a:t>
            </a:r>
            <a:r>
              <a:rPr lang="cs-CZ" i="1" dirty="0" err="1" smtClean="0">
                <a:latin typeface="+mj-lt"/>
                <a:cs typeface="Arial" pitchFamily="34" charset="0"/>
              </a:rPr>
              <a:t>Mgr.Ciboch</a:t>
            </a:r>
            <a:r>
              <a:rPr lang="cs-CZ" i="1" dirty="0" smtClean="0">
                <a:latin typeface="+mj-lt"/>
                <a:cs typeface="Arial" pitchFamily="34" charset="0"/>
              </a:rPr>
              <a:t> Michal</a:t>
            </a:r>
          </a:p>
          <a:p>
            <a:pPr eaLnBrk="1" hangingPunct="1">
              <a:buFontTx/>
              <a:buNone/>
              <a:defRPr/>
            </a:pPr>
            <a:r>
              <a:rPr lang="cs-CZ" i="1" dirty="0" smtClean="0">
                <a:latin typeface="+mj-lt"/>
                <a:cs typeface="Arial" pitchFamily="34" charset="0"/>
              </a:rPr>
              <a:t>Škola: ZŠ Dobříš, Komenského nám.35, 263 01</a:t>
            </a:r>
          </a:p>
          <a:p>
            <a:pPr eaLnBrk="1" hangingPunct="1">
              <a:buFontTx/>
              <a:buNone/>
              <a:defRPr/>
            </a:pPr>
            <a:endParaRPr lang="cs-CZ" i="1" dirty="0" smtClean="0">
              <a:latin typeface="+mj-lt"/>
              <a:cs typeface="Arial" pitchFamily="34" charset="0"/>
            </a:endParaRPr>
          </a:p>
          <a:p>
            <a:pPr eaLnBrk="1" hangingPunct="1">
              <a:buFontTx/>
              <a:buNone/>
              <a:defRPr/>
            </a:pPr>
            <a:endParaRPr lang="cs-CZ" i="1" dirty="0">
              <a:latin typeface="+mj-lt"/>
              <a:cs typeface="Arial" pitchFamily="34" charset="0"/>
            </a:endParaRPr>
          </a:p>
          <a:p>
            <a:pPr eaLnBrk="1" hangingPunct="1">
              <a:buFontTx/>
              <a:buNone/>
              <a:defRPr/>
            </a:pPr>
            <a:endParaRPr lang="cs-CZ" i="1" dirty="0" smtClean="0">
              <a:latin typeface="+mj-lt"/>
              <a:cs typeface="Arial" pitchFamily="34" charset="0"/>
            </a:endParaRPr>
          </a:p>
          <a:p>
            <a:pPr algn="ctr" eaLnBrk="1" hangingPunct="1">
              <a:buFontTx/>
              <a:buNone/>
              <a:defRPr/>
            </a:pPr>
            <a:r>
              <a:rPr lang="cs-CZ" sz="2400" i="1" dirty="0">
                <a:latin typeface="+mj-lt"/>
                <a:cs typeface="Arial" pitchFamily="34" charset="0"/>
              </a:rPr>
              <a:t>Inovace školy – Dobříš, </a:t>
            </a:r>
            <a:r>
              <a:rPr lang="cs-CZ" sz="2400" i="1" dirty="0" err="1">
                <a:latin typeface="+mj-lt"/>
                <a:cs typeface="Arial" pitchFamily="34" charset="0"/>
              </a:rPr>
              <a:t>EUpenizeskolam.cz</a:t>
            </a:r>
            <a:endParaRPr lang="cs-CZ" sz="2400" i="1" dirty="0">
              <a:latin typeface="+mj-lt"/>
              <a:cs typeface="Arial" pitchFamily="34" charset="0"/>
            </a:endParaRPr>
          </a:p>
          <a:p>
            <a:pPr eaLnBrk="1" hangingPunct="1">
              <a:buFontTx/>
              <a:buNone/>
              <a:defRPr/>
            </a:pPr>
            <a:endParaRPr lang="cs-CZ" i="1" dirty="0">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idx="1"/>
          </p:nvPr>
        </p:nvSpPr>
        <p:spPr>
          <a:xfrm>
            <a:off x="457200" y="0"/>
            <a:ext cx="8229600" cy="6858000"/>
          </a:xfrm>
        </p:spPr>
        <p:txBody>
          <a:bodyPr/>
          <a:lstStyle/>
          <a:p>
            <a:pPr algn="ctr" eaLnBrk="1" hangingPunct="1">
              <a:buFontTx/>
              <a:buNone/>
            </a:pPr>
            <a:r>
              <a:rPr lang="cs-CZ" sz="1800" smtClean="0"/>
              <a:t>LYŽAŘSKÉ ŠKOLY</a:t>
            </a:r>
          </a:p>
          <a:p>
            <a:pPr eaLnBrk="1" hangingPunct="1">
              <a:buFontTx/>
              <a:buNone/>
            </a:pPr>
            <a:endParaRPr lang="cs-CZ" sz="1800" smtClean="0"/>
          </a:p>
          <a:p>
            <a:pPr eaLnBrk="1" hangingPunct="1">
              <a:buFontTx/>
              <a:buNone/>
            </a:pPr>
            <a:r>
              <a:rPr lang="cs-CZ" sz="1800" smtClean="0"/>
              <a:t>1.NORSKÁ ŠKOLA </a:t>
            </a:r>
          </a:p>
          <a:p>
            <a:pPr eaLnBrk="1" hangingPunct="1">
              <a:buFontTx/>
              <a:buNone/>
            </a:pPr>
            <a:r>
              <a:rPr lang="cs-CZ" sz="1800" smtClean="0"/>
              <a:t>- telemarské lyže (volná pata, tvar carvingové lyže, dlouhé), dvě hole</a:t>
            </a:r>
          </a:p>
          <a:p>
            <a:pPr eaLnBrk="1" hangingPunct="1">
              <a:buFontTx/>
              <a:buNone/>
            </a:pPr>
            <a:r>
              <a:rPr lang="cs-CZ" sz="1800" smtClean="0"/>
              <a:t>Telemark - výpad vnější lyže, přenos váhy, zatížení vnitřní hrany vnější lyže a zatočení dle lyže</a:t>
            </a:r>
          </a:p>
          <a:p>
            <a:pPr eaLnBrk="1" hangingPunct="1">
              <a:buFontTx/>
              <a:buNone/>
            </a:pPr>
            <a:r>
              <a:rPr lang="cs-CZ" sz="1800" smtClean="0"/>
              <a:t>Kristiánie - snožný smyk ke svahu</a:t>
            </a:r>
          </a:p>
          <a:p>
            <a:pPr eaLnBrk="1" hangingPunct="1">
              <a:buFontTx/>
              <a:buNone/>
            </a:pPr>
            <a:endParaRPr lang="cs-CZ" sz="1800" smtClean="0"/>
          </a:p>
          <a:p>
            <a:pPr eaLnBrk="1" hangingPunct="1">
              <a:buFontTx/>
              <a:buNone/>
            </a:pPr>
            <a:r>
              <a:rPr lang="cs-CZ" sz="1800" smtClean="0"/>
              <a:t>2. ZDARSKÉHO LILIENFELDSKÁ ŠKOLA</a:t>
            </a:r>
          </a:p>
          <a:p>
            <a:pPr eaLnBrk="1" hangingPunct="1">
              <a:buFontTx/>
              <a:buNone/>
            </a:pPr>
            <a:r>
              <a:rPr lang="cs-CZ" sz="1800" smtClean="0"/>
              <a:t>Matias Zdarský – zásluha rozvoje lyžování v alpských zemích, zkrátil lyže 190-220, využívání přívratu a pluhu, jedna hole, vázání s pružinou na patě, předklon, určil závislost délky lyží na váze a výšce lyžaře, návod na zdolávání příkrých alpských svahů, příručka</a:t>
            </a:r>
          </a:p>
          <a:p>
            <a:pPr eaLnBrk="1" hangingPunct="1">
              <a:buFontTx/>
              <a:buNone/>
            </a:pPr>
            <a:endParaRPr lang="cs-CZ" sz="1800" smtClean="0"/>
          </a:p>
          <a:p>
            <a:pPr eaLnBrk="1" hangingPunct="1">
              <a:buFontTx/>
              <a:buNone/>
            </a:pPr>
            <a:r>
              <a:rPr lang="cs-CZ" sz="1800" smtClean="0"/>
              <a:t>3. BILGERIHO ŠKOLA</a:t>
            </a:r>
          </a:p>
          <a:p>
            <a:pPr eaLnBrk="1" hangingPunct="1">
              <a:buFontTx/>
              <a:buNone/>
            </a:pPr>
            <a:r>
              <a:rPr lang="cs-CZ" sz="1800" smtClean="0"/>
              <a:t>- obohatil výstroj a výzbroj</a:t>
            </a:r>
          </a:p>
          <a:p>
            <a:pPr eaLnBrk="1" hangingPunct="1">
              <a:buFontTx/>
              <a:buNone/>
            </a:pPr>
            <a:r>
              <a:rPr lang="cs-CZ" sz="1800" smtClean="0"/>
              <a:t>- zlepšený tvar lyží, tulení pásy k výstupům, Bilgeriho vázání, průkopník mazání-vosky, vylepšil Zdarského přívratný oblouk+kristiánii, používá dvě hole, kurzy pro myslivce, horské vůdce, vojenské oddíly</a:t>
            </a:r>
          </a:p>
          <a:p>
            <a:pPr eaLnBrk="1" hangingPunct="1">
              <a:buFontTx/>
              <a:buNone/>
            </a:pPr>
            <a:endParaRPr lang="cs-CZ" sz="18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obsah 2"/>
          <p:cNvSpPr>
            <a:spLocks noGrp="1"/>
          </p:cNvSpPr>
          <p:nvPr>
            <p:ph idx="1"/>
          </p:nvPr>
        </p:nvSpPr>
        <p:spPr>
          <a:xfrm>
            <a:off x="395288" y="188913"/>
            <a:ext cx="8229600" cy="6669087"/>
          </a:xfrm>
        </p:spPr>
        <p:txBody>
          <a:bodyPr/>
          <a:lstStyle/>
          <a:p>
            <a:pPr eaLnBrk="1" hangingPunct="1">
              <a:buFontTx/>
              <a:buNone/>
            </a:pPr>
            <a:r>
              <a:rPr lang="cs-CZ" sz="1800" smtClean="0"/>
              <a:t>4. ARLBERSKÁ (SCHNEIDEROVA) ŠKOLA</a:t>
            </a:r>
          </a:p>
          <a:p>
            <a:pPr eaLnBrk="1" hangingPunct="1">
              <a:buFontTx/>
              <a:buNone/>
            </a:pPr>
            <a:r>
              <a:rPr lang="cs-CZ" sz="1800" smtClean="0"/>
              <a:t>- Zdarského a Bilgeriho přívratná technika se stala základem přívratné techniky alberské školy</a:t>
            </a:r>
          </a:p>
          <a:p>
            <a:pPr eaLnBrk="1" hangingPunct="1">
              <a:buFontTx/>
              <a:buNone/>
            </a:pPr>
            <a:r>
              <a:rPr lang="cs-CZ" sz="1800" smtClean="0"/>
              <a:t>- zvýrazněný vertikální pohyb, oblouk v rozšířené stopě v přívratu s odlehčením (zdvih)</a:t>
            </a:r>
          </a:p>
          <a:p>
            <a:pPr eaLnBrk="1" hangingPunct="1">
              <a:buFontTx/>
              <a:buNone/>
            </a:pPr>
            <a:r>
              <a:rPr lang="cs-CZ" sz="1800" smtClean="0"/>
              <a:t>- terénní skoky, akrobacie</a:t>
            </a:r>
          </a:p>
          <a:p>
            <a:pPr eaLnBrk="1" hangingPunct="1">
              <a:buFontTx/>
              <a:buNone/>
            </a:pPr>
            <a:r>
              <a:rPr lang="cs-CZ" sz="1800" smtClean="0"/>
              <a:t>- vázání kandahár, kovové hrany</a:t>
            </a:r>
          </a:p>
          <a:p>
            <a:pPr eaLnBrk="1" hangingPunct="1">
              <a:buFontTx/>
              <a:buNone/>
            </a:pPr>
            <a:r>
              <a:rPr lang="cs-CZ" sz="1800" smtClean="0"/>
              <a:t> </a:t>
            </a:r>
          </a:p>
          <a:p>
            <a:pPr eaLnBrk="1" hangingPunct="1">
              <a:buFontTx/>
              <a:buNone/>
            </a:pPr>
            <a:r>
              <a:rPr lang="cs-CZ" sz="1800" smtClean="0"/>
              <a:t>5. FRANCOUZSKÁ ŠKOLA (ROTAČNÍ)</a:t>
            </a:r>
          </a:p>
          <a:p>
            <a:pPr eaLnBrk="1" hangingPunct="1">
              <a:buFontTx/>
              <a:buNone/>
            </a:pPr>
            <a:r>
              <a:rPr lang="cs-CZ" sz="1800" smtClean="0"/>
              <a:t>- snožné rotační oblouky, zcela vynechány přívraty, rozkmit příčné ramenní osy, výrazný vertikální pohyb</a:t>
            </a:r>
          </a:p>
          <a:p>
            <a:pPr eaLnBrk="1" hangingPunct="1">
              <a:buFontTx/>
              <a:buNone/>
            </a:pPr>
            <a:r>
              <a:rPr lang="cs-CZ" sz="1800" smtClean="0"/>
              <a:t>- úsporná, silově nenáročná technika</a:t>
            </a:r>
          </a:p>
          <a:p>
            <a:pPr eaLnBrk="1" hangingPunct="1">
              <a:buFontTx/>
              <a:buNone/>
            </a:pPr>
            <a:r>
              <a:rPr lang="cs-CZ" sz="1800" smtClean="0"/>
              <a:t>- 1933 až do 2.světové války</a:t>
            </a:r>
          </a:p>
          <a:p>
            <a:pPr eaLnBrk="1" hangingPunct="1">
              <a:buFontTx/>
              <a:buNone/>
            </a:pPr>
            <a:r>
              <a:rPr lang="cs-CZ" sz="1800" smtClean="0"/>
              <a:t> </a:t>
            </a:r>
          </a:p>
          <a:p>
            <a:pPr eaLnBrk="1" hangingPunct="1">
              <a:buFontTx/>
              <a:buNone/>
            </a:pPr>
            <a:r>
              <a:rPr lang="cs-CZ" sz="1800" smtClean="0"/>
              <a:t>6. RAKOUSKÁ ŠKOLA (PROTIROTAČNÍ)</a:t>
            </a:r>
          </a:p>
          <a:p>
            <a:pPr eaLnBrk="1" hangingPunct="1">
              <a:buFontTx/>
              <a:buNone/>
            </a:pPr>
            <a:r>
              <a:rPr lang="cs-CZ" sz="1800" smtClean="0"/>
              <a:t>- r.1954</a:t>
            </a:r>
          </a:p>
          <a:p>
            <a:pPr eaLnBrk="1" hangingPunct="1">
              <a:buFontTx/>
              <a:buNone/>
            </a:pPr>
            <a:r>
              <a:rPr lang="cs-CZ" sz="1800" smtClean="0"/>
              <a:t>- po 2.světové válce nahradila rotační techniku</a:t>
            </a:r>
          </a:p>
          <a:p>
            <a:pPr eaLnBrk="1" hangingPunct="1">
              <a:buFontTx/>
              <a:buNone/>
            </a:pPr>
            <a:r>
              <a:rPr lang="cs-CZ" sz="1800" smtClean="0"/>
              <a:t>- omezení vertikálního pohybu při obloucích, odlehčení zvýšením, přiklonění kolen a boků ke svahu, trup odklon od svahu</a:t>
            </a:r>
          </a:p>
          <a:p>
            <a:pPr eaLnBrk="1" hangingPunct="1">
              <a:buFontTx/>
              <a:buNone/>
            </a:pPr>
            <a:r>
              <a:rPr lang="cs-CZ" sz="1800" smtClean="0"/>
              <a:t> </a:t>
            </a:r>
          </a:p>
          <a:p>
            <a:pPr eaLnBrk="1" hangingPunct="1"/>
            <a:endParaRPr lang="cs-CZ" sz="1100" smtClean="0"/>
          </a:p>
          <a:p>
            <a:pPr eaLnBrk="1" hangingPunct="1"/>
            <a:endParaRPr lang="cs-CZ" sz="11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Zástupný symbol pro obsah 2"/>
          <p:cNvSpPr>
            <a:spLocks noGrp="1"/>
          </p:cNvSpPr>
          <p:nvPr>
            <p:ph idx="1"/>
          </p:nvPr>
        </p:nvSpPr>
        <p:spPr>
          <a:xfrm>
            <a:off x="468313" y="404813"/>
            <a:ext cx="8229600" cy="6858000"/>
          </a:xfrm>
        </p:spPr>
        <p:txBody>
          <a:bodyPr/>
          <a:lstStyle/>
          <a:p>
            <a:pPr eaLnBrk="1" hangingPunct="1">
              <a:buFontTx/>
              <a:buNone/>
            </a:pPr>
            <a:endParaRPr lang="cs-CZ" sz="1800" smtClean="0"/>
          </a:p>
          <a:p>
            <a:pPr eaLnBrk="1" hangingPunct="1">
              <a:buFontTx/>
              <a:buNone/>
            </a:pPr>
            <a:r>
              <a:rPr lang="cs-CZ" sz="1800" smtClean="0"/>
              <a:t>7. ČESKÁ ŠKOLA LYŽOVÁNÍ</a:t>
            </a:r>
          </a:p>
          <a:p>
            <a:pPr eaLnBrk="1" hangingPunct="1">
              <a:buFontTx/>
              <a:buNone/>
            </a:pPr>
            <a:r>
              <a:rPr lang="cs-CZ" sz="1800" smtClean="0"/>
              <a:t>Od sedmdesátých let se vyvíjí Česká škola lyžování, která je jedna z nejlepších a podle práce E. Rejfířové je k roku 2001 nejvhodnější pro výuku na carvingových lyžích.</a:t>
            </a:r>
          </a:p>
          <a:p>
            <a:pPr eaLnBrk="1" hangingPunct="1">
              <a:buFontTx/>
              <a:buNone/>
            </a:pPr>
            <a:endParaRPr lang="cs-CZ" sz="1800" smtClean="0"/>
          </a:p>
          <a:p>
            <a:pPr eaLnBrk="1" hangingPunct="1">
              <a:buFontTx/>
              <a:buNone/>
            </a:pPr>
            <a:endParaRPr lang="cs-CZ" sz="1800" smtClean="0"/>
          </a:p>
          <a:p>
            <a:pPr eaLnBrk="1" hangingPunct="1">
              <a:buFontTx/>
              <a:buNone/>
            </a:pPr>
            <a:r>
              <a:rPr lang="cs-CZ" sz="1800" smtClean="0"/>
              <a:t>CARVING</a:t>
            </a:r>
          </a:p>
          <a:p>
            <a:pPr eaLnBrk="1" hangingPunct="1">
              <a:buFontTx/>
              <a:buNone/>
            </a:pPr>
            <a:r>
              <a:rPr lang="cs-CZ" sz="1800" smtClean="0"/>
              <a:t>- poprvé již před více než sto lety v norském Telemarkenu (v této době postavení na hranu obtížné z důvodu výzbroje)</a:t>
            </a:r>
          </a:p>
          <a:p>
            <a:pPr eaLnBrk="1" hangingPunct="1">
              <a:buFontTx/>
              <a:buNone/>
            </a:pPr>
            <a:r>
              <a:rPr lang="cs-CZ" sz="1800" smtClean="0"/>
              <a:t>- první model firmy Elan a Kneissl (1987)</a:t>
            </a:r>
          </a:p>
          <a:p>
            <a:pPr eaLnBrk="1" hangingPunct="1">
              <a:buFontTx/>
              <a:buNone/>
            </a:pPr>
            <a:r>
              <a:rPr lang="cs-CZ" sz="1800" smtClean="0"/>
              <a:t>- v roce 1991 carvingové lyže pro veřejnost</a:t>
            </a:r>
          </a:p>
          <a:p>
            <a:pPr eaLnBrk="1" hangingPunct="1">
              <a:buFontTx/>
              <a:buNone/>
            </a:pPr>
            <a:r>
              <a:rPr lang="cs-CZ" sz="1800" smtClean="0"/>
              <a:t>- v roce 1996 všechny firmy mají v nabídce carvingové lyže</a:t>
            </a:r>
          </a:p>
          <a:p>
            <a:pPr eaLnBrk="1" hangingPunct="1">
              <a:buFontTx/>
              <a:buNone/>
            </a:pPr>
            <a:r>
              <a:rPr lang="cs-CZ" sz="1800" smtClean="0"/>
              <a:t>- důraz na vykrojení lyží, postupné zkracování lyží</a:t>
            </a:r>
          </a:p>
          <a:p>
            <a:pPr eaLnBrk="1" hangingPunct="1">
              <a:buFontTx/>
              <a:buNone/>
            </a:pPr>
            <a:r>
              <a:rPr lang="cs-CZ" sz="1800" smtClean="0"/>
              <a:t>- v roce 2000 dominují radikálně vykrojené a zkrácené lyže slalomovým závodům</a:t>
            </a:r>
          </a:p>
          <a:p>
            <a:pPr eaLnBrk="1" hangingPunct="1">
              <a:buFontTx/>
              <a:buNone/>
            </a:pPr>
            <a:endParaRPr lang="cs-CZ"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cs-CZ" sz="4000" i="1" smtClean="0"/>
              <a:t>I. ZOH - Týden sportu ve francouzském Chamonix  1924</a:t>
            </a:r>
            <a:r>
              <a:rPr lang="cs-CZ" sz="4000" smtClean="0"/>
              <a:t> </a:t>
            </a:r>
          </a:p>
        </p:txBody>
      </p:sp>
      <p:pic>
        <p:nvPicPr>
          <p:cNvPr id="13315" name="Picture 4" descr="historie10"/>
          <p:cNvPicPr>
            <a:picLocks noChangeAspect="1" noChangeArrowheads="1"/>
          </p:cNvPicPr>
          <p:nvPr/>
        </p:nvPicPr>
        <p:blipFill>
          <a:blip r:embed="rId2" cstate="print"/>
          <a:srcRect/>
          <a:stretch>
            <a:fillRect/>
          </a:stretch>
        </p:blipFill>
        <p:spPr bwMode="auto">
          <a:xfrm>
            <a:off x="539750" y="1547813"/>
            <a:ext cx="8135938" cy="5076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0" y="0"/>
            <a:ext cx="9144000" cy="908050"/>
          </a:xfrm>
        </p:spPr>
        <p:txBody>
          <a:bodyPr/>
          <a:lstStyle/>
          <a:p>
            <a:pPr eaLnBrk="1" hangingPunct="1"/>
            <a:r>
              <a:rPr lang="cs-CZ" b="1" smtClean="0"/>
              <a:t>HISTORIE LYŽOVÁNÍ-v Čechách</a:t>
            </a:r>
            <a:endParaRPr lang="cs-CZ" smtClean="0"/>
          </a:p>
        </p:txBody>
      </p:sp>
      <p:sp>
        <p:nvSpPr>
          <p:cNvPr id="14339" name="Zástupný symbol pro obsah 2"/>
          <p:cNvSpPr>
            <a:spLocks noGrp="1"/>
          </p:cNvSpPr>
          <p:nvPr>
            <p:ph idx="1"/>
          </p:nvPr>
        </p:nvSpPr>
        <p:spPr>
          <a:xfrm>
            <a:off x="323850" y="908050"/>
            <a:ext cx="8229600" cy="5473700"/>
          </a:xfrm>
        </p:spPr>
        <p:txBody>
          <a:bodyPr/>
          <a:lstStyle/>
          <a:p>
            <a:pPr eaLnBrk="1" hangingPunct="1"/>
            <a:r>
              <a:rPr lang="cs-CZ" sz="2000" smtClean="0"/>
              <a:t>Roku 1887 zakládá Josef Rösler Ořovský první lyžařský kroužek při bruslařském spolku v Praze (pozdější Český Ski klub). Má „na svědomí“ první dva páry ski, jak čeština nazývala lyže ještě za první republiky. J. R. Ořovský byl také dlouholetým funkcionářem Českého olympijského výboru. </a:t>
            </a:r>
          </a:p>
          <a:p>
            <a:pPr eaLnBrk="1" hangingPunct="1"/>
            <a:r>
              <a:rPr lang="cs-CZ" sz="2000" smtClean="0"/>
              <a:t>Další lyže nechal nezávisle na Ořovském přivést pro své dělníky v Krkonoších hrabě Jan Harrach. Podle těchto lyží začali místní řemeslníci vyrábět další páry. O těchto pokusech Krkonošských se dověděl J. R. Ořovský roku 1893 a od těch dob se datuje i jeho přátelství s další významnou osobou českého lyžování, s řídícím učitelem v Dolních Štěpanicích Janem Bucharem (Krakonošovi lyžníci). </a:t>
            </a:r>
          </a:p>
          <a:p>
            <a:pPr eaLnBrk="1" hangingPunct="1"/>
            <a:r>
              <a:rPr lang="cs-CZ" sz="2000" smtClean="0"/>
              <a:t>Začíná zakládání lyžařských spolků a pořádání závodů v Krkonoších, ale i na Šumavě, v Jeseníkách a do Krušných hor se vydávali němečtí lyžaři z Lipska a Drážďan. </a:t>
            </a:r>
          </a:p>
          <a:p>
            <a:pPr eaLnBrk="1" hangingPunct="1"/>
            <a:r>
              <a:rPr lang="cs-CZ" sz="2000" smtClean="0"/>
              <a:t>Svaz lyžařů v Království Českém, byl první lyžařský svaz na světě.</a:t>
            </a:r>
          </a:p>
          <a:p>
            <a:pPr eaLnBrk="1" hangingPunct="1"/>
            <a:r>
              <a:rPr lang="cs-CZ" sz="2000" smtClean="0"/>
              <a:t> První závody se pořádaly roku 1893 v Jilemnici a od roku 1896 i mistrovství království Českého.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468313" y="4076700"/>
            <a:ext cx="8229600" cy="4525963"/>
          </a:xfrm>
        </p:spPr>
        <p:txBody>
          <a:bodyPr/>
          <a:lstStyle/>
          <a:p>
            <a:pPr eaLnBrk="1" hangingPunct="1"/>
            <a:r>
              <a:rPr lang="cs-CZ" sz="2400" smtClean="0"/>
              <a:t>V roce 1905 uspořádal Český ski klub první závod ve střední Evropě na 50 km. Při osmém ročníku (1913) bohužel došlo k tragické události, kdy tragicky zahynuli dva závodníci Bohumil Hanč a Václav Vrbata. V důsledku této události došlo k mnohým změnám v pojetí závodu (přesunutí tratě do nižších poloh, úprava trati aj.).</a:t>
            </a:r>
          </a:p>
        </p:txBody>
      </p:sp>
      <p:pic>
        <p:nvPicPr>
          <p:cNvPr id="15363" name="Picture 4" descr="hanč"/>
          <p:cNvPicPr>
            <a:picLocks noChangeAspect="1" noChangeArrowheads="1"/>
          </p:cNvPicPr>
          <p:nvPr/>
        </p:nvPicPr>
        <p:blipFill>
          <a:blip r:embed="rId2" cstate="print"/>
          <a:srcRect/>
          <a:stretch>
            <a:fillRect/>
          </a:stretch>
        </p:blipFill>
        <p:spPr bwMode="auto">
          <a:xfrm>
            <a:off x="468313" y="188913"/>
            <a:ext cx="1979612" cy="3548062"/>
          </a:xfrm>
          <a:prstGeom prst="rect">
            <a:avLst/>
          </a:prstGeom>
          <a:noFill/>
          <a:ln w="9525">
            <a:noFill/>
            <a:miter lim="800000"/>
            <a:headEnd/>
            <a:tailEnd/>
          </a:ln>
        </p:spPr>
      </p:pic>
      <p:pic>
        <p:nvPicPr>
          <p:cNvPr id="15364" name="Picture 5" descr="hanč a vrbata"/>
          <p:cNvPicPr>
            <a:picLocks noChangeAspect="1" noChangeArrowheads="1"/>
          </p:cNvPicPr>
          <p:nvPr/>
        </p:nvPicPr>
        <p:blipFill>
          <a:blip r:embed="rId3" cstate="print"/>
          <a:srcRect/>
          <a:stretch>
            <a:fillRect/>
          </a:stretch>
        </p:blipFill>
        <p:spPr bwMode="auto">
          <a:xfrm>
            <a:off x="2700338" y="1700213"/>
            <a:ext cx="2976562" cy="2232025"/>
          </a:xfrm>
          <a:prstGeom prst="rect">
            <a:avLst/>
          </a:prstGeom>
          <a:noFill/>
          <a:ln w="9525">
            <a:noFill/>
            <a:miter lim="800000"/>
            <a:headEnd/>
            <a:tailEnd/>
          </a:ln>
        </p:spPr>
      </p:pic>
      <p:pic>
        <p:nvPicPr>
          <p:cNvPr id="15365" name="Picture 6" descr="hanč a vrbata1"/>
          <p:cNvPicPr>
            <a:picLocks noChangeAspect="1" noChangeArrowheads="1"/>
          </p:cNvPicPr>
          <p:nvPr/>
        </p:nvPicPr>
        <p:blipFill>
          <a:blip r:embed="rId4" cstate="print"/>
          <a:srcRect/>
          <a:stretch>
            <a:fillRect/>
          </a:stretch>
        </p:blipFill>
        <p:spPr bwMode="auto">
          <a:xfrm>
            <a:off x="5795963" y="188913"/>
            <a:ext cx="2879725" cy="2159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a:xfrm>
            <a:off x="0" y="0"/>
            <a:ext cx="9144000" cy="6742113"/>
          </a:xfrm>
        </p:spPr>
        <p:txBody>
          <a:bodyPr/>
          <a:lstStyle/>
          <a:p>
            <a:pPr eaLnBrk="1" hangingPunct="1"/>
            <a:r>
              <a:rPr lang="cs-CZ" sz="1400" b="1" smtClean="0"/>
              <a:t>Hanč a Vrbata</a:t>
            </a:r>
            <a:r>
              <a:rPr lang="cs-CZ" sz="1400" smtClean="0"/>
              <a:t/>
            </a:r>
            <a:br>
              <a:rPr lang="cs-CZ" sz="1400" smtClean="0"/>
            </a:br>
            <a:r>
              <a:rPr lang="cs-CZ" sz="1400" smtClean="0"/>
              <a:t>  </a:t>
            </a:r>
            <a:br>
              <a:rPr lang="cs-CZ" sz="1400" smtClean="0"/>
            </a:br>
            <a:r>
              <a:rPr lang="cs-CZ" sz="1400" smtClean="0"/>
              <a:t>  Příběh Bohumila Hanče a Václava Vrbaty se stal hrdinnou ságou českého lyžování. Vše se událo dne 24. března 1913. Na Labské boudě se scházejí účastníci „VII. Mezinárodního  lyžeckého závodu distančního na 50 km o věčně putovní cenu Českého zemského svazu ku povznesení návštěvy cizinců v království českém“. Jeden z šesti  účastníků je i Bohumil Hanč. </a:t>
            </a:r>
            <a:br>
              <a:rPr lang="cs-CZ" sz="1400" smtClean="0"/>
            </a:br>
            <a:r>
              <a:rPr lang="cs-CZ" sz="1400" smtClean="0"/>
              <a:t>    24. března v sedm hodin ráno závodníci startují v půlminutových intervalech, všichni nasadili ostré tempo. V časných ranních hodinách z Mříčné u Jilemnice vyjíždí Hančův kamarád Václav Vrbata podívat se na závod. V osm hodin začíná pršet a déšť se kolem deváté hodiny mění na sněžení. Po desáté začíná již hustě chumelit a zvedá se ostrý vítr. Kontrolním bodem na Sněžných jámách projíždí Hanč jako první a tak se nedozvídá, že ostatní závodníci pokračování v soutěži již vzdali. V poledne Hanč opět projíždí kontrolním bodem na Violíku, rozhodčí si uvědomuje, že více jak hodinu neviděl jiné závodníky a snaží se to Hančovi sdělit, ten ho neslyší a pokračuje dál. Kolem čtvrt na dvě se již začínají objevovat obavy o Hančův osud, jeho soupeři se tedy vydávají  ven do vánice, aby se ho pokusili najít.  Němec Emmerich Rath Hanče nachází, ležícího na Zlatém návrši. Zprvu ho nepoznal, protože Hanč má na sobě kabát a čepici, v těch ale ráno nestartoval. Hančovi lyže nechává zabodnuté ve sněhu a sám se pokouší  Hanče dopravit do bezpečí, zhruba po půl kilometru si uvědomuje, že na to sám  nestačí. Proto ho opouští a jede pro  pomoc, na Labskou boudu přijíždí kolen půl třetí  a ihned se dává dohromady záchranná výprava. Po třetí hodině je Hanč přivezen na Labskou boudu a uložen nejprve ve studeném pak v teplém pokoji, následují marné oživovací pokusy. </a:t>
            </a:r>
            <a:br>
              <a:rPr lang="cs-CZ" sz="1400" smtClean="0"/>
            </a:br>
            <a:r>
              <a:rPr lang="cs-CZ" sz="1400" smtClean="0"/>
              <a:t>   Tou dobou jde po Zlatém návrší místní, lehce dementní Němec, vidí lyže a u nich ležícího člověka, který na něj něco volá. Nerozumí a jde dál. Kolem čtvrté hodiny přichází na Mísečky,  kde dostává najíst   a vzpomíná si na to co viděl.  V té době na boudu dorazil  i ing. Fischer ( ředitel závodu ), který také hledal Hanče. Nepochybuje, že se jednalo o pohřešovaného Hanče a vyráží zpět na Zlaté návrší. Tam nachází muže, kterého stále považuje za Hanče a zahajuje transport na Mísečky. Setkává se s lidmi, kteří  mezitím  zaslechli o  nálezu člověka  a od nich se dozvídá, že skutečný Hanč leží mrtev na Labské. Po marných pokusech o oživení neznámý umírá. Identifikován je až druhý den v márnici jako Václav Vrbata. </a:t>
            </a:r>
            <a:br>
              <a:rPr lang="cs-CZ" sz="1400" smtClean="0"/>
            </a:br>
            <a:r>
              <a:rPr lang="cs-CZ" sz="1400" smtClean="0"/>
              <a:t>   Co se stalo mezi dvanáctou a druhou hodinou se dnes již  s určitostí  nedozvíme. Na základě faktů, můžeme usuzovat následující. Hanč se potkává s Vrbatou, a ten mu dává svůj kabát a čepici. Snaží se pokračovat v závodě, ale jeho organismus je natolik vysílen, že padá do sněhu a Rath ho tak nachází kolem třičtvrtě na dvě. Vrbata se v těchto místech příliš nevyzná a tak pravděpodobně bloudí, až nachází Hančovy lyže, které tam zapíchl Rath. Asi ve čtvrt na čtyři vidí postavu, ta si ho nevšímá a on nemá sílu ho dohonit. Čím dál více prochládá a nakonec umrzne.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body" idx="1"/>
          </p:nvPr>
        </p:nvSpPr>
        <p:spPr>
          <a:xfrm>
            <a:off x="0" y="404813"/>
            <a:ext cx="8642350" cy="4525962"/>
          </a:xfrm>
          <a:noFill/>
        </p:spPr>
        <p:txBody>
          <a:bodyPr/>
          <a:lstStyle/>
          <a:p>
            <a:pPr algn="ctr" eaLnBrk="1" hangingPunct="1"/>
            <a:r>
              <a:rPr lang="cs-CZ" smtClean="0"/>
              <a:t>Jiří Raška se stal </a:t>
            </a:r>
            <a:r>
              <a:rPr lang="cs-CZ" b="1" smtClean="0"/>
              <a:t>prvním českým vítězem na ZOH</a:t>
            </a:r>
            <a:r>
              <a:rPr lang="cs-CZ" smtClean="0"/>
              <a:t> </a:t>
            </a:r>
            <a:r>
              <a:rPr lang="cs-CZ" b="1" smtClean="0"/>
              <a:t>1968 v Grenoble</a:t>
            </a:r>
          </a:p>
          <a:p>
            <a:pPr eaLnBrk="1" hangingPunct="1"/>
            <a:endParaRPr lang="cs-CZ" b="1" smtClean="0"/>
          </a:p>
        </p:txBody>
      </p:sp>
      <p:pic>
        <p:nvPicPr>
          <p:cNvPr id="17411" name="Picture 5" descr="raška"/>
          <p:cNvPicPr>
            <a:picLocks noChangeAspect="1" noChangeArrowheads="1"/>
          </p:cNvPicPr>
          <p:nvPr/>
        </p:nvPicPr>
        <p:blipFill>
          <a:blip r:embed="rId2" cstate="print"/>
          <a:srcRect/>
          <a:stretch>
            <a:fillRect/>
          </a:stretch>
        </p:blipFill>
        <p:spPr bwMode="auto">
          <a:xfrm>
            <a:off x="1403350" y="1916113"/>
            <a:ext cx="6170613" cy="44211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descr="1930tá-staří1"/>
          <p:cNvPicPr>
            <a:picLocks noChangeAspect="1" noChangeArrowheads="1"/>
          </p:cNvPicPr>
          <p:nvPr/>
        </p:nvPicPr>
        <p:blipFill>
          <a:blip r:embed="rId2" cstate="print"/>
          <a:srcRect/>
          <a:stretch>
            <a:fillRect/>
          </a:stretch>
        </p:blipFill>
        <p:spPr bwMode="auto">
          <a:xfrm>
            <a:off x="0" y="-228600"/>
            <a:ext cx="9144000" cy="73152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ovéPole 1"/>
          <p:cNvSpPr txBox="1">
            <a:spLocks noChangeArrowheads="1"/>
          </p:cNvSpPr>
          <p:nvPr/>
        </p:nvSpPr>
        <p:spPr bwMode="auto">
          <a:xfrm>
            <a:off x="1619250" y="0"/>
            <a:ext cx="5976938" cy="461963"/>
          </a:xfrm>
          <a:prstGeom prst="rect">
            <a:avLst/>
          </a:prstGeom>
          <a:noFill/>
          <a:ln w="9525">
            <a:noFill/>
            <a:miter lim="800000"/>
            <a:headEnd/>
            <a:tailEnd/>
          </a:ln>
        </p:spPr>
        <p:txBody>
          <a:bodyPr>
            <a:spAutoFit/>
          </a:bodyPr>
          <a:lstStyle/>
          <a:p>
            <a:r>
              <a:rPr lang="cs-CZ" sz="2400"/>
              <a:t>VÝZNAMNÉ OSOBNOSTI LYŽOVÁNÍ</a:t>
            </a:r>
          </a:p>
        </p:txBody>
      </p:sp>
      <p:sp>
        <p:nvSpPr>
          <p:cNvPr id="19459" name="TextovéPole 3"/>
          <p:cNvSpPr txBox="1">
            <a:spLocks noChangeArrowheads="1"/>
          </p:cNvSpPr>
          <p:nvPr/>
        </p:nvSpPr>
        <p:spPr bwMode="auto">
          <a:xfrm>
            <a:off x="0" y="620713"/>
            <a:ext cx="9144000" cy="7789862"/>
          </a:xfrm>
          <a:prstGeom prst="rect">
            <a:avLst/>
          </a:prstGeom>
          <a:noFill/>
          <a:ln w="9525">
            <a:noFill/>
            <a:miter lim="800000"/>
            <a:headEnd/>
            <a:tailEnd/>
          </a:ln>
        </p:spPr>
        <p:txBody>
          <a:bodyPr>
            <a:spAutoFit/>
          </a:bodyPr>
          <a:lstStyle/>
          <a:p>
            <a:pPr>
              <a:buFont typeface="Arial" charset="0"/>
              <a:buChar char="•"/>
            </a:pPr>
            <a:r>
              <a:rPr lang="cs-CZ" b="1"/>
              <a:t> </a:t>
            </a:r>
            <a:r>
              <a:rPr lang="cs-CZ" sz="1600" b="1"/>
              <a:t>Sondre Nordheim</a:t>
            </a:r>
            <a:r>
              <a:rPr lang="cs-CZ" sz="1600"/>
              <a:t>, norský vynikající závodník a zakladatel první lyžařské školy na světě, tzv. norské. Okolo roku 1868 on a jeho lyžařští kolegové vítězili ve všech sportovních kláních v Kristianii (dnešním Oslu).</a:t>
            </a:r>
          </a:p>
          <a:p>
            <a:pPr>
              <a:buFont typeface="Arial" charset="0"/>
              <a:buChar char="•"/>
            </a:pPr>
            <a:endParaRPr lang="cs-CZ" sz="1600"/>
          </a:p>
          <a:p>
            <a:pPr>
              <a:buFont typeface="Arial" charset="0"/>
              <a:buChar char="•"/>
            </a:pPr>
            <a:r>
              <a:rPr lang="cs-CZ" sz="1600" b="1"/>
              <a:t> Fridtjof Nansen, </a:t>
            </a:r>
            <a:r>
              <a:rPr lang="cs-CZ" sz="1600"/>
              <a:t>norský badatel a cestovatel (nositel Nobelovy ceny). Ten r. 1888 uspořádal polární expedici do Grónska, při které v doprovodu dvou Laponců a třech Norů zdolal za 40 dní vzdálenost 560 km v obtížných podmínkách pouze s využitím lyží a saní.</a:t>
            </a:r>
          </a:p>
          <a:p>
            <a:pPr>
              <a:buFont typeface="Arial" charset="0"/>
              <a:buChar char="•"/>
            </a:pPr>
            <a:endParaRPr lang="cs-CZ" sz="1600"/>
          </a:p>
          <a:p>
            <a:pPr>
              <a:buFont typeface="Arial" charset="0"/>
              <a:buChar char="•"/>
            </a:pPr>
            <a:r>
              <a:rPr lang="cs-CZ" sz="1600" b="1"/>
              <a:t> Josef Rösler Ořovský</a:t>
            </a:r>
            <a:r>
              <a:rPr lang="cs-CZ" sz="1600"/>
              <a:t>, roku 1887 zakládá první lyžařský kroužek při bruslařském spolku v Praze (pozdější Český Ski klub).</a:t>
            </a:r>
          </a:p>
          <a:p>
            <a:pPr>
              <a:buFont typeface="Arial" charset="0"/>
              <a:buChar char="•"/>
            </a:pPr>
            <a:endParaRPr lang="cs-CZ" sz="1600"/>
          </a:p>
          <a:p>
            <a:pPr>
              <a:lnSpc>
                <a:spcPct val="90000"/>
              </a:lnSpc>
              <a:buFont typeface="Arial" charset="0"/>
              <a:buChar char="•"/>
            </a:pPr>
            <a:r>
              <a:rPr lang="cs-CZ" sz="1600"/>
              <a:t> </a:t>
            </a:r>
            <a:r>
              <a:rPr lang="cs-CZ" sz="1600" b="1"/>
              <a:t>Matyáše Žďárský </a:t>
            </a:r>
            <a:r>
              <a:rPr lang="cs-CZ" sz="1600"/>
              <a:t>- zakladatel alpského lyžování. V roce 1896 dopsal první učebnici alpského lyžování na světě doplněnou více než 40 fotografiemi.</a:t>
            </a:r>
          </a:p>
          <a:p>
            <a:pPr>
              <a:lnSpc>
                <a:spcPct val="90000"/>
              </a:lnSpc>
              <a:buFont typeface="Arial" charset="0"/>
              <a:buChar char="•"/>
            </a:pPr>
            <a:endParaRPr lang="cs-CZ" sz="1600"/>
          </a:p>
          <a:p>
            <a:pPr>
              <a:lnSpc>
                <a:spcPct val="90000"/>
              </a:lnSpc>
              <a:buFont typeface="Arial" charset="0"/>
              <a:buChar char="•"/>
            </a:pPr>
            <a:r>
              <a:rPr lang="cs-CZ" sz="1600" b="1"/>
              <a:t> Jiří Raška </a:t>
            </a:r>
            <a:r>
              <a:rPr lang="cs-CZ" sz="1600"/>
              <a:t>- první český vítěz na ZOH 1968 v Grenoble (skok na lyžích)</a:t>
            </a:r>
          </a:p>
          <a:p>
            <a:pPr>
              <a:lnSpc>
                <a:spcPct val="90000"/>
              </a:lnSpc>
              <a:buFont typeface="Arial" charset="0"/>
              <a:buChar char="•"/>
            </a:pPr>
            <a:endParaRPr lang="cs-CZ" sz="1600"/>
          </a:p>
          <a:p>
            <a:pPr>
              <a:lnSpc>
                <a:spcPct val="90000"/>
              </a:lnSpc>
              <a:buFont typeface="Arial" charset="0"/>
              <a:buChar char="•"/>
            </a:pPr>
            <a:r>
              <a:rPr lang="cs-CZ" sz="1600" b="1"/>
              <a:t> Vladimír Čepelák</a:t>
            </a:r>
            <a:r>
              <a:rPr lang="cs-CZ" sz="1600"/>
              <a:t> – 60.léta – česká škola lyžování – kročná technika (Doc. PhDr. Miloš Příbramský, CSc)</a:t>
            </a:r>
          </a:p>
          <a:p>
            <a:pPr>
              <a:lnSpc>
                <a:spcPct val="90000"/>
              </a:lnSpc>
              <a:buFont typeface="Arial" charset="0"/>
              <a:buChar char="•"/>
            </a:pPr>
            <a:endParaRPr lang="cs-CZ" sz="1600"/>
          </a:p>
          <a:p>
            <a:pPr>
              <a:lnSpc>
                <a:spcPct val="90000"/>
              </a:lnSpc>
              <a:buFont typeface="Arial" charset="0"/>
              <a:buChar char="•"/>
            </a:pPr>
            <a:r>
              <a:rPr lang="cs-CZ" sz="1600" b="1"/>
              <a:t> Walter Kuchler:</a:t>
            </a:r>
            <a:r>
              <a:rPr lang="cs-CZ" sz="1600"/>
              <a:t> šest televizních filmů RTL ukazujících </a:t>
            </a:r>
            <a:r>
              <a:rPr lang="cs-CZ" sz="1600" b="1"/>
              <a:t>vývoj k radiálnímu lyžování</a:t>
            </a:r>
            <a:r>
              <a:rPr lang="cs-CZ" sz="1600"/>
              <a:t/>
            </a:r>
            <a:br>
              <a:rPr lang="cs-CZ" sz="1600"/>
            </a:br>
            <a:r>
              <a:rPr lang="cs-CZ" sz="1600"/>
              <a:t>ELAN - oznamuje použití silně vykrojených lyží v závodech – 1987(91´carving veřejnost)</a:t>
            </a:r>
          </a:p>
          <a:p>
            <a:pPr>
              <a:lnSpc>
                <a:spcPct val="90000"/>
              </a:lnSpc>
              <a:buFont typeface="Arial" charset="0"/>
              <a:buChar char="•"/>
            </a:pPr>
            <a:endParaRPr lang="cs-CZ" sz="1600"/>
          </a:p>
          <a:p>
            <a:pPr>
              <a:lnSpc>
                <a:spcPct val="90000"/>
              </a:lnSpc>
              <a:buFont typeface="Arial" charset="0"/>
              <a:buChar char="•"/>
            </a:pPr>
            <a:r>
              <a:rPr lang="cs-CZ" sz="1600" b="1"/>
              <a:t>Bohumil Hanč a Václav Vrbata.</a:t>
            </a:r>
            <a:r>
              <a:rPr lang="cs-CZ" sz="1600"/>
              <a:t> 24. března 1913 při závodě v běhu na 50 km zahynuli v Krkonoších. Vrbata poskytl Hančovi část svého oděvu, ačkoli věděl, že nasazuje vlastní život. Proto je 24. březen slaven jako Den Horské služby ČR.</a:t>
            </a:r>
          </a:p>
          <a:p>
            <a:pPr>
              <a:lnSpc>
                <a:spcPct val="90000"/>
              </a:lnSpc>
              <a:buFont typeface="Arial" charset="0"/>
              <a:buChar char="•"/>
            </a:pPr>
            <a:endParaRPr lang="cs-CZ"/>
          </a:p>
          <a:p>
            <a:pPr>
              <a:lnSpc>
                <a:spcPct val="90000"/>
              </a:lnSpc>
              <a:buFont typeface="Arial" charset="0"/>
              <a:buChar char="•"/>
            </a:pPr>
            <a:endParaRPr lang="cs-CZ"/>
          </a:p>
          <a:p>
            <a:pPr>
              <a:lnSpc>
                <a:spcPct val="90000"/>
              </a:lnSpc>
            </a:pPr>
            <a:endParaRPr lang="cs-CZ"/>
          </a:p>
          <a:p>
            <a:pPr>
              <a:buFont typeface="Arial" charset="0"/>
              <a:buChar char="•"/>
            </a:pPr>
            <a:endParaRPr lang="cs-CZ"/>
          </a:p>
          <a:p>
            <a:pPr>
              <a:buFont typeface="Arial" charset="0"/>
              <a:buChar char="•"/>
            </a:pPr>
            <a:endParaRPr lang="cs-CZ"/>
          </a:p>
          <a:p>
            <a:pPr>
              <a:buFont typeface="Arial" charset="0"/>
              <a:buChar char="•"/>
            </a:pPr>
            <a:endParaRPr lang="cs-CZ"/>
          </a:p>
          <a:p>
            <a:pPr>
              <a:buFont typeface="Arial" charset="0"/>
              <a:buChar char="•"/>
            </a:pPr>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050" name="Nadpis 1"/>
          <p:cNvSpPr>
            <a:spLocks noGrp="1"/>
          </p:cNvSpPr>
          <p:nvPr>
            <p:ph type="title"/>
          </p:nvPr>
        </p:nvSpPr>
        <p:spPr/>
        <p:txBody>
          <a:bodyPr/>
          <a:lstStyle/>
          <a:p>
            <a:pPr eaLnBrk="1" hangingPunct="1"/>
            <a:r>
              <a:rPr lang="cs-CZ" b="1" smtClean="0"/>
              <a:t>HISTORIE LYŽOVÁNÍ</a:t>
            </a:r>
            <a:endParaRPr lang="cs-CZ" smtClean="0"/>
          </a:p>
        </p:txBody>
      </p:sp>
      <p:pic>
        <p:nvPicPr>
          <p:cNvPr id="2052" name="Obrázek 3" descr="1457.jpg"/>
          <p:cNvPicPr>
            <a:picLocks noChangeAspect="1"/>
          </p:cNvPicPr>
          <p:nvPr/>
        </p:nvPicPr>
        <p:blipFill>
          <a:blip r:embed="rId2" cstate="print"/>
          <a:srcRect/>
          <a:stretch>
            <a:fillRect/>
          </a:stretch>
        </p:blipFill>
        <p:spPr bwMode="auto">
          <a:xfrm>
            <a:off x="2190750" y="1476375"/>
            <a:ext cx="4762500" cy="390525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Konec</a:t>
            </a:r>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ovéPole 1"/>
          <p:cNvSpPr txBox="1">
            <a:spLocks noChangeArrowheads="1"/>
          </p:cNvSpPr>
          <p:nvPr/>
        </p:nvSpPr>
        <p:spPr bwMode="auto">
          <a:xfrm>
            <a:off x="1547813" y="0"/>
            <a:ext cx="6048375" cy="461963"/>
          </a:xfrm>
          <a:prstGeom prst="rect">
            <a:avLst/>
          </a:prstGeom>
          <a:noFill/>
          <a:ln w="9525">
            <a:noFill/>
            <a:miter lim="800000"/>
            <a:headEnd/>
            <a:tailEnd/>
          </a:ln>
        </p:spPr>
        <p:txBody>
          <a:bodyPr>
            <a:spAutoFit/>
          </a:bodyPr>
          <a:lstStyle/>
          <a:p>
            <a:pPr algn="ctr"/>
            <a:r>
              <a:rPr lang="cs-CZ" sz="2400"/>
              <a:t>POUŽITÁ LITERATURA</a:t>
            </a:r>
          </a:p>
        </p:txBody>
      </p:sp>
      <p:sp>
        <p:nvSpPr>
          <p:cNvPr id="20483" name="TextovéPole 2"/>
          <p:cNvSpPr txBox="1">
            <a:spLocks noChangeArrowheads="1"/>
          </p:cNvSpPr>
          <p:nvPr/>
        </p:nvSpPr>
        <p:spPr bwMode="auto">
          <a:xfrm>
            <a:off x="0" y="1125538"/>
            <a:ext cx="9144000" cy="4522787"/>
          </a:xfrm>
          <a:prstGeom prst="rect">
            <a:avLst/>
          </a:prstGeom>
          <a:noFill/>
          <a:ln w="9525">
            <a:noFill/>
            <a:miter lim="800000"/>
            <a:headEnd/>
            <a:tailEnd/>
          </a:ln>
        </p:spPr>
        <p:txBody>
          <a:bodyPr>
            <a:spAutoFit/>
          </a:bodyPr>
          <a:lstStyle/>
          <a:p>
            <a:pPr>
              <a:buFont typeface="Arial" charset="0"/>
              <a:buChar char="•"/>
            </a:pPr>
            <a:r>
              <a:rPr lang="cs-CZ" b="1"/>
              <a:t> PaedDr. Jiří Dygrín – </a:t>
            </a:r>
            <a:r>
              <a:rPr lang="cs-CZ"/>
              <a:t>Základy lyžování.,Liberec: Technická univerzita</a:t>
            </a:r>
          </a:p>
          <a:p>
            <a:endParaRPr lang="cs-CZ"/>
          </a:p>
          <a:p>
            <a:pPr>
              <a:buFont typeface="Arial" charset="0"/>
              <a:buChar char="•"/>
            </a:pPr>
            <a:r>
              <a:rPr lang="cs-CZ" b="1" i="1"/>
              <a:t> Univerzita</a:t>
            </a:r>
            <a:r>
              <a:rPr lang="cs-CZ" b="1"/>
              <a:t> Jana Evangelisty </a:t>
            </a:r>
            <a:r>
              <a:rPr lang="cs-CZ" b="1" i="1"/>
              <a:t>Purkyně</a:t>
            </a:r>
            <a:r>
              <a:rPr lang="cs-CZ" b="1"/>
              <a:t> v Ústí nad Labem,   </a:t>
            </a:r>
            <a:r>
              <a:rPr lang="cs-CZ"/>
              <a:t>http://pf.ujep.cz/~nosek/bezky/historie.html</a:t>
            </a:r>
          </a:p>
          <a:p>
            <a:pPr>
              <a:buFont typeface="Arial" charset="0"/>
              <a:buChar char="•"/>
            </a:pPr>
            <a:endParaRPr lang="cs-CZ"/>
          </a:p>
          <a:p>
            <a:pPr>
              <a:buFont typeface="Arial" charset="0"/>
              <a:buChar char="•"/>
            </a:pPr>
            <a:r>
              <a:rPr lang="cs-CZ" b="1"/>
              <a:t> doc. PaedDr. Jan </a:t>
            </a:r>
            <a:r>
              <a:rPr lang="cs-CZ" b="1" i="1"/>
              <a:t>Štumbauer</a:t>
            </a:r>
            <a:r>
              <a:rPr lang="cs-CZ" b="1"/>
              <a:t>, CSc.- AZ lyžování KTVS PF JU Č. Budějovice - </a:t>
            </a:r>
            <a:r>
              <a:rPr lang="cs-CZ"/>
              <a:t>přednášky</a:t>
            </a:r>
          </a:p>
          <a:p>
            <a:endParaRPr lang="cs-CZ"/>
          </a:p>
          <a:p>
            <a:pPr>
              <a:buFont typeface="Arial" charset="0"/>
              <a:buChar char="•"/>
            </a:pPr>
            <a:r>
              <a:rPr lang="cs-CZ" b="1"/>
              <a:t> Wikipedia.cz – </a:t>
            </a:r>
            <a:r>
              <a:rPr lang="cs-CZ"/>
              <a:t>historie lyžování</a:t>
            </a:r>
          </a:p>
          <a:p>
            <a:pPr>
              <a:buFont typeface="Arial" charset="0"/>
              <a:buChar char="•"/>
            </a:pPr>
            <a:endParaRPr lang="cs-CZ"/>
          </a:p>
          <a:p>
            <a:pPr>
              <a:buFont typeface="Arial" charset="0"/>
              <a:buChar char="•"/>
            </a:pPr>
            <a:r>
              <a:rPr lang="cs-CZ"/>
              <a:t> http://www.carv.cz</a:t>
            </a:r>
          </a:p>
          <a:p>
            <a:pPr>
              <a:buFont typeface="Arial" charset="0"/>
              <a:buChar char="•"/>
            </a:pPr>
            <a:endParaRPr lang="cs-CZ" b="1"/>
          </a:p>
          <a:p>
            <a:pPr>
              <a:buFont typeface="Arial" charset="0"/>
              <a:buChar char="•"/>
            </a:pPr>
            <a:endParaRPr lang="cs-CZ"/>
          </a:p>
          <a:p>
            <a:endParaRPr lang="cs-CZ" b="1"/>
          </a:p>
          <a:p>
            <a:endParaRPr lang="cs-CZ" b="1"/>
          </a:p>
          <a:p>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468313" y="0"/>
            <a:ext cx="8229600" cy="908050"/>
          </a:xfrm>
        </p:spPr>
        <p:txBody>
          <a:bodyPr/>
          <a:lstStyle/>
          <a:p>
            <a:pPr eaLnBrk="1" hangingPunct="1"/>
            <a:r>
              <a:rPr lang="cs-CZ" sz="4000" b="1" smtClean="0"/>
              <a:t>HISTORIE LYŽOVÁNÍ-ve světě</a:t>
            </a:r>
          </a:p>
        </p:txBody>
      </p:sp>
      <p:sp>
        <p:nvSpPr>
          <p:cNvPr id="3075" name="Rectangle 8"/>
          <p:cNvSpPr>
            <a:spLocks noGrp="1" noChangeArrowheads="1"/>
          </p:cNvSpPr>
          <p:nvPr>
            <p:ph type="body" idx="1"/>
          </p:nvPr>
        </p:nvSpPr>
        <p:spPr>
          <a:xfrm>
            <a:off x="468313" y="836613"/>
            <a:ext cx="8229600" cy="4525962"/>
          </a:xfrm>
        </p:spPr>
        <p:txBody>
          <a:bodyPr/>
          <a:lstStyle/>
          <a:p>
            <a:pPr eaLnBrk="1" hangingPunct="1">
              <a:lnSpc>
                <a:spcPct val="80000"/>
              </a:lnSpc>
            </a:pPr>
            <a:r>
              <a:rPr lang="cs-CZ" sz="2800" smtClean="0"/>
              <a:t>Lyže vznikly již pravděpodobně ve střední době kamenné, tj. 8 až 4 tisíce let př. n. l., jako životní potřeba člověka v krajinách s dlouhým zimním obdobím ve střední Asii v Altajských horách a v severní Evropě na území dnešní Skandinávie. Z počátku se pochopitelně nejednalo o lyže v podobě, v jaké je známe dnes. Tehdejší obyvatelé severských zemí používali různé druhy </a:t>
            </a:r>
            <a:r>
              <a:rPr lang="cs-CZ" sz="2800" b="1" smtClean="0"/>
              <a:t>sněžnic</a:t>
            </a:r>
            <a:r>
              <a:rPr lang="cs-CZ" sz="2800" smtClean="0"/>
              <a:t>, které sloužily k chůzi po sněhu. Postupem času se sněžnice zdokonalovaly, a tak se chůze s nimi postupně změnila ve skluz na lyžích. </a:t>
            </a:r>
          </a:p>
        </p:txBody>
      </p:sp>
      <p:pic>
        <p:nvPicPr>
          <p:cNvPr id="3076" name="Picture 9" descr="sněžnice"/>
          <p:cNvPicPr>
            <a:picLocks noChangeAspect="1" noChangeArrowheads="1"/>
          </p:cNvPicPr>
          <p:nvPr/>
        </p:nvPicPr>
        <p:blipFill>
          <a:blip r:embed="rId2" cstate="print"/>
          <a:srcRect/>
          <a:stretch>
            <a:fillRect/>
          </a:stretch>
        </p:blipFill>
        <p:spPr bwMode="auto">
          <a:xfrm>
            <a:off x="2627313" y="4652963"/>
            <a:ext cx="4699000" cy="17732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468313" y="3213100"/>
            <a:ext cx="8229600" cy="4525963"/>
          </a:xfrm>
        </p:spPr>
        <p:txBody>
          <a:bodyPr/>
          <a:lstStyle/>
          <a:p>
            <a:pPr eaLnBrk="1" hangingPunct="1"/>
            <a:r>
              <a:rPr lang="cs-CZ" sz="2800" smtClean="0"/>
              <a:t>Lyže původně usnadňovaly zejména lokomoci na sněhu v cestě za potravou. Zdrojem poznatků o prehistorických lyžích jsou vykopávky, nálezy v rašeliništích a jeskynní kresby. Nejstarší nalezenou kresbou je skalní </a:t>
            </a:r>
            <a:r>
              <a:rPr lang="cs-CZ" sz="2800" b="1" smtClean="0"/>
              <a:t>kresba lyžaře z ostrova Rodoy</a:t>
            </a:r>
            <a:r>
              <a:rPr lang="cs-CZ" sz="2800" smtClean="0"/>
              <a:t> v Norsku zhotovená cca 2 500 let př. n. l. (Dygrín, 2003).</a:t>
            </a:r>
          </a:p>
        </p:txBody>
      </p:sp>
      <p:pic>
        <p:nvPicPr>
          <p:cNvPr id="4099" name="Picture 4" descr="skalní kresba"/>
          <p:cNvPicPr>
            <a:picLocks noChangeAspect="1" noChangeArrowheads="1"/>
          </p:cNvPicPr>
          <p:nvPr/>
        </p:nvPicPr>
        <p:blipFill>
          <a:blip r:embed="rId2" cstate="print"/>
          <a:srcRect/>
          <a:stretch>
            <a:fillRect/>
          </a:stretch>
        </p:blipFill>
        <p:spPr bwMode="auto">
          <a:xfrm>
            <a:off x="2124075" y="188913"/>
            <a:ext cx="4914900" cy="2924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8313" y="3357563"/>
            <a:ext cx="8229600" cy="4525962"/>
          </a:xfrm>
        </p:spPr>
        <p:txBody>
          <a:bodyPr/>
          <a:lstStyle/>
          <a:p>
            <a:pPr eaLnBrk="1" hangingPunct="1"/>
            <a:r>
              <a:rPr lang="cs-CZ" smtClean="0"/>
              <a:t>Nejstarším nalezeným zbytkem lyže je lyže pojmenovaná podle svého naleziště Hottingu ve Švédsku (lyže Hotting). Je zhruba 110 cm dlouhá a přibližně 20 cm široká a její stáří se odhaduje na více než 4 tisíce let.</a:t>
            </a:r>
          </a:p>
        </p:txBody>
      </p:sp>
      <p:pic>
        <p:nvPicPr>
          <p:cNvPr id="5123" name="Picture 4" descr="historie03"/>
          <p:cNvPicPr>
            <a:picLocks noChangeAspect="1" noChangeArrowheads="1"/>
          </p:cNvPicPr>
          <p:nvPr/>
        </p:nvPicPr>
        <p:blipFill>
          <a:blip r:embed="rId2" cstate="print"/>
          <a:srcRect/>
          <a:stretch>
            <a:fillRect/>
          </a:stretch>
        </p:blipFill>
        <p:spPr bwMode="auto">
          <a:xfrm>
            <a:off x="1042988" y="981075"/>
            <a:ext cx="6750050" cy="1938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Grp="1" noChangeArrowheads="1"/>
          </p:cNvSpPr>
          <p:nvPr>
            <p:ph type="body" sz="half" idx="2"/>
          </p:nvPr>
        </p:nvSpPr>
        <p:spPr>
          <a:xfrm>
            <a:off x="4859338" y="1052513"/>
            <a:ext cx="4038600" cy="4525962"/>
          </a:xfrm>
        </p:spPr>
        <p:txBody>
          <a:bodyPr/>
          <a:lstStyle/>
          <a:p>
            <a:pPr eaLnBrk="1" hangingPunct="1"/>
            <a:r>
              <a:rPr lang="cs-CZ" sz="2400" smtClean="0"/>
              <a:t>Za kolébku lyžování jako sportovního odvětví se považuje Norsko, a to především kraj Telemarken. První lyžařské závody se zde uskutečnily 2. dubna 1843 ve městě </a:t>
            </a:r>
            <a:r>
              <a:rPr lang="cs-CZ" sz="2400" b="1" smtClean="0"/>
              <a:t>Tromsø</a:t>
            </a:r>
            <a:r>
              <a:rPr lang="cs-CZ" sz="2400" smtClean="0"/>
              <a:t>. Vítěz závodu, jistý Laponec, používal dvou holí a na trati dlouhé 5 km dosáhl času 29 minut.</a:t>
            </a:r>
          </a:p>
          <a:p>
            <a:pPr eaLnBrk="1" hangingPunct="1"/>
            <a:endParaRPr lang="cs-CZ" smtClean="0"/>
          </a:p>
        </p:txBody>
      </p:sp>
      <p:pic>
        <p:nvPicPr>
          <p:cNvPr id="6147" name="Picture 4" descr="historie04"/>
          <p:cNvPicPr>
            <a:picLocks noChangeAspect="1" noChangeArrowheads="1"/>
          </p:cNvPicPr>
          <p:nvPr/>
        </p:nvPicPr>
        <p:blipFill>
          <a:blip r:embed="rId2" cstate="print"/>
          <a:srcRect/>
          <a:stretch>
            <a:fillRect/>
          </a:stretch>
        </p:blipFill>
        <p:spPr bwMode="auto">
          <a:xfrm>
            <a:off x="250825" y="333375"/>
            <a:ext cx="4316413" cy="58118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468313" y="3716338"/>
            <a:ext cx="8229600" cy="4525962"/>
          </a:xfrm>
        </p:spPr>
        <p:txBody>
          <a:bodyPr/>
          <a:lstStyle/>
          <a:p>
            <a:pPr eaLnBrk="1" hangingPunct="1"/>
            <a:r>
              <a:rPr lang="cs-CZ" sz="2800" smtClean="0"/>
              <a:t>Nejznámější lyžařskou osobností této doby byl Nor </a:t>
            </a:r>
            <a:r>
              <a:rPr lang="cs-CZ" sz="2800" b="1" smtClean="0"/>
              <a:t>Sondre Nordheim</a:t>
            </a:r>
            <a:r>
              <a:rPr lang="cs-CZ" sz="2800" smtClean="0"/>
              <a:t>, vynikající závodník a zakladatel první lyžařské školy na světě, tzv. norské.“ (Dygrín, 2003). Okolo roku 1868 on a jeho lyžařští kolegové vítězili ve všech sportovních kláních v Kristianii (dnešním Oslu).</a:t>
            </a:r>
          </a:p>
        </p:txBody>
      </p:sp>
      <p:pic>
        <p:nvPicPr>
          <p:cNvPr id="7171" name="Picture 4" descr="historie06"/>
          <p:cNvPicPr>
            <a:picLocks noChangeAspect="1" noChangeArrowheads="1"/>
          </p:cNvPicPr>
          <p:nvPr/>
        </p:nvPicPr>
        <p:blipFill>
          <a:blip r:embed="rId2" cstate="print"/>
          <a:srcRect/>
          <a:stretch>
            <a:fillRect/>
          </a:stretch>
        </p:blipFill>
        <p:spPr bwMode="auto">
          <a:xfrm>
            <a:off x="2051050" y="333375"/>
            <a:ext cx="4722813" cy="3152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6"/>
          <p:cNvSpPr>
            <a:spLocks noGrp="1" noChangeArrowheads="1"/>
          </p:cNvSpPr>
          <p:nvPr>
            <p:ph type="body" sz="half" idx="2"/>
          </p:nvPr>
        </p:nvSpPr>
        <p:spPr>
          <a:xfrm>
            <a:off x="4643438" y="260350"/>
            <a:ext cx="4330700" cy="5721350"/>
          </a:xfrm>
        </p:spPr>
        <p:txBody>
          <a:bodyPr/>
          <a:lstStyle/>
          <a:p>
            <a:pPr eaLnBrk="1" hangingPunct="1">
              <a:lnSpc>
                <a:spcPct val="90000"/>
              </a:lnSpc>
            </a:pPr>
            <a:r>
              <a:rPr lang="cs-CZ" sz="2000" smtClean="0"/>
              <a:t>Mimořádný význam pro mezinárodní rozšíření lyžování měl v druhé polovině 19. století norský badatel a cestovatel (nositel Nobelovy ceny) </a:t>
            </a:r>
            <a:r>
              <a:rPr lang="cs-CZ" sz="2000" b="1" smtClean="0"/>
              <a:t>Fridtjof Nansen</a:t>
            </a:r>
            <a:r>
              <a:rPr lang="cs-CZ" sz="2000" smtClean="0"/>
              <a:t>. Ten r. 1888 uspořádal polární expedici do Grónska, při které v doprovodu dvou Laponců a třech Norů zdolal za 40 dní vzdálenost 560 km v obtížných podmínkách pouze s využitím lyží a saní. Svou cestu popsal v knize „Na lyžích napříč Grónskem“ vydané v originále r. 1890 v Oslu. Tato kniha ovlivnila rozvoj lyžování v celé tehdejší Evropě a zejména v zemích Alpských, do té doby lyžováním příliš nepoznamenaných. (Dygrín, 2003) .</a:t>
            </a:r>
          </a:p>
          <a:p>
            <a:pPr eaLnBrk="1" hangingPunct="1">
              <a:lnSpc>
                <a:spcPct val="90000"/>
              </a:lnSpc>
            </a:pPr>
            <a:endParaRPr lang="cs-CZ" sz="2000" smtClean="0"/>
          </a:p>
        </p:txBody>
      </p:sp>
      <p:pic>
        <p:nvPicPr>
          <p:cNvPr id="8195" name="Picture 4" descr="historie08"/>
          <p:cNvPicPr>
            <a:picLocks noChangeAspect="1" noChangeArrowheads="1"/>
          </p:cNvPicPr>
          <p:nvPr/>
        </p:nvPicPr>
        <p:blipFill>
          <a:blip r:embed="rId2" cstate="print"/>
          <a:srcRect/>
          <a:stretch>
            <a:fillRect/>
          </a:stretch>
        </p:blipFill>
        <p:spPr bwMode="auto">
          <a:xfrm>
            <a:off x="468313" y="404813"/>
            <a:ext cx="3914775" cy="5400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468313" y="4149725"/>
            <a:ext cx="8229600" cy="4525963"/>
          </a:xfrm>
        </p:spPr>
        <p:txBody>
          <a:bodyPr/>
          <a:lstStyle/>
          <a:p>
            <a:pPr eaLnBrk="1" hangingPunct="1">
              <a:lnSpc>
                <a:spcPct val="90000"/>
              </a:lnSpc>
            </a:pPr>
            <a:r>
              <a:rPr lang="cs-CZ" sz="1800" smtClean="0"/>
              <a:t>Matyáše Žďárský - zakladatele alpského lyžování, rodák z Třebíčska</a:t>
            </a:r>
          </a:p>
          <a:p>
            <a:pPr eaLnBrk="1" hangingPunct="1">
              <a:lnSpc>
                <a:spcPct val="90000"/>
              </a:lnSpc>
            </a:pPr>
            <a:r>
              <a:rPr lang="cs-CZ" sz="1800" smtClean="0"/>
              <a:t> roce 1896 dopsal první učebnici alpského lyžování na světě doplněnou více než 40 fotografiemi. Každou zimu pořádal výukové kurzy – v letech 1896 až 1916 vychoval více než dvacet tisíc lyžařů a to nejen v rakouských Alpách (v Beskydech, v Německu a Švýcarsku, v Karpatech). Jeho služeb dokázala využít i rakousko-uherská armáda (1908), v roce 1916 vedl záchrannou výpravu hledající vojáky zavalené lavinou, při níž však utrpěl četná zranění. Za své zásluhy při výcviku rakousko-uherských vojáků byl v roce 1916 vyznamenán Rytířským křížem řádu Františka Josefa. </a:t>
            </a:r>
          </a:p>
        </p:txBody>
      </p:sp>
      <p:pic>
        <p:nvPicPr>
          <p:cNvPr id="9219" name="Picture 4" descr="421px-Mathias_zdarsky_ski_technique"/>
          <p:cNvPicPr>
            <a:picLocks noChangeAspect="1" noChangeArrowheads="1"/>
          </p:cNvPicPr>
          <p:nvPr/>
        </p:nvPicPr>
        <p:blipFill>
          <a:blip r:embed="rId2" cstate="print"/>
          <a:srcRect/>
          <a:stretch>
            <a:fillRect/>
          </a:stretch>
        </p:blipFill>
        <p:spPr bwMode="auto">
          <a:xfrm>
            <a:off x="3276600" y="188913"/>
            <a:ext cx="2730500" cy="38877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2.Lyzovani_historie_CM">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2.Lyzovani_historie_CM</Template>
  <TotalTime>0</TotalTime>
  <Words>665</Words>
  <Application>Microsoft Office PowerPoint</Application>
  <PresentationFormat>Předvádění na obrazovce (4:3)</PresentationFormat>
  <Paragraphs>107</Paragraphs>
  <Slides>21</Slides>
  <Notes>0</Notes>
  <HiddenSlides>0</HiddenSlides>
  <MMClips>0</MMClips>
  <ScaleCrop>false</ScaleCrop>
  <HeadingPairs>
    <vt:vector size="4" baseType="variant">
      <vt:variant>
        <vt:lpstr>Motiv</vt:lpstr>
      </vt:variant>
      <vt:variant>
        <vt:i4>1</vt:i4>
      </vt:variant>
      <vt:variant>
        <vt:lpstr>Nadpisy snímků</vt:lpstr>
      </vt:variant>
      <vt:variant>
        <vt:i4>21</vt:i4>
      </vt:variant>
    </vt:vector>
  </HeadingPairs>
  <TitlesOfParts>
    <vt:vector size="22" baseType="lpstr">
      <vt:lpstr>2.Lyzovani_historie_CM</vt:lpstr>
      <vt:lpstr>LYŽOVÁNÍ HISTORIE</vt:lpstr>
      <vt:lpstr>HISTORIE LYŽOVÁNÍ</vt:lpstr>
      <vt:lpstr>HISTORIE LYŽOVÁNÍ-ve světě</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I. ZOH - Týden sportu ve francouzském Chamonix  1924 </vt:lpstr>
      <vt:lpstr>HISTORIE LYŽOVÁNÍ-v Čechách</vt:lpstr>
      <vt:lpstr>Prezentace aplikace PowerPoint</vt:lpstr>
      <vt:lpstr>Hanč a Vrbata      Příběh Bohumila Hanče a Václava Vrbaty se stal hrdinnou ságou českého lyžování. Vše se událo dne 24. března 1913. Na Labské boudě se scházejí účastníci „VII. Mezinárodního  lyžeckého závodu distančního na 50 km o věčně putovní cenu Českého zemského svazu ku povznesení návštěvy cizinců v království českém“. Jeden z šesti  účastníků je i Bohumil Hanč.      24. března v sedm hodin ráno závodníci startují v půlminutových intervalech, všichni nasadili ostré tempo. V časných ranních hodinách z Mříčné u Jilemnice vyjíždí Hančův kamarád Václav Vrbata podívat se na závod. V osm hodin začíná pršet a déšť se kolem deváté hodiny mění na sněžení. Po desáté začíná již hustě chumelit a zvedá se ostrý vítr. Kontrolním bodem na Sněžných jámách projíždí Hanč jako první a tak se nedozvídá, že ostatní závodníci pokračování v soutěži již vzdali. V poledne Hanč opět projíždí kontrolním bodem na Violíku, rozhodčí si uvědomuje, že více jak hodinu neviděl jiné závodníky a snaží se to Hančovi sdělit, ten ho neslyší a pokračuje dál. Kolem čtvrt na dvě se již začínají objevovat obavy o Hančův osud, jeho soupeři se tedy vydávají  ven do vánice, aby se ho pokusili najít.  Němec Emmerich Rath Hanče nachází, ležícího na Zlatém návrši. Zprvu ho nepoznal, protože Hanč má na sobě kabát a čepici, v těch ale ráno nestartoval. Hančovi lyže nechává zabodnuté ve sněhu a sám se pokouší  Hanče dopravit do bezpečí, zhruba po půl kilometru si uvědomuje, že na to sám  nestačí. Proto ho opouští a jede pro  pomoc, na Labskou boudu přijíždí kolen půl třetí  a ihned se dává dohromady záchranná výprava. Po třetí hodině je Hanč přivezen na Labskou boudu a uložen nejprve ve studeném pak v teplém pokoji, následují marné oživovací pokusy.     Tou dobou jde po Zlatém návrší místní, lehce dementní Němec, vidí lyže a u nich ležícího člověka, který na něj něco volá. Nerozumí a jde dál. Kolem čtvrté hodiny přichází na Mísečky,  kde dostává najíst   a vzpomíná si na to co viděl.  V té době na boudu dorazil  i ing. Fischer ( ředitel závodu ), který také hledal Hanče. Nepochybuje, že se jednalo o pohřešovaného Hanče a vyráží zpět na Zlaté návrší. Tam nachází muže, kterého stále považuje za Hanče a zahajuje transport na Mísečky. Setkává se s lidmi, kteří  mezitím  zaslechli o  nálezu člověka  a od nich se dozvídá, že skutečný Hanč leží mrtev na Labské. Po marných pokusech o oživení neznámý umírá. Identifikován je až druhý den v márnici jako Václav Vrbata.     Co se stalo mezi dvanáctou a druhou hodinou se dnes již  s určitostí  nedozvíme. Na základě faktů, můžeme usuzovat následující. Hanč se potkává s Vrbatou, a ten mu dává svůj kabát a čepici. Snaží se pokračovat v závodě, ale jeho organismus je natolik vysílen, že padá do sněhu a Rath ho tak nachází kolem třičtvrtě na dvě. Vrbata se v těchto místech příliš nevyzná a tak pravděpodobně bloudí, až nachází Hančovy lyže, které tam zapíchl Rath. Asi ve čtvrt na čtyři vidí postavu, ta si ho nevšímá a on nemá sílu ho dohonit. Čím dál více prochládá a nakonec umrzne.</vt:lpstr>
      <vt:lpstr>Prezentace aplikace PowerPoint</vt:lpstr>
      <vt:lpstr>Prezentace aplikace PowerPoint</vt:lpstr>
      <vt:lpstr>Prezentace aplikace PowerPoint</vt:lpstr>
      <vt:lpstr>Konec</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LYŽOVÁNÍ HISTORIE</dc:title>
  <dc:creator>culikova</dc:creator>
  <cp:lastModifiedBy>culikova</cp:lastModifiedBy>
  <cp:revision>1</cp:revision>
  <dcterms:created xsi:type="dcterms:W3CDTF">2012-08-13T06:39:50Z</dcterms:created>
  <dcterms:modified xsi:type="dcterms:W3CDTF">2012-08-13T06:40:07Z</dcterms:modified>
</cp:coreProperties>
</file>