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1" r:id="rId4"/>
    <p:sldId id="258" r:id="rId5"/>
    <p:sldId id="256" r:id="rId6"/>
    <p:sldId id="259" r:id="rId7"/>
    <p:sldId id="257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09941-D4B5-4CDA-B2D3-D805CDDCDA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1B983-D982-4934-9BC7-1939BD79E3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DAD82-D542-4CBA-85E2-C176F13BEB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F7CB5-8FBF-423C-A492-7E7839E2DD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E73A6-AA89-40BC-8EDE-1E35642652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E3219-53BC-4376-B10F-A035834316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0D977-F392-44D9-8CD9-2FA34CE117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B05D7-CA5A-42CE-98C3-479A733330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C1693-F3DA-44A9-B718-25D1441A5A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F0409-A354-4AAA-8C3C-C8F663F20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BA7B5-6CC0-4054-A9F2-9F219D63E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8C83833-DC41-49A0-B419-279FABECDF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alpha val="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9138"/>
          </a:xfrm>
        </p:spPr>
        <p:txBody>
          <a:bodyPr/>
          <a:lstStyle/>
          <a:p>
            <a:pPr eaLnBrk="1" hangingPunct="1"/>
            <a:r>
              <a:rPr lang="cs-CZ" dirty="0" smtClean="0"/>
              <a:t>LYŽOVÁNÍ</a:t>
            </a:r>
            <a:br>
              <a:rPr lang="cs-CZ" dirty="0" smtClean="0"/>
            </a:br>
            <a:r>
              <a:rPr lang="cs-CZ" dirty="0" smtClean="0"/>
              <a:t>BROUŠENÍ LYŽÍ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388" y="1600200"/>
            <a:ext cx="8785225" cy="525780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cs-CZ" i="1" dirty="0" smtClean="0">
                <a:latin typeface="+mj-lt"/>
                <a:cs typeface="Arial" pitchFamily="34" charset="0"/>
              </a:rPr>
              <a:t>Předmět: Tělesná výchova</a:t>
            </a:r>
          </a:p>
          <a:p>
            <a:pPr eaLnBrk="1" hangingPunct="1">
              <a:buFontTx/>
              <a:buNone/>
              <a:defRPr/>
            </a:pPr>
            <a:r>
              <a:rPr lang="cs-CZ" i="1" dirty="0" smtClean="0">
                <a:latin typeface="+mj-lt"/>
                <a:cs typeface="Arial" pitchFamily="34" charset="0"/>
              </a:rPr>
              <a:t>Ročník: 7.ročník</a:t>
            </a:r>
          </a:p>
          <a:p>
            <a:pPr eaLnBrk="1" hangingPunct="1">
              <a:buFontTx/>
              <a:buNone/>
              <a:defRPr/>
            </a:pPr>
            <a:r>
              <a:rPr lang="cs-CZ" i="1" dirty="0" smtClean="0">
                <a:latin typeface="+mj-lt"/>
                <a:cs typeface="Arial" pitchFamily="34" charset="0"/>
              </a:rPr>
              <a:t>Klíčová slova: Broušení hran, úhlování, podbroušení, úhlování</a:t>
            </a:r>
          </a:p>
          <a:p>
            <a:pPr eaLnBrk="1" hangingPunct="1">
              <a:buFontTx/>
              <a:buNone/>
              <a:defRPr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 eaLnBrk="1" hangingPunct="1">
              <a:buFontTx/>
              <a:buNone/>
              <a:defRPr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 eaLnBrk="1" hangingPunct="1">
              <a:buFontTx/>
              <a:buNone/>
              <a:defRPr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cs-CZ" i="1" dirty="0">
              <a:latin typeface="+mj-lt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113"/>
          </a:xfrm>
        </p:spPr>
        <p:txBody>
          <a:bodyPr/>
          <a:lstStyle/>
          <a:p>
            <a:pPr eaLnBrk="1" hangingPunct="1"/>
            <a:r>
              <a:rPr lang="cs-CZ" sz="4000" b="1" smtClean="0"/>
              <a:t>Péče o skluznici sjezdových lyží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0" y="2636838"/>
            <a:ext cx="9144000" cy="42211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smtClean="0"/>
              <a:t>O sjezdové lyže je nutné se starat, aby zůstaly zachovány jejich původní jízdní vlastnosti:</a:t>
            </a:r>
          </a:p>
          <a:p>
            <a:pPr algn="ctr" eaLnBrk="1" hangingPunct="1">
              <a:buFontTx/>
              <a:buNone/>
            </a:pPr>
            <a:r>
              <a:rPr lang="cs-CZ" smtClean="0"/>
              <a:t>       rychlost, pružnost, rychlost brzdění, </a:t>
            </a:r>
          </a:p>
          <a:p>
            <a:pPr algn="ctr" eaLnBrk="1" hangingPunct="1">
              <a:buFontTx/>
              <a:buNone/>
            </a:pPr>
            <a:r>
              <a:rPr lang="cs-CZ" smtClean="0"/>
              <a:t>     delší životnost, bezpečnost, vzhled</a:t>
            </a:r>
          </a:p>
          <a:p>
            <a:pPr algn="ctr" eaLnBrk="1" hangingPunct="1">
              <a:buFontTx/>
              <a:buNone/>
            </a:pPr>
            <a:endParaRPr lang="cs-CZ" smtClean="0"/>
          </a:p>
          <a:p>
            <a:pPr algn="ctr"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5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1600" b="1" smtClean="0"/>
          </a:p>
          <a:p>
            <a:pPr eaLnBrk="1" hangingPunct="1">
              <a:buFontTx/>
              <a:buNone/>
            </a:pPr>
            <a:r>
              <a:rPr lang="cs-CZ" sz="1600" b="1" smtClean="0"/>
              <a:t>Čištění skluznice</a:t>
            </a:r>
          </a:p>
          <a:p>
            <a:pPr eaLnBrk="1" hangingPunct="1">
              <a:buFontTx/>
              <a:buNone/>
            </a:pPr>
            <a:r>
              <a:rPr lang="cs-CZ" sz="1600" smtClean="0"/>
              <a:t>     Póry skluznice naplněné parafínem sbírají na sjezdovce během lyžování mnoho nečistot. Proto je nutné po jízdě skluznici vyčistit. Nejprve stáhneme lyže plastovou škrabkou a potom vykartáčuje speciálním bronzovým kartáčem, pro základní péči postačí i levnější nylonový. Pro zachování struktury a správných skluzových vlastností postupujte vždy od špičky k patce lyží!</a:t>
            </a:r>
          </a:p>
          <a:p>
            <a:pPr eaLnBrk="1" hangingPunct="1">
              <a:buFontTx/>
              <a:buNone/>
            </a:pPr>
            <a:endParaRPr lang="cs-CZ" sz="1600" b="1" smtClean="0"/>
          </a:p>
          <a:p>
            <a:pPr eaLnBrk="1" hangingPunct="1">
              <a:buFontTx/>
              <a:buNone/>
            </a:pPr>
            <a:r>
              <a:rPr lang="cs-CZ" sz="1600" b="1" smtClean="0"/>
              <a:t>Broušení hran</a:t>
            </a:r>
          </a:p>
          <a:p>
            <a:pPr eaLnBrk="1" hangingPunct="1">
              <a:buFontTx/>
              <a:buNone/>
            </a:pPr>
            <a:r>
              <a:rPr lang="cs-CZ" sz="1600" smtClean="0"/>
              <a:t>      Nerovnosti v terénu, nečistoty na sjezdovce, kamínky, nevhodné přenášení lyží i prosté opotřebení jsou jen některé důvody, proč bychom po každé jízdě měli prohlédnout hrany lyží a případně nerovnosti včas zabrousit. Větší poškození můžete brousit pilníkem, menší nerovnosti, kde už je potřeba větší přesnost broušení, úhlovými nástroji rovnoměrnými tahy od špičky k patce. Případně můžete i tyto práce svěřit odbornému servisu.</a:t>
            </a:r>
          </a:p>
          <a:p>
            <a:pPr eaLnBrk="1" hangingPunct="1">
              <a:buFontTx/>
              <a:buNone/>
            </a:pPr>
            <a:endParaRPr lang="cs-CZ" sz="1600" b="1" smtClean="0"/>
          </a:p>
          <a:p>
            <a:pPr eaLnBrk="1" hangingPunct="1">
              <a:buFontTx/>
              <a:buNone/>
            </a:pPr>
            <a:r>
              <a:rPr lang="cs-CZ" sz="1600" b="1" smtClean="0"/>
              <a:t>Voskování</a:t>
            </a:r>
          </a:p>
          <a:p>
            <a:pPr eaLnBrk="1" hangingPunct="1">
              <a:buFontTx/>
              <a:buNone/>
            </a:pPr>
            <a:r>
              <a:rPr lang="cs-CZ" sz="1600" smtClean="0"/>
              <a:t>     Naparafínované lyže nejen lépe pojedou, ale skluznice bude i lépe chráněná před vnějšími vlivy. Stejně jako ostatní, i zažehlování sjezdových vosků můžete provádět doma, nejlépe za pokojové teploty, s žehličkou nastavenou na 110°C. Tento údaj je však pouze orientační, aby nedošlo k přehřátí skluznice a změně jízdních vlastností. Přesnou teplotu pro zpracování vosku najdete vždy přímo v návodu od výrobce parafínu. Vosk je nezbytně nutné zažehlovat rovnoměrně! Při chladnutí skluznice se póry budou opět uzavírat a vytlačí tak přebytečný vosk na povrch. Ten je pak potřeba důkladně odstranit plastovou škrabkou, jinak se na něj budou nabalovat další nečistoty ze sjezdovky. Na závěr lyže vykartáčujeme a vyleštíme speciální lešticí textilií.</a:t>
            </a:r>
          </a:p>
          <a:p>
            <a:pPr eaLnBrk="1" hangingPunct="1"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BROUŠENÍ HRAN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964612" cy="2087562"/>
          </a:xfrm>
        </p:spPr>
        <p:txBody>
          <a:bodyPr/>
          <a:lstStyle/>
          <a:p>
            <a:pPr eaLnBrk="1" hangingPunct="1"/>
            <a:r>
              <a:rPr lang="cs-CZ" sz="2400" smtClean="0"/>
              <a:t>úhly a úhlování na hranách skluznice</a:t>
            </a:r>
          </a:p>
          <a:p>
            <a:pPr eaLnBrk="1" hangingPunct="1"/>
            <a:r>
              <a:rPr lang="cs-CZ" sz="2400" smtClean="0"/>
              <a:t>Broušení z boku lyže – 90°, 89°, 88°, 87°…závodní až 85°</a:t>
            </a:r>
          </a:p>
          <a:p>
            <a:pPr eaLnBrk="1" hangingPunct="1"/>
            <a:r>
              <a:rPr lang="cs-CZ" sz="2400" smtClean="0"/>
              <a:t>Broušení v rovině skluznice – 0,5° až 1° (podbroušení)</a:t>
            </a:r>
          </a:p>
        </p:txBody>
      </p:sp>
      <p:pic>
        <p:nvPicPr>
          <p:cNvPr id="5124" name="Picture 4" descr="brouseni-hrany"/>
          <p:cNvPicPr>
            <a:picLocks noChangeAspect="1" noChangeArrowheads="1"/>
          </p:cNvPicPr>
          <p:nvPr/>
        </p:nvPicPr>
        <p:blipFill>
          <a:blip r:embed="rId2" cstate="print"/>
          <a:srcRect r="58557" b="54512"/>
          <a:stretch>
            <a:fillRect/>
          </a:stretch>
        </p:blipFill>
        <p:spPr bwMode="auto">
          <a:xfrm>
            <a:off x="3995738" y="4797425"/>
            <a:ext cx="2232025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skluznice-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508500"/>
            <a:ext cx="3095625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hranabok"/>
          <p:cNvPicPr>
            <a:picLocks noChangeAspect="1" noChangeArrowheads="1"/>
          </p:cNvPicPr>
          <p:nvPr/>
        </p:nvPicPr>
        <p:blipFill>
          <a:blip r:embed="rId4" cstate="print"/>
          <a:srcRect r="19955"/>
          <a:stretch>
            <a:fillRect/>
          </a:stretch>
        </p:blipFill>
        <p:spPr bwMode="auto">
          <a:xfrm>
            <a:off x="6732588" y="4943475"/>
            <a:ext cx="23050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p0872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492375"/>
            <a:ext cx="2376487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úhlování hra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675" y="2205038"/>
            <a:ext cx="5903913" cy="255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60350"/>
            <a:ext cx="2159000" cy="1008063"/>
          </a:xfrm>
        </p:spPr>
        <p:txBody>
          <a:bodyPr/>
          <a:lstStyle/>
          <a:p>
            <a:pPr eaLnBrk="1" hangingPunct="1"/>
            <a:r>
              <a:rPr lang="cs-CZ" sz="3200" smtClean="0"/>
              <a:t>ruční</a:t>
            </a:r>
          </a:p>
        </p:txBody>
      </p:sp>
      <p:pic>
        <p:nvPicPr>
          <p:cNvPr id="6147" name="Picture 6" descr="broušení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981075"/>
            <a:ext cx="3167062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9" descr="prislusenstvi6"/>
          <p:cNvPicPr>
            <a:picLocks noChangeAspect="1" noChangeArrowheads="1"/>
          </p:cNvPicPr>
          <p:nvPr/>
        </p:nvPicPr>
        <p:blipFill>
          <a:blip r:embed="rId3" cstate="print"/>
          <a:srcRect t="19833" b="18880"/>
          <a:stretch>
            <a:fillRect/>
          </a:stretch>
        </p:blipFill>
        <p:spPr bwMode="auto">
          <a:xfrm>
            <a:off x="6659563" y="2781300"/>
            <a:ext cx="1584325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0" descr="Kopie - br-ruční"/>
          <p:cNvPicPr>
            <a:picLocks noChangeAspect="1" noChangeArrowheads="1"/>
          </p:cNvPicPr>
          <p:nvPr/>
        </p:nvPicPr>
        <p:blipFill>
          <a:blip r:embed="rId4" cstate="print"/>
          <a:srcRect l="3142" t="7455" r="4454" b="10472"/>
          <a:stretch>
            <a:fillRect/>
          </a:stretch>
        </p:blipFill>
        <p:spPr bwMode="auto">
          <a:xfrm>
            <a:off x="6443663" y="981075"/>
            <a:ext cx="2087562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1" descr="Kopie - br-ruk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1412875"/>
            <a:ext cx="2016125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2" descr="velky_1238247318"/>
          <p:cNvPicPr>
            <a:picLocks noChangeAspect="1" noChangeArrowheads="1"/>
          </p:cNvPicPr>
          <p:nvPr/>
        </p:nvPicPr>
        <p:blipFill>
          <a:blip r:embed="rId6" cstate="print"/>
          <a:srcRect l="4509" r="5600"/>
          <a:stretch>
            <a:fillRect/>
          </a:stretch>
        </p:blipFill>
        <p:spPr bwMode="auto">
          <a:xfrm>
            <a:off x="7092950" y="4365625"/>
            <a:ext cx="1585913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3" descr="Kopie - br-multi"/>
          <p:cNvPicPr>
            <a:picLocks noChangeAspect="1" noChangeArrowheads="1"/>
          </p:cNvPicPr>
          <p:nvPr/>
        </p:nvPicPr>
        <p:blipFill>
          <a:blip r:embed="rId7" cstate="print"/>
          <a:srcRect b="18655"/>
          <a:stretch>
            <a:fillRect/>
          </a:stretch>
        </p:blipFill>
        <p:spPr bwMode="auto">
          <a:xfrm>
            <a:off x="179388" y="4508500"/>
            <a:ext cx="277177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4" descr="Kopie - br-mal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750" y="2997200"/>
            <a:ext cx="223202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5" descr="kunzman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63938" y="4076700"/>
            <a:ext cx="28384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2303462" cy="1081088"/>
          </a:xfrm>
        </p:spPr>
        <p:txBody>
          <a:bodyPr/>
          <a:lstStyle/>
          <a:p>
            <a:pPr eaLnBrk="1" hangingPunct="1"/>
            <a:r>
              <a:rPr lang="cs-CZ" smtClean="0"/>
              <a:t>strojní</a:t>
            </a:r>
          </a:p>
        </p:txBody>
      </p:sp>
      <p:pic>
        <p:nvPicPr>
          <p:cNvPr id="7171" name="Picture 7" descr="monta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341438"/>
            <a:ext cx="3887788" cy="165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8" descr="snowcruis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4149725"/>
            <a:ext cx="4319588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9" descr="skiservi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476250"/>
            <a:ext cx="2428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0" descr="keramik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2349500"/>
            <a:ext cx="15144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1" descr="brouseni-hrany"/>
          <p:cNvPicPr>
            <a:picLocks noChangeAspect="1" noChangeArrowheads="1"/>
          </p:cNvPicPr>
          <p:nvPr/>
        </p:nvPicPr>
        <p:blipFill>
          <a:blip r:embed="rId6" cstate="print"/>
          <a:srcRect l="35962" t="35527"/>
          <a:stretch>
            <a:fillRect/>
          </a:stretch>
        </p:blipFill>
        <p:spPr bwMode="auto">
          <a:xfrm>
            <a:off x="684213" y="3429000"/>
            <a:ext cx="3024187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/>
            <a:r>
              <a:rPr lang="cs-CZ" smtClean="0"/>
              <a:t>STRUKTURA SKLUZNICE</a:t>
            </a:r>
          </a:p>
        </p:txBody>
      </p:sp>
      <p:pic>
        <p:nvPicPr>
          <p:cNvPr id="8195" name="Picture 27" descr="struktu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4076700"/>
            <a:ext cx="54006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28" descr="struktury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1700213"/>
            <a:ext cx="5329238" cy="241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30"/>
          <p:cNvSpPr txBox="1">
            <a:spLocks noChangeArrowheads="1"/>
          </p:cNvSpPr>
          <p:nvPr/>
        </p:nvSpPr>
        <p:spPr bwMode="auto">
          <a:xfrm>
            <a:off x="395288" y="981075"/>
            <a:ext cx="792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cs-CZ" sz="2400"/>
              <a:t> jednotlivé struktury se dělí na hrubé, střední a jemné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chemeClr val="accent1">
                <a:alpha val="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Konec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  <a:alpha val="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zdroje: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smtClean="0"/>
              <a:t>www.google.cz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.Lyzovani_brouseni lyzi_CM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1.Lyzovani_brouseni lyzi_CM</Template>
  <TotalTime>0</TotalTime>
  <Words>391</Words>
  <Application>Microsoft Office PowerPoint</Application>
  <PresentationFormat>Předvádění na obrazovce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1.Lyzovani_brouseni lyzi_CM</vt:lpstr>
      <vt:lpstr>LYŽOVÁNÍ BROUŠENÍ LYŽÍ</vt:lpstr>
      <vt:lpstr>Péče o skluznici sjezdových lyží</vt:lpstr>
      <vt:lpstr>Prezentace aplikace PowerPoint</vt:lpstr>
      <vt:lpstr>BROUŠENÍ HRAN</vt:lpstr>
      <vt:lpstr>Prezentace aplikace PowerPoint</vt:lpstr>
      <vt:lpstr>Prezentace aplikace PowerPoint</vt:lpstr>
      <vt:lpstr>STRUKTURA SKLUZNICE</vt:lpstr>
      <vt:lpstr>Konec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LYŽOVÁNÍ BROUŠENÍ LYŽÍ</dc:title>
  <dc:creator>culikova</dc:creator>
  <cp:lastModifiedBy>culikova</cp:lastModifiedBy>
  <cp:revision>1</cp:revision>
  <dcterms:created xsi:type="dcterms:W3CDTF">2012-08-13T06:39:17Z</dcterms:created>
  <dcterms:modified xsi:type="dcterms:W3CDTF">2012-08-13T06:39:34Z</dcterms:modified>
</cp:coreProperties>
</file>