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65" r:id="rId21"/>
    <p:sldId id="274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B309-8BA1-4BE8-942C-224736BC66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78DF-8A2A-4DC6-9F6C-E6B8322BAE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3E562-F005-4802-97EE-D74A9B45A9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51075-F514-4829-AE5E-EB9C956901E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62CED-D838-417B-B6AF-63F0A18C40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852EB-2E32-496F-BF60-437E2CBE4A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625C9-FA5B-45CA-9CE8-F86D03460B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3797-680C-47D7-B461-80E7E46CF0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3913C-25E1-4461-B746-E9A695EE6B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86717-759B-4F8C-A54F-99BF86E2E7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FA8D3-33B1-4569-8EF1-1259067B18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1CC09-649B-4F55-8E0D-1E5CD9DE376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/>
            <a:r>
              <a:rPr lang="cs-CZ" dirty="0" smtClean="0"/>
              <a:t>MÍČOVÉ HRY</a:t>
            </a:r>
            <a:br>
              <a:rPr lang="cs-CZ" dirty="0" smtClean="0"/>
            </a:br>
            <a:r>
              <a:rPr lang="cs-CZ" dirty="0" smtClean="0"/>
              <a:t>Florbal, materiálové vybavení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Předmět: Tělesná výchova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Ročník: 7.ročník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florbal, florbalové hole, čepel, míček, brankář, hrací plocha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50900"/>
          </a:xfrm>
        </p:spPr>
        <p:txBody>
          <a:bodyPr/>
          <a:lstStyle/>
          <a:p>
            <a:r>
              <a:rPr lang="cs-CZ"/>
              <a:t>BOTY – florbalové speciály</a:t>
            </a:r>
          </a:p>
        </p:txBody>
      </p:sp>
      <p:pic>
        <p:nvPicPr>
          <p:cNvPr id="26629" name="Picture 5" descr="boty-salming-x-facto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4537075" cy="453707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911725" y="1431925"/>
            <a:ext cx="333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00" y="741363"/>
            <a:ext cx="45720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/>
              <a:t>Špičkové speciální sálové boty vyvinuté ve spolupráci s ortopedickými specialisty švédských Team Ortopedteknik. </a:t>
            </a:r>
          </a:p>
          <a:p>
            <a:endParaRPr lang="cs-CZ" sz="1200"/>
          </a:p>
          <a:p>
            <a:r>
              <a:rPr lang="cs-CZ" sz="1200"/>
              <a:t>Vlastnosti: </a:t>
            </a:r>
          </a:p>
          <a:p>
            <a:r>
              <a:rPr lang="cs-CZ" sz="1200"/>
              <a:t>R62 – zevní podrážka je vyrobena z odlehčené gumy s dobrou přilnavostí ke všem halovým povrchům. </a:t>
            </a:r>
          </a:p>
          <a:p>
            <a:r>
              <a:rPr lang="cs-CZ" sz="1200"/>
              <a:t>Reebound Foam – vnitřní podešev je u této boty z pěny RE35 – oproti materiálu EVA bylo dosaženo lepšího odpružení ve špičce boty. </a:t>
            </a:r>
          </a:p>
          <a:p>
            <a:r>
              <a:rPr lang="cs-CZ" sz="1200"/>
              <a:t>SpeedLite TM – mezipodešev z odlehčeného EVA materiálu – záruka dlouhotrvajícího funkčního odpružení boty. </a:t>
            </a:r>
          </a:p>
          <a:p>
            <a:r>
              <a:rPr lang="cs-CZ" sz="1200"/>
              <a:t>SpinZone TM – design aplikovaný v přední části boty vnější podrážky napomáhá snadnějšímu provedení rychlých změn směru pohybu při tlaku špičky boty na podložku. </a:t>
            </a:r>
          </a:p>
          <a:p>
            <a:r>
              <a:rPr lang="cs-CZ" sz="1200"/>
              <a:t>LMS TM – torzní jednotka, která zajišťuje ochranu a stabilitu při bočních pohybech. </a:t>
            </a:r>
          </a:p>
          <a:p>
            <a:r>
              <a:rPr lang="cs-CZ" sz="1200"/>
              <a:t>T.G.S.62/75 TM – systém stimulující přirozený pohyb chodidla a zároveň zmírňující dopady tření chodidla při bočních pohybech. </a:t>
            </a:r>
          </a:p>
          <a:p>
            <a:r>
              <a:rPr lang="cs-CZ" sz="1200"/>
              <a:t>RollBar TM – boční část vnější podrážky, která zvětšuje rádius pohybu chodidla. Umožňuje dobré zapření chodidla při jeho vyklonění. </a:t>
            </a:r>
          </a:p>
          <a:p>
            <a:r>
              <a:rPr lang="cs-CZ" sz="1200"/>
              <a:t>Off Centre Lacing – asymetrické šněrování pro dokonalejší přilnavost boty k noze. </a:t>
            </a:r>
          </a:p>
          <a:p>
            <a:r>
              <a:rPr lang="cs-CZ" sz="1200"/>
              <a:t>X-Design TM – udržuje chodidlo ve stabilní přirozené poloze, zmírňuje síly působící při změnách směru pohybu zehjména v přední části chodidla. </a:t>
            </a:r>
          </a:p>
          <a:p>
            <a:r>
              <a:rPr lang="cs-CZ" sz="1200"/>
              <a:t>LMS+ – torzní jednotka, která zajišťuje, aby se chodidlo nedostávalo mimo podrážku. </a:t>
            </a:r>
          </a:p>
          <a:p>
            <a:r>
              <a:rPr lang="cs-CZ" sz="1200"/>
              <a:t>ErgoHeelCup TM – stabilizuje a fixuje patu. Mírně delší podpatek než u běžných bot. </a:t>
            </a:r>
          </a:p>
          <a:p>
            <a:r>
              <a:rPr lang="cs-CZ" sz="1200"/>
              <a:t>Cushioning Foam – v patní části boty je pěna C35 – oproti materiálu EVA bylo dosaženo lepšího tlumení nárazů paty. </a:t>
            </a:r>
          </a:p>
          <a:p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ŠTULPNY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1252537"/>
          </a:xfrm>
        </p:spPr>
        <p:txBody>
          <a:bodyPr/>
          <a:lstStyle/>
          <a:p>
            <a:r>
              <a:rPr lang="cs-CZ" sz="1600"/>
              <a:t>Při hře dochází často k blokování míčku při střelbě soupeře, nebo v soubojích o míček ke kontaktu-úderu florbalky do bérců, což je dosti bolestivé a vzniká lehce poranění kůže</a:t>
            </a:r>
          </a:p>
          <a:p>
            <a:r>
              <a:rPr lang="cs-CZ" sz="1600"/>
              <a:t>Těmto zraněním se dá částečně předcházet použitím štulpen</a:t>
            </a:r>
          </a:p>
        </p:txBody>
      </p:sp>
      <p:pic>
        <p:nvPicPr>
          <p:cNvPr id="29700" name="Picture 4" descr="stulp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495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DRES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3754437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Dresy jsou vyráběny z materiálů odvádějících pot a rychlejí schnoucích – využití při všech sportovních hrách</a:t>
            </a:r>
          </a:p>
          <a:p>
            <a:pPr>
              <a:lnSpc>
                <a:spcPct val="80000"/>
              </a:lnSpc>
            </a:pPr>
            <a:r>
              <a:rPr lang="cs-CZ" sz="2400"/>
              <a:t>Sada: Dres+trenýrky. Profesionální, atraktivní dres s úzkými proužky, barevně odlišenými rukávy a vkládanými díly ze vzdušného, mikroporezního materiálu Coolfit s pohodlným, elastický průkrčníkem do “V”. </a:t>
            </a:r>
          </a:p>
        </p:txBody>
      </p:sp>
      <p:pic>
        <p:nvPicPr>
          <p:cNvPr id="30724" name="Picture 4" descr="dres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557338"/>
            <a:ext cx="4103687" cy="383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BRÝLE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273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/>
              <a:t>188,73 km/h = nejtvrdší střela ve florbale 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Švéd Mikael „Mille“ Johanssons drží od roku 2003 světový rekord v rychlosti florbalové střelby. Ano, florbalový míček může skutečně letět téměř dvouset kilometrovou rychlostí.</a:t>
            </a:r>
          </a:p>
          <a:p>
            <a:pPr>
              <a:lnSpc>
                <a:spcPct val="80000"/>
              </a:lnSpc>
            </a:pPr>
            <a:r>
              <a:rPr lang="cs-CZ" sz="2000"/>
              <a:t>Brýle jsou ochranný doplněk, používaný jak amatérskými hráč tak profesionály</a:t>
            </a:r>
          </a:p>
          <a:p>
            <a:pPr>
              <a:lnSpc>
                <a:spcPct val="80000"/>
              </a:lnSpc>
            </a:pPr>
            <a:r>
              <a:rPr lang="cs-CZ" sz="2000"/>
              <a:t>Výborně padnoucí, nerozbitné, nemlžící se ochranné brýle značky Zone. Cirkulace vzduchu, stavitelný zadní pásek. Doporučeno Mezinárodní florbalovou federací. </a:t>
            </a:r>
          </a:p>
        </p:txBody>
      </p:sp>
      <p:pic>
        <p:nvPicPr>
          <p:cNvPr id="31749" name="Picture 5" descr="brý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52825"/>
            <a:ext cx="54006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BRANKÁŘ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2592388"/>
          </a:xfrm>
        </p:spPr>
        <p:txBody>
          <a:bodyPr/>
          <a:lstStyle/>
          <a:p>
            <a:r>
              <a:rPr lang="cs-CZ" sz="1600"/>
              <a:t>Role brankáře je v týmu zcela odlišná od ostatních hráčů, jsou na něj kladeny větší nároky – odehraje většinou celý zápas bez střídání a každá jeho chyba je viditelnější a může znamenat jistý gól.</a:t>
            </a:r>
          </a:p>
          <a:p>
            <a:r>
              <a:rPr lang="cs-CZ" sz="1600"/>
              <a:t>Zápas či trénink má na brankáře jiné nároky po fyzické stránce. Před zahájením tréninku nebo zápasu se brankář věnuje především rozcvičení celého těla, zejména protažení dolních končetin, které jsou v neustálém zatížení</a:t>
            </a:r>
          </a:p>
          <a:p>
            <a:r>
              <a:rPr lang="cs-CZ" sz="1600"/>
              <a:t>Pohybuje se po kolenou a holeních pomocí odrazů špičky nohy</a:t>
            </a:r>
          </a:p>
          <a:p>
            <a:r>
              <a:rPr lang="cs-CZ" sz="1600"/>
              <a:t>brankář má výstroj bez které nemůže nastoupit na zápas, a která kryje tělo před střelami soupeře</a:t>
            </a:r>
          </a:p>
        </p:txBody>
      </p:sp>
      <p:pic>
        <p:nvPicPr>
          <p:cNvPr id="32772" name="Picture 4" descr="brank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429000"/>
            <a:ext cx="4537075" cy="323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cs-CZ"/>
              <a:t>MASKA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229600" cy="4525963"/>
          </a:xfrm>
        </p:spPr>
        <p:txBody>
          <a:bodyPr/>
          <a:lstStyle/>
          <a:p>
            <a:r>
              <a:rPr lang="cs-CZ"/>
              <a:t>Maska účelně chrání hlavu brankáře, rozlišují se především ve své váze, vnitřním polstrováním a tvarem</a:t>
            </a:r>
          </a:p>
        </p:txBody>
      </p:sp>
      <p:pic>
        <p:nvPicPr>
          <p:cNvPr id="33796" name="Picture 4" descr="mas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2844800" cy="2844800"/>
          </a:xfrm>
          <a:prstGeom prst="rect">
            <a:avLst/>
          </a:prstGeom>
          <a:noFill/>
        </p:spPr>
      </p:pic>
      <p:pic>
        <p:nvPicPr>
          <p:cNvPr id="33797" name="Picture 5" descr="mask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357563"/>
            <a:ext cx="2428875" cy="2951162"/>
          </a:xfrm>
          <a:prstGeom prst="rect">
            <a:avLst/>
          </a:prstGeom>
          <a:noFill/>
        </p:spPr>
      </p:pic>
      <p:pic>
        <p:nvPicPr>
          <p:cNvPr id="33798" name="Picture 6" descr="mask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221163"/>
            <a:ext cx="2771775" cy="2771775"/>
          </a:xfrm>
          <a:prstGeom prst="rect">
            <a:avLst/>
          </a:prstGeom>
          <a:noFill/>
        </p:spPr>
      </p:pic>
      <p:pic>
        <p:nvPicPr>
          <p:cNvPr id="33799" name="Picture 7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2205038"/>
            <a:ext cx="244792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DRES BRANKÁŘE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1368425"/>
          </a:xfrm>
        </p:spPr>
        <p:txBody>
          <a:bodyPr/>
          <a:lstStyle/>
          <a:p>
            <a:r>
              <a:rPr lang="cs-CZ"/>
              <a:t>Dres s polstrováním, dres bez polstrování</a:t>
            </a:r>
          </a:p>
          <a:p>
            <a:r>
              <a:rPr lang="cs-CZ"/>
              <a:t>Vesta, krátký rukáv, dlouhý rukáv</a:t>
            </a:r>
          </a:p>
          <a:p>
            <a:endParaRPr lang="cs-CZ"/>
          </a:p>
        </p:txBody>
      </p:sp>
      <p:pic>
        <p:nvPicPr>
          <p:cNvPr id="34820" name="Picture 4" descr="dres barank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2420938"/>
            <a:ext cx="5113338" cy="4487862"/>
          </a:xfrm>
          <a:prstGeom prst="rect">
            <a:avLst/>
          </a:prstGeom>
          <a:noFill/>
        </p:spPr>
      </p:pic>
      <p:pic>
        <p:nvPicPr>
          <p:cNvPr id="34822" name="Picture 6" descr="drers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263" y="2420938"/>
            <a:ext cx="4630737" cy="463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vesta2"/>
          <p:cNvPicPr>
            <a:picLocks noChangeAspect="1" noChangeArrowheads="1"/>
          </p:cNvPicPr>
          <p:nvPr/>
        </p:nvPicPr>
        <p:blipFill>
          <a:blip r:embed="rId2" cstate="print"/>
          <a:srcRect b="8444"/>
          <a:stretch>
            <a:fillRect/>
          </a:stretch>
        </p:blipFill>
        <p:spPr bwMode="auto">
          <a:xfrm>
            <a:off x="3419475" y="2492375"/>
            <a:ext cx="2155825" cy="273685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VESTA BARANKÁŘ</a:t>
            </a:r>
          </a:p>
        </p:txBody>
      </p:sp>
      <p:pic>
        <p:nvPicPr>
          <p:cNvPr id="35844" name="Picture 4" descr="vest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3635375" cy="3244850"/>
          </a:xfrm>
          <a:prstGeom prst="rect">
            <a:avLst/>
          </a:prstGeom>
          <a:noFill/>
        </p:spPr>
      </p:pic>
      <p:pic>
        <p:nvPicPr>
          <p:cNvPr id="35846" name="Picture 6" descr="vest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2111375"/>
            <a:ext cx="3632200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BRANKÁŘSKÉ KALHOTY</a:t>
            </a:r>
          </a:p>
        </p:txBody>
      </p:sp>
      <p:pic>
        <p:nvPicPr>
          <p:cNvPr id="36868" name="Picture 4" descr="kalhoty1"/>
          <p:cNvPicPr>
            <a:picLocks noChangeAspect="1" noChangeArrowheads="1"/>
          </p:cNvPicPr>
          <p:nvPr/>
        </p:nvPicPr>
        <p:blipFill>
          <a:blip r:embed="rId2" cstate="print"/>
          <a:srcRect b="4486"/>
          <a:stretch>
            <a:fillRect/>
          </a:stretch>
        </p:blipFill>
        <p:spPr bwMode="auto">
          <a:xfrm>
            <a:off x="0" y="2835275"/>
            <a:ext cx="4211638" cy="4022725"/>
          </a:xfrm>
          <a:prstGeom prst="rect">
            <a:avLst/>
          </a:prstGeom>
          <a:noFill/>
        </p:spPr>
      </p:pic>
      <p:pic>
        <p:nvPicPr>
          <p:cNvPr id="36869" name="Picture 5" descr="kalhoty2"/>
          <p:cNvPicPr>
            <a:picLocks noChangeAspect="1" noChangeArrowheads="1"/>
          </p:cNvPicPr>
          <p:nvPr/>
        </p:nvPicPr>
        <p:blipFill>
          <a:blip r:embed="rId3" cstate="print"/>
          <a:srcRect l="14293" r="16606"/>
          <a:stretch>
            <a:fillRect/>
          </a:stretch>
        </p:blipFill>
        <p:spPr bwMode="auto">
          <a:xfrm>
            <a:off x="3779838" y="765175"/>
            <a:ext cx="2087562" cy="4081463"/>
          </a:xfrm>
          <a:prstGeom prst="rect">
            <a:avLst/>
          </a:prstGeom>
          <a:noFill/>
        </p:spPr>
      </p:pic>
      <p:pic>
        <p:nvPicPr>
          <p:cNvPr id="36870" name="Picture 6" descr="kalhoty3"/>
          <p:cNvPicPr>
            <a:picLocks noChangeAspect="1" noChangeArrowheads="1"/>
          </p:cNvPicPr>
          <p:nvPr/>
        </p:nvPicPr>
        <p:blipFill>
          <a:blip r:embed="rId4" cstate="print"/>
          <a:srcRect l="17984" r="2977" b="9404"/>
          <a:stretch>
            <a:fillRect/>
          </a:stretch>
        </p:blipFill>
        <p:spPr bwMode="auto">
          <a:xfrm>
            <a:off x="5795963" y="2897188"/>
            <a:ext cx="3455987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cs-CZ"/>
              <a:t>CHRÁNIČE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1223962"/>
          </a:xfrm>
        </p:spPr>
        <p:txBody>
          <a:bodyPr/>
          <a:lstStyle/>
          <a:p>
            <a:r>
              <a:rPr lang="cs-CZ" sz="2000"/>
              <a:t>Chrániče na jednotlivé části těla mohou nahradit kalhoty, nebo polstrovaný dres</a:t>
            </a:r>
          </a:p>
          <a:p>
            <a:r>
              <a:rPr lang="cs-CZ" sz="2000"/>
              <a:t>Můžeme je také oblékat pod vypolstrované komplety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35013" y="25844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kolena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24300" y="25654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lokty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659563" y="2565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suspenzor</a:t>
            </a:r>
          </a:p>
        </p:txBody>
      </p:sp>
      <p:pic>
        <p:nvPicPr>
          <p:cNvPr id="38919" name="Picture 7" descr="ko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1638300" cy="1908175"/>
          </a:xfrm>
          <a:prstGeom prst="rect">
            <a:avLst/>
          </a:prstGeom>
          <a:noFill/>
        </p:spPr>
      </p:pic>
      <p:pic>
        <p:nvPicPr>
          <p:cNvPr id="38920" name="Picture 8" descr="kole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97413"/>
            <a:ext cx="2160588" cy="2160587"/>
          </a:xfrm>
          <a:prstGeom prst="rect">
            <a:avLst/>
          </a:prstGeom>
          <a:noFill/>
        </p:spPr>
      </p:pic>
      <p:pic>
        <p:nvPicPr>
          <p:cNvPr id="38921" name="Picture 9" descr="lok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068638"/>
            <a:ext cx="2447925" cy="2230437"/>
          </a:xfrm>
          <a:prstGeom prst="rect">
            <a:avLst/>
          </a:prstGeom>
          <a:noFill/>
        </p:spPr>
      </p:pic>
      <p:pic>
        <p:nvPicPr>
          <p:cNvPr id="38922" name="Picture 10" descr="su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063" y="3068638"/>
            <a:ext cx="2801937" cy="1625600"/>
          </a:xfrm>
          <a:prstGeom prst="rect">
            <a:avLst/>
          </a:prstGeom>
          <a:noFill/>
        </p:spPr>
      </p:pic>
      <p:pic>
        <p:nvPicPr>
          <p:cNvPr id="38923" name="Picture 11" descr="susp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640263"/>
            <a:ext cx="2663825" cy="221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Picture 44" descr="ob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9144000" cy="8439150"/>
          </a:xfrm>
          <a:prstGeom prst="rect">
            <a:avLst/>
          </a:prstGeom>
          <a:noFill/>
        </p:spPr>
      </p:pic>
      <p:sp>
        <p:nvSpPr>
          <p:cNvPr id="2090" name="Rectangle 4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cs-CZ" sz="129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FLORBAL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965325" y="5840413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Přehled materiálového vybavení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BOTY - brankář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676275"/>
          </a:xfrm>
        </p:spPr>
        <p:txBody>
          <a:bodyPr/>
          <a:lstStyle/>
          <a:p>
            <a:r>
              <a:rPr lang="cs-CZ" sz="1800"/>
              <a:t>Boty pro brankáře jsou na rozdíl od sálových bot přizpůsobeny pro pohyb brankáře v brankovišti – umožňující boční skluz, fixace v oblasti kotníku</a:t>
            </a:r>
          </a:p>
        </p:txBody>
      </p:sp>
      <p:pic>
        <p:nvPicPr>
          <p:cNvPr id="28676" name="Picture 4" descr="boty-branká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133600"/>
            <a:ext cx="4752975" cy="3565525"/>
          </a:xfrm>
          <a:prstGeom prst="rect">
            <a:avLst/>
          </a:prstGeom>
          <a:noFill/>
        </p:spPr>
      </p:pic>
      <p:pic>
        <p:nvPicPr>
          <p:cNvPr id="28677" name="Picture 5" descr="boty-brankář1"/>
          <p:cNvPicPr>
            <a:picLocks noChangeAspect="1" noChangeArrowheads="1"/>
          </p:cNvPicPr>
          <p:nvPr/>
        </p:nvPicPr>
        <p:blipFill>
          <a:blip r:embed="rId3" cstate="print"/>
          <a:srcRect l="21646" r="21646"/>
          <a:stretch>
            <a:fillRect/>
          </a:stretch>
        </p:blipFill>
        <p:spPr bwMode="auto">
          <a:xfrm>
            <a:off x="250825" y="1628775"/>
            <a:ext cx="3630613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cs-CZ"/>
              <a:t>RUKAVICE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1584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Rukavice různých značek a typů mají především vlastnost pohodlnějšího zachycení míčku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endParaRPr lang="cs-CZ" sz="1400"/>
          </a:p>
          <a:p>
            <a:pPr>
              <a:lnSpc>
                <a:spcPct val="80000"/>
              </a:lnSpc>
            </a:pPr>
            <a:r>
              <a:rPr lang="cs-CZ" sz="1200" b="1"/>
              <a:t>Top rukavice X3M.</a:t>
            </a:r>
            <a:r>
              <a:rPr lang="cs-CZ" sz="1200"/>
              <a:t> </a:t>
            </a:r>
          </a:p>
          <a:p>
            <a:pPr>
              <a:lnSpc>
                <a:spcPct val="80000"/>
              </a:lnSpc>
            </a:pPr>
            <a:r>
              <a:rPr lang="cs-CZ" sz="1200"/>
              <a:t>Jsou vyrobeny z vysoce lepivého materiálu pro komfort při chytání míčku. Zároveň mají antibakteriální ochranu.</a:t>
            </a:r>
            <a:r>
              <a:rPr lang="cs-CZ" sz="1400"/>
              <a:t> </a:t>
            </a:r>
          </a:p>
        </p:txBody>
      </p:sp>
      <p:pic>
        <p:nvPicPr>
          <p:cNvPr id="37892" name="Picture 4" descr="rukavk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1800225" cy="1800225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27538" y="3068638"/>
            <a:ext cx="3959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400" b="1"/>
              <a:t>Brankářské rukavice Canadien Velocity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400"/>
              <a:t>Golmanské rukavice v novém designu.</a:t>
            </a:r>
            <a:br>
              <a:rPr lang="cs-CZ" sz="1400"/>
            </a:br>
            <a:r>
              <a:rPr lang="cs-CZ" sz="1400"/>
              <a:t>Na rukavicích je několik rozdílných materiálů, které mají za úkol úspěšně plnit náročné úkoly. Hřbet rukavice je tvořen pružným prodyšným materiálem který ruku dokonale obepne. Dlaň rukavice je z jemné kůže (velice příjemné na omak) s vycpávkou na zápěstí a pod prsty. Neklouzavost a maximálně jistý úchyp zajišťují prvky ze speciálního neklouzavého materiálu.</a:t>
            </a:r>
          </a:p>
        </p:txBody>
      </p:sp>
      <p:pic>
        <p:nvPicPr>
          <p:cNvPr id="37894" name="Picture 6" descr="rukavk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860800"/>
            <a:ext cx="2159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 sz="4000"/>
              <a:t>BRANKOVIŠTĚ, HRACÍ PLOCHA</a:t>
            </a:r>
          </a:p>
        </p:txBody>
      </p:sp>
      <p:pic>
        <p:nvPicPr>
          <p:cNvPr id="39940" name="Picture 4" descr="hri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817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  <a:p>
            <a:r>
              <a:rPr lang="cs-CZ"/>
              <a:t>Malé brankoviště - jen pro brankáře, nesmí do něj vstoupit obránce ani útočník</a:t>
            </a:r>
          </a:p>
          <a:p>
            <a:r>
              <a:rPr lang="cs-CZ"/>
              <a:t>Velké brankoviště - vymezený prostor brankáře pro držení míčku v ruce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672"/>
            <a:ext cx="8229600" cy="143944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40964" name="Picture 4" descr="re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4835525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google.cz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FLORBALKY</a:t>
            </a:r>
          </a:p>
          <a:p>
            <a:r>
              <a:rPr lang="cs-CZ" dirty="0"/>
              <a:t>ČEPELE</a:t>
            </a:r>
          </a:p>
          <a:p>
            <a:r>
              <a:rPr lang="cs-CZ" dirty="0"/>
              <a:t>MÍČEK</a:t>
            </a:r>
          </a:p>
          <a:p>
            <a:r>
              <a:rPr lang="cs-CZ" dirty="0"/>
              <a:t>BOTY</a:t>
            </a:r>
          </a:p>
          <a:p>
            <a:r>
              <a:rPr lang="cs-CZ" dirty="0"/>
              <a:t>ŠTULPNY</a:t>
            </a:r>
          </a:p>
          <a:p>
            <a:r>
              <a:rPr lang="cs-CZ" dirty="0"/>
              <a:t>DRES</a:t>
            </a:r>
          </a:p>
          <a:p>
            <a:r>
              <a:rPr lang="cs-CZ" dirty="0"/>
              <a:t>BRÝLE</a:t>
            </a:r>
          </a:p>
          <a:p>
            <a:r>
              <a:rPr lang="cs-CZ" dirty="0"/>
              <a:t>POTÍTKA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BRANKÁŘ</a:t>
            </a:r>
          </a:p>
          <a:p>
            <a:r>
              <a:rPr lang="cs-CZ"/>
              <a:t>MASKA</a:t>
            </a:r>
          </a:p>
          <a:p>
            <a:r>
              <a:rPr lang="cs-CZ"/>
              <a:t>DRES</a:t>
            </a:r>
          </a:p>
          <a:p>
            <a:r>
              <a:rPr lang="cs-CZ"/>
              <a:t>KALHOTY</a:t>
            </a:r>
          </a:p>
          <a:p>
            <a:r>
              <a:rPr lang="cs-CZ"/>
              <a:t>BOTY</a:t>
            </a:r>
          </a:p>
          <a:p>
            <a:r>
              <a:rPr lang="cs-CZ"/>
              <a:t>RUKAVICE</a:t>
            </a:r>
          </a:p>
          <a:p>
            <a:r>
              <a:rPr lang="cs-CZ"/>
              <a:t>BRANKOVIŠTĚ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/>
              <a:t>FLORBALOVÉ HOLE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3240088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                            </a:t>
            </a:r>
            <a:r>
              <a:rPr lang="cs-CZ" sz="2400"/>
              <a:t>Dělíme podle:</a:t>
            </a:r>
          </a:p>
          <a:p>
            <a:r>
              <a:rPr lang="cs-CZ" sz="2400"/>
              <a:t>Zahnutí – levá/pravá – při obouručním úchopu ruka více dole</a:t>
            </a:r>
          </a:p>
          <a:p>
            <a:r>
              <a:rPr lang="cs-CZ" sz="2400"/>
              <a:t>Tvrdosti – tvrdé/měkké – dle váhy hráče a úrovně hry</a:t>
            </a:r>
            <a:endParaRPr lang="cs-CZ" sz="2400" b="1"/>
          </a:p>
          <a:p>
            <a:r>
              <a:rPr lang="cs-CZ" sz="2400"/>
              <a:t>Hmotnost hráče / Tvrdost hole – orientačně, volba hole ovlivňuje také úroveň a charakter hráče</a:t>
            </a:r>
          </a:p>
          <a:p>
            <a:endParaRPr lang="cs-CZ" sz="2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75100" y="4097338"/>
            <a:ext cx="405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71775" y="4005263"/>
            <a:ext cx="3671888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100"/>
              <a:t>0-50kg / 32-36mm</a:t>
            </a:r>
          </a:p>
          <a:p>
            <a:r>
              <a:rPr lang="cs-CZ" sz="2100"/>
              <a:t>50-60kg / 30-32mm</a:t>
            </a:r>
          </a:p>
          <a:p>
            <a:r>
              <a:rPr lang="cs-CZ" sz="2100"/>
              <a:t>60-75kg / 27-30mm</a:t>
            </a:r>
          </a:p>
          <a:p>
            <a:r>
              <a:rPr lang="cs-CZ" sz="2100"/>
              <a:t>75-90kg / 25-27mm</a:t>
            </a:r>
          </a:p>
          <a:p>
            <a:r>
              <a:rPr lang="cs-CZ" sz="2100"/>
              <a:t>Nad 90kg / 23-25mm</a:t>
            </a:r>
          </a:p>
          <a:p>
            <a:r>
              <a:rPr lang="cs-CZ" sz="2100"/>
              <a:t>Obránce (dospělí) / 23-27mm</a:t>
            </a:r>
          </a:p>
          <a:p>
            <a:r>
              <a:rPr lang="cs-CZ" sz="2100"/>
              <a:t>Útočník (dospělí) / 27-30mm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1296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/>
              <a:t>Jednoduché pravidlo říká, že florbalová hůl opřená špičkou čepele svisle o zem by Vám měla být cca. k pupíku.</a:t>
            </a:r>
          </a:p>
          <a:p>
            <a:pPr>
              <a:lnSpc>
                <a:spcPct val="80000"/>
              </a:lnSpc>
            </a:pPr>
            <a:r>
              <a:rPr lang="cs-CZ" sz="1400"/>
              <a:t>Níže doporučené délky holí jsou orientační a záleží samozřejmě také na subjektivním pocitu každého hráče. Faktem však zůstává, že kratší hůl umožňuje lepší kontrolu míčku, jeho trefení ze vzduchu, ovládaní u mantinelu apod. Techničtější hráči a zejména tedy útočníci ocení spíše krátší hůl, delší hůl je naopak vhodná pro časté střelce a obránce.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288" y="3284538"/>
            <a:ext cx="54721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/>
              <a:t>Správná délka florbalové hole</a:t>
            </a:r>
          </a:p>
          <a:p>
            <a:endParaRPr lang="cs-CZ" b="1"/>
          </a:p>
          <a:p>
            <a:r>
              <a:rPr lang="cs-CZ"/>
              <a:t>Výška hráčeDélka hole</a:t>
            </a:r>
          </a:p>
          <a:p>
            <a:r>
              <a:rPr lang="cs-CZ"/>
              <a:t>110-120cm60cm</a:t>
            </a:r>
          </a:p>
          <a:p>
            <a:r>
              <a:rPr lang="cs-CZ"/>
              <a:t>120-140cm70cm, 75cm</a:t>
            </a:r>
            <a:br>
              <a:rPr lang="cs-CZ"/>
            </a:br>
            <a:r>
              <a:rPr lang="cs-CZ"/>
              <a:t>140-150cm80cm</a:t>
            </a:r>
          </a:p>
          <a:p>
            <a:r>
              <a:rPr lang="cs-CZ"/>
              <a:t>150-160cm85cm, 87cm</a:t>
            </a:r>
          </a:p>
          <a:p>
            <a:r>
              <a:rPr lang="cs-CZ"/>
              <a:t>160-175cm91cm, 92cm</a:t>
            </a:r>
          </a:p>
          <a:p>
            <a:r>
              <a:rPr lang="cs-CZ"/>
              <a:t>175-190cm95cm, 96cm</a:t>
            </a:r>
          </a:p>
          <a:p>
            <a:r>
              <a:rPr lang="cs-CZ"/>
              <a:t>190cm a více 99cm, 100cm, 101cm, 102, 104cm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35150" y="0"/>
            <a:ext cx="5467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/>
              <a:t>DÉLKA FLORBALKY</a:t>
            </a:r>
          </a:p>
        </p:txBody>
      </p:sp>
      <p:pic>
        <p:nvPicPr>
          <p:cNvPr id="21513" name="Picture 9" descr="h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349500"/>
            <a:ext cx="4249737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ČEPELE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76103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1600"/>
              <a:t>Čepel bývá u holí namontována již samotným výrobcem, pokud hráči nevyhovuje, je potřeba dokoupit novou zvolenou čepel a tu původní přemontovat. Základní klasifikace rozděluje čepele na</a:t>
            </a:r>
            <a:r>
              <a:rPr lang="cs-CZ" sz="1600" b="1"/>
              <a:t> měkké, středně tvrdé a tvrdé</a:t>
            </a:r>
            <a:r>
              <a:rPr lang="cs-CZ" sz="1600"/>
              <a:t>. Dále dělíme čepele podle typu zahnutí, tvaru, barvy, velikosti a v neposlední řadě podle výrobce resp. značky.</a:t>
            </a:r>
          </a:p>
          <a:p>
            <a:pPr>
              <a:lnSpc>
                <a:spcPct val="80000"/>
              </a:lnSpc>
            </a:pPr>
            <a:endParaRPr lang="cs-CZ" sz="1600"/>
          </a:p>
          <a:p>
            <a:pPr>
              <a:lnSpc>
                <a:spcPct val="80000"/>
              </a:lnSpc>
            </a:pPr>
            <a:r>
              <a:rPr lang="cs-CZ" sz="1600"/>
              <a:t>Tvrdá čepel: náročnější zpracování přihrávek a kontrolu míčku – razantnější střela</a:t>
            </a:r>
          </a:p>
          <a:p>
            <a:pPr>
              <a:lnSpc>
                <a:spcPct val="80000"/>
              </a:lnSpc>
            </a:pPr>
            <a:r>
              <a:rPr lang="cs-CZ" sz="1600"/>
              <a:t>Měkká čepel: jednodušší zpracování míčku – méně razantní střela </a:t>
            </a:r>
          </a:p>
          <a:p>
            <a:pPr>
              <a:lnSpc>
                <a:spcPct val="80000"/>
              </a:lnSpc>
            </a:pPr>
            <a:r>
              <a:rPr lang="cs-CZ" sz="1600"/>
              <a:t>Středně tvrdá čepel: nejužívanější pro svou univerzálnost – kontrola míčku, zpracování míčku, střela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ZAHNUTÍ ČEPELE</a:t>
            </a:r>
            <a:endParaRPr lang="cs-CZ" sz="1600"/>
          </a:p>
          <a:p>
            <a:pPr>
              <a:lnSpc>
                <a:spcPct val="80000"/>
              </a:lnSpc>
            </a:pPr>
            <a:r>
              <a:rPr lang="cs-CZ" sz="1600"/>
              <a:t>Další vlastností čepele ovlivňující vedení míčku, kontrolu a střelu je velikost zahnutí. Čím více je čepel zahnutá – větší “hák“, tím lépe se hráči daří zvedat míček z hrací plochy, nevýhodou hodně zahnutých čepelí je nechtěné zvedání míčku při nahrávce po zemi (nejčastější) a střelbě po zemi.</a:t>
            </a:r>
          </a:p>
          <a:p>
            <a:pPr>
              <a:lnSpc>
                <a:spcPct val="80000"/>
              </a:lnSpc>
            </a:pPr>
            <a:endParaRPr lang="cs-CZ" sz="160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TYPY ČEPELÍ</a:t>
            </a:r>
            <a:endParaRPr lang="cs-CZ" sz="1600"/>
          </a:p>
          <a:p>
            <a:pPr>
              <a:lnSpc>
                <a:spcPct val="80000"/>
              </a:lnSpc>
            </a:pPr>
            <a:r>
              <a:rPr lang="cs-CZ" sz="1600"/>
              <a:t>Kromě výše popsaného základního členění čepelí podle jejich tvrdosti, dále čepele dělíme a to podle jejich tvaru, který specifikuje herní vlastnosti resp. herní styl, pro který je daná čepel určena.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60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1)      Rovná – horší kontrola nad míčkem </a:t>
            </a:r>
            <a:endParaRPr lang="cs-CZ" sz="160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2)      Standardně zahnutá – univerzální, nejužívanější</a:t>
            </a:r>
            <a:endParaRPr lang="cs-CZ" sz="160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3)      Speciálně zahnutá – freestyle, častější problém se střelbou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 l="9296" r="12694"/>
          <a:stretch>
            <a:fillRect/>
          </a:stretch>
        </p:blipFill>
        <p:spPr bwMode="auto">
          <a:xfrm>
            <a:off x="5795963" y="1557338"/>
            <a:ext cx="3024187" cy="379412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cs-CZ"/>
              <a:t>ČEPELE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5327650" cy="5903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1400" b="1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TVAROVÁNÍ ČEPELE</a:t>
            </a:r>
            <a:endParaRPr lang="cs-CZ" sz="1600"/>
          </a:p>
          <a:p>
            <a:pPr>
              <a:lnSpc>
                <a:spcPct val="80000"/>
              </a:lnSpc>
            </a:pPr>
            <a:r>
              <a:rPr lang="cs-CZ" sz="1600"/>
              <a:t>Většina hráčů, kteří se florbalu věnují delší dobu, si čepel hole natvarovávají přesně podle svých individuálních požadavků. Natvarování se provádí nahříváním čepele pomocí </a:t>
            </a:r>
            <a:r>
              <a:rPr lang="cs-CZ" sz="1600" b="1" i="1"/>
              <a:t>horkovzdušné pistole</a:t>
            </a:r>
            <a:r>
              <a:rPr lang="cs-CZ" sz="1600"/>
              <a:t> nebo v </a:t>
            </a:r>
            <a:r>
              <a:rPr lang="cs-CZ" sz="1600" b="1" i="1"/>
              <a:t>horké vodě</a:t>
            </a:r>
            <a:r>
              <a:rPr lang="cs-CZ" sz="1600"/>
              <a:t>. V momentě, kdy materiál změkne, provede uživatel vlastnoručně uzpůsobení čepele přesně podle svých představ. Ztrátou teploty čepel opět ztvrdne a zůstává v nově zvolené poloze. Tento proces lze provádět opakovaně, ovšem musíme si uvědomit, že opětovným natvarováváním přichází čepel o původní vlastnosti a může měknout.</a:t>
            </a:r>
          </a:p>
          <a:p>
            <a:pPr>
              <a:lnSpc>
                <a:spcPct val="80000"/>
              </a:lnSpc>
            </a:pPr>
            <a:endParaRPr lang="cs-CZ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/>
              <a:t>VÝMĚNA ČEPELE</a:t>
            </a:r>
            <a:endParaRPr lang="cs-CZ" sz="1600"/>
          </a:p>
          <a:p>
            <a:pPr>
              <a:lnSpc>
                <a:spcPct val="80000"/>
              </a:lnSpc>
            </a:pPr>
            <a:r>
              <a:rPr lang="cs-CZ" sz="1600"/>
              <a:t>Florbalová čepel bývá k holi (shaftu) přimontovaná pomocí speciálních šroubků a rovněž zatavením materiálu čepele přímo do hole. Proto je při demontáži čepele třeba nejen odšroubovat jednotlivé šroubky, ale také s využitím horkovzdušné pistole nebo vroucí vody způsobit naměknutí materiálu a čepel mechanickým pohybem odstranit. Při výměně čepele je třeba brát zřetel na to, že zvláště některé neznačkové čepele nemají umístěny otvory na šroubky na stejném místě jako hole značkové. V tomto případě je nejvhodnějším řešením instalovat čepel na hůl (shaft) </a:t>
            </a:r>
            <a:r>
              <a:rPr lang="cs-CZ" sz="1600" b="1" i="1"/>
              <a:t>stejné značky</a:t>
            </a:r>
            <a:r>
              <a:rPr lang="cs-CZ" sz="1600"/>
              <a:t> resp. výrobce.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2951162" cy="850900"/>
          </a:xfrm>
        </p:spPr>
        <p:txBody>
          <a:bodyPr/>
          <a:lstStyle/>
          <a:p>
            <a:r>
              <a:rPr lang="cs-CZ"/>
              <a:t>MÍČEK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4103687" cy="1441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/>
              <a:t>Florbalové míčky jsou odlišeny materiálem, tvarem a cenou</a:t>
            </a:r>
          </a:p>
          <a:p>
            <a:pPr>
              <a:lnSpc>
                <a:spcPct val="90000"/>
              </a:lnSpc>
            </a:pPr>
            <a:r>
              <a:rPr lang="cs-CZ" sz="1800"/>
              <a:t>Pro registrované soutěže se používají míčky s certifikací IFF</a:t>
            </a:r>
          </a:p>
          <a:p>
            <a:pPr>
              <a:lnSpc>
                <a:spcPct val="90000"/>
              </a:lnSpc>
            </a:pPr>
            <a:r>
              <a:rPr lang="cs-CZ" sz="1800"/>
              <a:t>Příklady certifikovaných míčků:</a:t>
            </a:r>
          </a:p>
          <a:p>
            <a:pPr>
              <a:lnSpc>
                <a:spcPct val="90000"/>
              </a:lnSpc>
            </a:pPr>
            <a:endParaRPr lang="cs-CZ" sz="18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3933825"/>
            <a:ext cx="331311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/>
              <a:t>Florbalový míček UNIHOC Booster je zkonstruován na základě nejnovějších poznatků z oblastí aerodynamiky. Speciální technologie nepravidelně vytvarovaných jamek na povrchu míčku snižuje odpor vzduchu, čímž zjednodušuje kontrolu a pohyb míčku po hrací ploše.</a:t>
            </a:r>
          </a:p>
          <a:p>
            <a:endParaRPr lang="cs-CZ"/>
          </a:p>
        </p:txBody>
      </p:sp>
      <p:pic>
        <p:nvPicPr>
          <p:cNvPr id="24582" name="Picture 6" descr="míček_bo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76475"/>
            <a:ext cx="1458912" cy="1473200"/>
          </a:xfrm>
          <a:prstGeom prst="rect">
            <a:avLst/>
          </a:prstGeom>
          <a:noFill/>
        </p:spPr>
      </p:pic>
      <p:pic>
        <p:nvPicPr>
          <p:cNvPr id="24583" name="Picture 7" descr="míček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cs-CZ"/>
              <a:t>BOTY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89588"/>
            <a:ext cx="8229600" cy="12684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1400" b="1"/>
              <a:t>BOTY  SALMING</a:t>
            </a:r>
          </a:p>
          <a:p>
            <a:r>
              <a:rPr lang="cs-CZ" sz="1400"/>
              <a:t>BIONICTM - kompletní systém pro tlumení nárazů a odpružení boty. LMS UNITTM - torzní jednotka, která zajišťuje ochranu a stabilitu při bočních pohybech. DURAWEARTM - extrémně odolné materiály a jejich kombinace. ARMOUR SHIELDTM - zesílená vrstva materiálu na špičce a nártu boty. Zvyšuje odolnost proti prodření. </a:t>
            </a:r>
          </a:p>
        </p:txBody>
      </p:sp>
      <p:pic>
        <p:nvPicPr>
          <p:cNvPr id="2560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5803900" cy="386080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76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Boty na florbal se používají klasické sálové boty s podrážkou upravenou na povrch</a:t>
            </a:r>
          </a:p>
          <a:p>
            <a:r>
              <a:rPr lang="cs-CZ"/>
              <a:t>v hale, nebo sálové boty od florbalových výrobců se specifickými vlastnostmi pro florbalisty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.Florbal_materialove vybaveni_CM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5.Florbal_materialove vybaveni_CM</Template>
  <TotalTime>0</TotalTime>
  <Words>1424</Words>
  <Application>Microsoft Office PowerPoint</Application>
  <PresentationFormat>Předvádění na obrazovce (4:3)</PresentationFormat>
  <Paragraphs>148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5.Florbal_materialove vybaveni_CM</vt:lpstr>
      <vt:lpstr>MÍČOVÉ HRY Florbal, materiálové vybavení</vt:lpstr>
      <vt:lpstr>FLORBAL</vt:lpstr>
      <vt:lpstr>OBSAH PREZENTACE</vt:lpstr>
      <vt:lpstr>FLORBALOVÉ HOLE</vt:lpstr>
      <vt:lpstr>Prezentace aplikace PowerPoint</vt:lpstr>
      <vt:lpstr>ČEPELE</vt:lpstr>
      <vt:lpstr>ČEPELE</vt:lpstr>
      <vt:lpstr>MÍČEK</vt:lpstr>
      <vt:lpstr>BOTY</vt:lpstr>
      <vt:lpstr>BOTY – florbalové speciály</vt:lpstr>
      <vt:lpstr>ŠTULPNY</vt:lpstr>
      <vt:lpstr>DRES</vt:lpstr>
      <vt:lpstr>BRÝLE</vt:lpstr>
      <vt:lpstr>BRANKÁŘ</vt:lpstr>
      <vt:lpstr>MASKA</vt:lpstr>
      <vt:lpstr>DRES BRANKÁŘE</vt:lpstr>
      <vt:lpstr>VESTA BARANKÁŘ</vt:lpstr>
      <vt:lpstr>BRANKÁŘSKÉ KALHOTY</vt:lpstr>
      <vt:lpstr>CHRÁNIČE</vt:lpstr>
      <vt:lpstr>BOTY - brankář</vt:lpstr>
      <vt:lpstr>RUKAVICE</vt:lpstr>
      <vt:lpstr>BRANKOVIŠTĚ, HRACÍ PLOCHA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MÍČOVÉ HRY Florbal, materiálové vybavení</dc:title>
  <dc:creator>culikova</dc:creator>
  <cp:lastModifiedBy>culikova</cp:lastModifiedBy>
  <cp:revision>1</cp:revision>
  <dcterms:created xsi:type="dcterms:W3CDTF">2012-08-13T06:41:37Z</dcterms:created>
  <dcterms:modified xsi:type="dcterms:W3CDTF">2012-08-13T06:41:52Z</dcterms:modified>
</cp:coreProperties>
</file>