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1" r:id="rId7"/>
    <p:sldId id="262" r:id="rId8"/>
    <p:sldId id="271" r:id="rId9"/>
    <p:sldId id="263" r:id="rId10"/>
    <p:sldId id="268" r:id="rId11"/>
    <p:sldId id="267" r:id="rId12"/>
    <p:sldId id="266" r:id="rId13"/>
    <p:sldId id="269" r:id="rId14"/>
    <p:sldId id="273" r:id="rId15"/>
    <p:sldId id="27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218A-E8D3-4065-A2CB-AC9A0525B3A1}" type="datetimeFigureOut">
              <a:rPr lang="cs-CZ" smtClean="0"/>
              <a:pPr/>
              <a:t>14.6.2011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88C8A-A6B2-4D80-BD58-B30B25915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apin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2636912"/>
            <a:ext cx="3149600" cy="26924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Tepelná úprava pokrmů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Vaření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cs-CZ" dirty="0" smtClean="0"/>
              <a:t>Na </a:t>
            </a:r>
            <a:r>
              <a:rPr lang="cs-CZ" dirty="0" smtClean="0"/>
              <a:t>potravinu působí horká tekutina (voda, mléko, vývar) o teplotě 100 °C v uzavřené nádobě.</a:t>
            </a:r>
            <a:endParaRPr lang="cs-CZ" b="1" dirty="0" smtClean="0"/>
          </a:p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Druhy vaření</a:t>
            </a:r>
          </a:p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Vaření v tlakovém hrnci (Papinův hrnec)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cs-CZ" dirty="0" smtClean="0"/>
              <a:t> Potravina se vaří za zvýšené teploty a tlaku. Výhodou je zkrácená doba přípravy a úspora energie. </a:t>
            </a:r>
            <a:r>
              <a:rPr lang="cs-CZ" dirty="0" smtClean="0"/>
              <a:t>Šetří některé vitamíny.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Autorem materiálu je Jitka Fialová,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ZŠ Dobříš, Komenského nám. 35, okres Příbram</a:t>
            </a:r>
          </a:p>
          <a:p>
            <a:pPr algn="ctr">
              <a:buNone/>
            </a:pPr>
            <a:r>
              <a:rPr lang="cs-CZ" sz="1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Inovace školy – Dobříš, </a:t>
            </a:r>
            <a:r>
              <a:rPr lang="cs-CZ" sz="13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EUpenizeskolam.cz</a:t>
            </a:r>
            <a:endParaRPr lang="cs-CZ" sz="13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Smažení </a:t>
            </a:r>
          </a:p>
          <a:p>
            <a:r>
              <a:rPr lang="cs-CZ" sz="3200" dirty="0" smtClean="0"/>
              <a:t>Pokrmy smažíme na pánvi ve větším množství tuku při teplotě cca 200 °C. Nejčastěji takto připravujeme řízky, karbanátky, různé druhy zeleniny.</a:t>
            </a:r>
            <a:endParaRPr lang="cs-CZ" sz="3200" dirty="0"/>
          </a:p>
        </p:txBody>
      </p:sp>
      <p:pic>
        <p:nvPicPr>
          <p:cNvPr id="3" name="Obrázek 2" descr="kv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780928"/>
            <a:ext cx="2725302" cy="1800200"/>
          </a:xfrm>
          <a:prstGeom prst="rect">
            <a:avLst/>
          </a:prstGeom>
        </p:spPr>
      </p:pic>
      <p:pic>
        <p:nvPicPr>
          <p:cNvPr id="4" name="Obrázek 3" descr="říz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3758698"/>
            <a:ext cx="2232248" cy="16741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476672"/>
            <a:ext cx="770485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Fritování</a:t>
            </a:r>
          </a:p>
          <a:p>
            <a:r>
              <a:rPr lang="cs-CZ" sz="3200" dirty="0" smtClean="0"/>
              <a:t>Je podobné smažení. Fritujeme ve fritovacím hrnci  při teplotě 160–200 °C. Při této úpravě je ovšem  celý pokrm  ponořen do horkého oleje, vše je rychlejší a rovnoměrnější.   Fritují se hranolky, řízky, hranolky, bramborové lupínky. Měly by se používat jen fritovací oleje .  Fritovací olej musíme časem vyměnit.</a:t>
            </a:r>
          </a:p>
          <a:p>
            <a:endParaRPr lang="pl-PL" dirty="0" smtClean="0"/>
          </a:p>
        </p:txBody>
      </p:sp>
      <p:pic>
        <p:nvPicPr>
          <p:cNvPr id="3" name="Obrázek 2" descr="21-z-fritez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581128"/>
            <a:ext cx="2448272" cy="18380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712879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Tepelná úprava v mikrovlnných troubách </a:t>
            </a:r>
          </a:p>
          <a:p>
            <a:r>
              <a:rPr lang="cs-CZ" sz="3200" dirty="0" smtClean="0"/>
              <a:t>Moderní způsob </a:t>
            </a:r>
            <a:r>
              <a:rPr lang="cs-CZ" sz="3200" dirty="0" smtClean="0"/>
              <a:t>úpravy potravin.Mikrovlny </a:t>
            </a:r>
            <a:r>
              <a:rPr lang="cs-CZ" sz="3200" dirty="0" smtClean="0"/>
              <a:t>jsou velmi krátké elektromagnetické  vlny s vysokým kmitočtem. Mikrovlnné záření se přemění na teplo. Používají se především k rozmrazování a ohřívání potravin přímo na talíři. Nesmíme používat kovové nádobí.</a:t>
            </a:r>
            <a:br>
              <a:rPr lang="cs-CZ" sz="3200" dirty="0" smtClean="0"/>
            </a:br>
            <a:endParaRPr lang="cs-CZ" sz="3200" dirty="0" smtClean="0"/>
          </a:p>
          <a:p>
            <a:endParaRPr lang="cs-CZ" dirty="0"/>
          </a:p>
        </p:txBody>
      </p:sp>
      <p:pic>
        <p:nvPicPr>
          <p:cNvPr id="4" name="Obrázek 3" descr="troub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437112"/>
            <a:ext cx="3744416" cy="222990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79928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Dušení </a:t>
            </a:r>
          </a:p>
          <a:p>
            <a:endParaRPr lang="cs-CZ" sz="3200" dirty="0" smtClean="0"/>
          </a:p>
          <a:p>
            <a:r>
              <a:rPr lang="cs-CZ" sz="3200" dirty="0" smtClean="0"/>
              <a:t>Potraviny dusíme v uzavřené nádobě s malým množstvím vody. Do pokrmu se tím uvolňují aromatické látky a tuk. Vznikají tak omáčky a šťávy. Přidáváme pouze malé množství vody, aby se pokrm nepřipálil a aby se dusil  ve „vlastní šťávě“.</a:t>
            </a:r>
          </a:p>
          <a:p>
            <a:r>
              <a:rPr lang="cs-CZ" sz="3200" dirty="0" smtClean="0"/>
              <a:t>Teplota při dušení je 100 °C.   Nejčastěji dusíme různá masa a zeleninu nebo přílohy jako například rýži.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Do tabulky zapiš všechny druhy tepelných úprav potravin.  Každý způsob zhodnoť  z hlediska zdravé výživy.</a:t>
            </a:r>
            <a:b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Příklad: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8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Tepelná</a:t>
                      </a:r>
                      <a:r>
                        <a:rPr lang="cs-CZ" baseline="0" dirty="0" smtClean="0"/>
                        <a:t> úprava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Vhodný způsob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Nevhodný způsob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v tlak. hrnci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Šetří čas, peníze, vitamíny. Nemusíme použít tuk.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Fritování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Příliš mnoho tuku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467544" y="404664"/>
          <a:ext cx="8208912" cy="5832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6304"/>
                <a:gridCol w="2736304"/>
                <a:gridCol w="2736304"/>
              </a:tblGrid>
              <a:tr h="379351">
                <a:tc>
                  <a:txBody>
                    <a:bodyPr/>
                    <a:lstStyle/>
                    <a:p>
                      <a:r>
                        <a:rPr lang="cs-CZ" dirty="0" smtClean="0"/>
                        <a:t>Tepelná</a:t>
                      </a:r>
                      <a:r>
                        <a:rPr lang="cs-CZ" baseline="0" dirty="0" smtClean="0"/>
                        <a:t> úprava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Vhodný způsob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Nevhodný způsob</a:t>
                      </a:r>
                      <a:endParaRPr lang="cs-CZ" dirty="0"/>
                    </a:p>
                  </a:txBody>
                  <a:tcPr/>
                </a:tc>
              </a:tr>
              <a:tr h="52173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93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476672"/>
            <a:ext cx="792088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Vaření v páře</a:t>
            </a:r>
          </a:p>
          <a:p>
            <a:r>
              <a:rPr lang="cs-CZ" sz="3200" dirty="0" smtClean="0"/>
              <a:t>Potravina je vložena do hrnce na pařák, v němž se tvoří pára. Nedochází k vyluhování  důležitých látek do vody  a potraviny si zachovávají  své chuťové vlastnosti,  jsou  stravitelnější a zůstávají celistvé. Úprava je časově pomalejší. Většinou se takto vaří zelenina, </a:t>
            </a:r>
            <a:r>
              <a:rPr lang="cs-CZ" sz="3200" dirty="0" smtClean="0"/>
              <a:t>brambory nebo </a:t>
            </a:r>
            <a:r>
              <a:rPr lang="cs-CZ" sz="3200" dirty="0" smtClean="0"/>
              <a:t>knedlíky.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pic>
        <p:nvPicPr>
          <p:cNvPr id="3" name="Obrázek 2" descr="pařá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581128"/>
            <a:ext cx="3168352" cy="2016224"/>
          </a:xfrm>
          <a:prstGeom prst="rect">
            <a:avLst/>
          </a:prstGeom>
        </p:spPr>
      </p:pic>
      <p:pic>
        <p:nvPicPr>
          <p:cNvPr id="6" name="Obrázek 5" descr="para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221088"/>
            <a:ext cx="2160240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Vaření ve vodní lázni</a:t>
            </a:r>
          </a:p>
          <a:p>
            <a:r>
              <a:rPr lang="cs-CZ" sz="3200" dirty="0" smtClean="0"/>
              <a:t>Menší </a:t>
            </a:r>
            <a:r>
              <a:rPr lang="cs-CZ" sz="3200" dirty="0" smtClean="0"/>
              <a:t>nádoba </a:t>
            </a:r>
            <a:r>
              <a:rPr lang="cs-CZ" sz="3200" dirty="0" smtClean="0"/>
              <a:t>s potravinou se vloží do jiné nádoby s  vodou a </a:t>
            </a:r>
            <a:r>
              <a:rPr lang="cs-CZ" sz="3200" dirty="0" smtClean="0"/>
              <a:t>zahřívá se. </a:t>
            </a:r>
            <a:r>
              <a:rPr lang="cs-CZ" sz="3200" dirty="0" smtClean="0"/>
              <a:t>Takto se připravují pokrmy, které se při běžném vaření připalují, například krémy, pudingy a hrnečkové knedlíky.</a:t>
            </a:r>
          </a:p>
          <a:p>
            <a:endParaRPr lang="cs-CZ" sz="3200" dirty="0"/>
          </a:p>
        </p:txBody>
      </p:sp>
      <p:pic>
        <p:nvPicPr>
          <p:cNvPr id="3" name="Obrázek 2" descr="vodní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429000"/>
            <a:ext cx="3888432" cy="25955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Spařování potravin (blanšírování )</a:t>
            </a:r>
          </a:p>
          <a:p>
            <a:r>
              <a:rPr lang="cs-CZ" sz="3200" dirty="0" smtClean="0"/>
              <a:t>Potravinu krátce spaříme, tzn. ponoříme do horké vody a poté ochladíme. Slupka se snadněji  sloupne. Často je také důvodem blanšírování  odstranění např.  hořkosti, nepříjemné chuti a vůně. Spařujeme </a:t>
            </a:r>
            <a:r>
              <a:rPr lang="cs-CZ" sz="3200" dirty="0" smtClean="0"/>
              <a:t> </a:t>
            </a:r>
            <a:r>
              <a:rPr lang="cs-CZ" sz="3200" dirty="0" smtClean="0"/>
              <a:t>například broskve, rajčata nebo mandle, aby se slupka dala lehce sloupnout.</a:t>
            </a:r>
            <a:r>
              <a:rPr lang="cs-CZ" sz="3200" b="1" dirty="0" smtClean="0"/>
              <a:t> </a:t>
            </a:r>
            <a:endParaRPr lang="cs-CZ" sz="3200" dirty="0" smtClean="0"/>
          </a:p>
          <a:p>
            <a:r>
              <a:rPr lang="cs-CZ" sz="3200" dirty="0" smtClean="0"/>
              <a:t> </a:t>
            </a:r>
            <a:endParaRPr lang="cs-CZ" sz="3200" dirty="0"/>
          </a:p>
        </p:txBody>
      </p:sp>
      <p:pic>
        <p:nvPicPr>
          <p:cNvPr id="3" name="Obrázek 2" descr="bl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149080"/>
            <a:ext cx="3086472" cy="23999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Pečení – na potravinu působí horký vzduch nebo horký tuk. Teplota se pohybuje mezi 180 – 300°C</a:t>
            </a:r>
            <a:endParaRPr lang="cs-CZ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Pečení v rozehřáté troubě</a:t>
            </a:r>
          </a:p>
          <a:p>
            <a:pPr>
              <a:buNone/>
            </a:pPr>
            <a:r>
              <a:rPr lang="cs-CZ" dirty="0" smtClean="0"/>
              <a:t>    Před vlastním pečením maso prudce opečeme na tuku. Tím se vytvoří ochranná vrstva , která zabrání unikání šťávy z masa. Některé pokrmy podléváme malým  množství vody nebo vývaru. K netučným potravinám přidáváme tuk. 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kach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509120"/>
            <a:ext cx="2232248" cy="16741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88640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Pečení na pánvi</a:t>
            </a:r>
          </a:p>
          <a:p>
            <a:r>
              <a:rPr lang="cs-CZ" sz="3200" dirty="0" smtClean="0"/>
              <a:t>Potravinu vkládáme do rozehřátého tuku, prudce opečeme z obou stran. Na teflonové pánvi lze opékat bez tuku. </a:t>
            </a:r>
          </a:p>
          <a:p>
            <a:r>
              <a:rPr lang="cs-CZ" sz="3200" dirty="0" smtClean="0"/>
              <a:t>Na pánvi pečeme hlavně minutky – steaky, přírodní řízky, některé druhy zeleniny jako např. lilky, cukety, papriky či  rajčata nebo palačinky.</a:t>
            </a:r>
            <a:br>
              <a:rPr lang="cs-CZ" sz="3200" dirty="0" smtClean="0"/>
            </a:br>
            <a:endParaRPr lang="cs-CZ" sz="3200" dirty="0" smtClean="0"/>
          </a:p>
          <a:p>
            <a:endParaRPr lang="cs-CZ" dirty="0"/>
          </a:p>
        </p:txBody>
      </p:sp>
      <p:pic>
        <p:nvPicPr>
          <p:cNvPr id="3" name="Obrázek 2" descr="opé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933056"/>
            <a:ext cx="2390775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84887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Pečení na rožni (grilování)</a:t>
            </a:r>
          </a:p>
          <a:p>
            <a:r>
              <a:rPr lang="cs-CZ" sz="3200" dirty="0" smtClean="0"/>
              <a:t>Rožeň je otáčivá kovová tyč usazená vodorovně ve stojanu. Maso pečeme většinou vcelku a potíráme marinádou (směs oleje, různého koření, hořčice, pivo atd.)  Pečení ale trvá déle.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3" name="Obrázek 2" descr="kyt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356992"/>
            <a:ext cx="3113088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836712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Pečení na roštu (grilování)</a:t>
            </a:r>
          </a:p>
          <a:p>
            <a:r>
              <a:rPr lang="cs-CZ" sz="3200" dirty="0" smtClean="0"/>
              <a:t>Rošt je kovová mřížka nebo plotna, kde zdroj tepla působí zespodu nebo shora.</a:t>
            </a:r>
          </a:p>
          <a:p>
            <a:r>
              <a:rPr lang="cs-CZ" sz="3200" dirty="0" smtClean="0"/>
              <a:t> Grilované potraviny  obracíme kleštěmi, nepropichujeme, aby nevytékala šťáva a potíráme marinádou. Grilujeme různá masa nebo zeleninu.</a:t>
            </a:r>
            <a:endParaRPr lang="cs-CZ" sz="3200" dirty="0"/>
          </a:p>
        </p:txBody>
      </p:sp>
      <p:pic>
        <p:nvPicPr>
          <p:cNvPr id="4" name="Obrázek 3" descr="receptynag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077072"/>
            <a:ext cx="2985771" cy="19838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332656"/>
            <a:ext cx="80648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4">
                    <a:lumMod val="75000"/>
                  </a:schemeClr>
                </a:solidFill>
              </a:rPr>
              <a:t>Zapékání (gratinování)</a:t>
            </a:r>
          </a:p>
          <a:p>
            <a:r>
              <a:rPr lang="cs-CZ" sz="3200" dirty="0" smtClean="0"/>
              <a:t>Částečně nebo zcela tepelně upravený pokrm zapékáme na povrchu. Používáme k tomu  nízké nádoby z ohnivzdorného skla nebo porcelánu.  Nádobu potřeme máslem a povrch pokrmu posypeme sýrem, krémem, bílkovým sněhem. Zapékáme pokrmy zeleninové,  masové </a:t>
            </a:r>
            <a:r>
              <a:rPr lang="cs-CZ" sz="3200" dirty="0" smtClean="0"/>
              <a:t>směsi, ryby</a:t>
            </a:r>
            <a:r>
              <a:rPr lang="cs-CZ" sz="3200" dirty="0" smtClean="0"/>
              <a:t>, těstoviny nebo moučníky.</a:t>
            </a:r>
          </a:p>
          <a:p>
            <a:endParaRPr lang="cs-CZ" dirty="0"/>
          </a:p>
        </p:txBody>
      </p:sp>
      <p:pic>
        <p:nvPicPr>
          <p:cNvPr id="3" name="Obrázek 2" descr="gratinová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365104"/>
            <a:ext cx="249555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675</Words>
  <Application>Microsoft Office PowerPoint</Application>
  <PresentationFormat>Předvádění na obrazovce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Tepelná úprava pokrmů</vt:lpstr>
      <vt:lpstr>Snímek 2</vt:lpstr>
      <vt:lpstr>Snímek 3</vt:lpstr>
      <vt:lpstr>Snímek 4</vt:lpstr>
      <vt:lpstr>Pečení – na potravinu působí horký vzduch nebo horký tuk. Teplota se pohybuje mezi 180 – 300°C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Do tabulky zapiš všechny druhy tepelných úprav potravin.  Každý způsob zhodnoť  z hlediska zdravé výživy. Příklad: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Tepelná úprava pokrmů</dc:title>
  <dc:creator>František Fiala</dc:creator>
  <cp:lastModifiedBy>František Fiala</cp:lastModifiedBy>
  <cp:revision>23</cp:revision>
  <dcterms:created xsi:type="dcterms:W3CDTF">2011-06-14T13:56:21Z</dcterms:created>
  <dcterms:modified xsi:type="dcterms:W3CDTF">2011-06-14T18:27:02Z</dcterms:modified>
</cp:coreProperties>
</file>