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  <p:sldId id="261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8C74-6F76-4AF2-B576-CED005133F52}" type="datetimeFigureOut">
              <a:rPr lang="cs-CZ" smtClean="0"/>
              <a:pPr/>
              <a:t>13.6.2011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15D8-BD41-4B5B-BC79-131DD39844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8C74-6F76-4AF2-B576-CED005133F52}" type="datetimeFigureOut">
              <a:rPr lang="cs-CZ" smtClean="0"/>
              <a:pPr/>
              <a:t>13.6.2011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15D8-BD41-4B5B-BC79-131DD39844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8C74-6F76-4AF2-B576-CED005133F52}" type="datetimeFigureOut">
              <a:rPr lang="cs-CZ" smtClean="0"/>
              <a:pPr/>
              <a:t>13.6.2011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15D8-BD41-4B5B-BC79-131DD39844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8C74-6F76-4AF2-B576-CED005133F52}" type="datetimeFigureOut">
              <a:rPr lang="cs-CZ" smtClean="0"/>
              <a:pPr/>
              <a:t>13.6.2011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15D8-BD41-4B5B-BC79-131DD39844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8C74-6F76-4AF2-B576-CED005133F52}" type="datetimeFigureOut">
              <a:rPr lang="cs-CZ" smtClean="0"/>
              <a:pPr/>
              <a:t>13.6.2011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15D8-BD41-4B5B-BC79-131DD39844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8C74-6F76-4AF2-B576-CED005133F52}" type="datetimeFigureOut">
              <a:rPr lang="cs-CZ" smtClean="0"/>
              <a:pPr/>
              <a:t>13.6.2011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15D8-BD41-4B5B-BC79-131DD39844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8C74-6F76-4AF2-B576-CED005133F52}" type="datetimeFigureOut">
              <a:rPr lang="cs-CZ" smtClean="0"/>
              <a:pPr/>
              <a:t>13.6.2011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15D8-BD41-4B5B-BC79-131DD39844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8C74-6F76-4AF2-B576-CED005133F52}" type="datetimeFigureOut">
              <a:rPr lang="cs-CZ" smtClean="0"/>
              <a:pPr/>
              <a:t>13.6.2011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15D8-BD41-4B5B-BC79-131DD39844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8C74-6F76-4AF2-B576-CED005133F52}" type="datetimeFigureOut">
              <a:rPr lang="cs-CZ" smtClean="0"/>
              <a:pPr/>
              <a:t>13.6.2011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15D8-BD41-4B5B-BC79-131DD39844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8C74-6F76-4AF2-B576-CED005133F52}" type="datetimeFigureOut">
              <a:rPr lang="cs-CZ" smtClean="0"/>
              <a:pPr/>
              <a:t>13.6.2011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15D8-BD41-4B5B-BC79-131DD39844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8C74-6F76-4AF2-B576-CED005133F52}" type="datetimeFigureOut">
              <a:rPr lang="cs-CZ" smtClean="0"/>
              <a:pPr/>
              <a:t>13.6.2011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15D8-BD41-4B5B-BC79-131DD39844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58C74-6F76-4AF2-B576-CED005133F52}" type="datetimeFigureOut">
              <a:rPr lang="cs-CZ" smtClean="0"/>
              <a:pPr/>
              <a:t>13.6.2011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915D8-BD41-4B5B-BC79-131DD398444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Potraviny živočišného původu</a:t>
            </a: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1"/>
          </a:xfrm>
        </p:spPr>
        <p:txBody>
          <a:bodyPr>
            <a:normAutofit fontScale="92500" lnSpcReduction="10000"/>
          </a:bodyPr>
          <a:lstStyle/>
          <a:p>
            <a:r>
              <a:rPr lang="cs-CZ" sz="3000" dirty="0" smtClean="0">
                <a:solidFill>
                  <a:schemeClr val="accent4">
                    <a:lumMod val="75000"/>
                  </a:schemeClr>
                </a:solidFill>
              </a:rPr>
              <a:t>Druhy masa:</a:t>
            </a:r>
          </a:p>
          <a:p>
            <a:pPr>
              <a:buNone/>
            </a:pPr>
            <a:r>
              <a:rPr lang="cs-CZ" sz="3000" dirty="0" smtClean="0">
                <a:solidFill>
                  <a:schemeClr val="accent4">
                    <a:lumMod val="75000"/>
                  </a:schemeClr>
                </a:solidFill>
              </a:rPr>
              <a:t>     - vepřové </a:t>
            </a:r>
            <a:r>
              <a:rPr lang="cs-CZ" sz="3000" dirty="0" smtClean="0"/>
              <a:t>- je narůžovělé, tuk se nazývá sádlo</a:t>
            </a:r>
          </a:p>
          <a:p>
            <a:pPr>
              <a:buNone/>
            </a:pPr>
            <a:r>
              <a:rPr lang="cs-CZ" sz="3000" dirty="0" smtClean="0">
                <a:solidFill>
                  <a:schemeClr val="accent4">
                    <a:lumMod val="75000"/>
                  </a:schemeClr>
                </a:solidFill>
              </a:rPr>
              <a:t>     - hovězí </a:t>
            </a:r>
            <a:r>
              <a:rPr lang="cs-CZ" sz="3000" dirty="0" smtClean="0"/>
              <a:t>- je tmavě červené, tuk se nazývá lůj</a:t>
            </a:r>
          </a:p>
          <a:p>
            <a:pPr>
              <a:buNone/>
            </a:pPr>
            <a:r>
              <a:rPr lang="cs-CZ" sz="3000" dirty="0" smtClean="0">
                <a:solidFill>
                  <a:schemeClr val="accent4">
                    <a:lumMod val="75000"/>
                  </a:schemeClr>
                </a:solidFill>
              </a:rPr>
              <a:t>     - telecí </a:t>
            </a:r>
            <a:r>
              <a:rPr lang="cs-CZ" sz="3000" dirty="0" smtClean="0"/>
              <a:t>– je růžové, málo tučné</a:t>
            </a:r>
          </a:p>
          <a:p>
            <a:pPr>
              <a:buNone/>
            </a:pPr>
            <a:r>
              <a:rPr lang="cs-CZ" sz="3000" dirty="0" smtClean="0">
                <a:solidFill>
                  <a:schemeClr val="accent4">
                    <a:lumMod val="75000"/>
                  </a:schemeClr>
                </a:solidFill>
              </a:rPr>
              <a:t>     - skopové </a:t>
            </a:r>
            <a:r>
              <a:rPr lang="cs-CZ" sz="3000" dirty="0" smtClean="0"/>
              <a:t>– je světle červené, maso koz a ovcí</a:t>
            </a:r>
          </a:p>
          <a:p>
            <a:pPr>
              <a:buNone/>
            </a:pPr>
            <a:r>
              <a:rPr lang="cs-CZ" sz="3000" dirty="0" smtClean="0">
                <a:solidFill>
                  <a:schemeClr val="accent4">
                    <a:lumMod val="75000"/>
                  </a:schemeClr>
                </a:solidFill>
              </a:rPr>
              <a:t>     - drůbeží </a:t>
            </a:r>
            <a:r>
              <a:rPr lang="cs-CZ" sz="3000" dirty="0" smtClean="0"/>
              <a:t>– maso kuřat, slepic a krůt – je</a:t>
            </a:r>
          </a:p>
          <a:p>
            <a:pPr>
              <a:buNone/>
            </a:pPr>
            <a:r>
              <a:rPr lang="cs-CZ" sz="3000" dirty="0" smtClean="0">
                <a:solidFill>
                  <a:schemeClr val="accent4">
                    <a:lumMod val="75000"/>
                  </a:schemeClr>
                </a:solidFill>
              </a:rPr>
              <a:t>                         </a:t>
            </a:r>
            <a:r>
              <a:rPr lang="cs-CZ" sz="3000" dirty="0" smtClean="0"/>
              <a:t>světlé, méně tučné a lépe </a:t>
            </a:r>
          </a:p>
          <a:p>
            <a:pPr>
              <a:buNone/>
            </a:pPr>
            <a:r>
              <a:rPr lang="cs-CZ" sz="3000" dirty="0" smtClean="0"/>
              <a:t>                         stravitelné</a:t>
            </a:r>
          </a:p>
          <a:p>
            <a:endParaRPr lang="cs-CZ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cs-CZ" sz="1300" dirty="0" smtClean="0">
                <a:solidFill>
                  <a:schemeClr val="accent4">
                    <a:lumMod val="75000"/>
                  </a:schemeClr>
                </a:solidFill>
              </a:rPr>
              <a:t>Autorem materiálu je Jitka Fialová,</a:t>
            </a:r>
          </a:p>
          <a:p>
            <a:pPr algn="ctr">
              <a:buNone/>
            </a:pPr>
            <a:r>
              <a:rPr lang="cs-CZ" sz="1300" dirty="0" smtClean="0">
                <a:solidFill>
                  <a:schemeClr val="accent4">
                    <a:lumMod val="75000"/>
                  </a:schemeClr>
                </a:solidFill>
              </a:rPr>
              <a:t>ZŠ Dobříš, Komenského nám. 35, okres Příbram</a:t>
            </a:r>
          </a:p>
          <a:p>
            <a:pPr algn="ctr">
              <a:buNone/>
            </a:pPr>
            <a:r>
              <a:rPr lang="cs-CZ" sz="1300" dirty="0" smtClean="0">
                <a:solidFill>
                  <a:schemeClr val="accent4">
                    <a:lumMod val="75000"/>
                  </a:schemeClr>
                </a:solidFill>
              </a:rPr>
              <a:t>Inovace školy – Dobříš, </a:t>
            </a:r>
            <a:r>
              <a:rPr lang="cs-CZ" sz="1300" dirty="0" err="1" smtClean="0">
                <a:solidFill>
                  <a:schemeClr val="accent4">
                    <a:lumMod val="75000"/>
                  </a:schemeClr>
                </a:solidFill>
              </a:rPr>
              <a:t>EUpenizeskolam.cz</a:t>
            </a:r>
            <a:endParaRPr lang="cs-CZ" sz="1300" dirty="0" smtClean="0">
              <a:solidFill>
                <a:schemeClr val="accent4">
                  <a:lumMod val="75000"/>
                </a:schemeClr>
              </a:solidFill>
            </a:endParaRPr>
          </a:p>
          <a:p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Příprava jednoduchého mléčného pokrmu</a:t>
            </a: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Jahodový mléčný koktejl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 Ingredience:</a:t>
            </a:r>
          </a:p>
          <a:p>
            <a:pPr>
              <a:buNone/>
            </a:pPr>
            <a:r>
              <a:rPr lang="cs-CZ" dirty="0" smtClean="0"/>
              <a:t>    300 g  jahod, 150 g zakysané smetany, asi 7 dl plnotučného mléka,  vanilkový cukr,  </a:t>
            </a:r>
            <a:r>
              <a:rPr lang="cs-CZ" dirty="0" err="1" smtClean="0"/>
              <a:t>cukr</a:t>
            </a:r>
            <a:r>
              <a:rPr lang="cs-CZ" dirty="0" smtClean="0"/>
              <a:t> moučku nebo krupici</a:t>
            </a:r>
          </a:p>
          <a:p>
            <a:pPr>
              <a:buFont typeface="Wingdings" pitchFamily="2" charset="2"/>
              <a:buChar char="Ø"/>
            </a:pP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Postup</a:t>
            </a:r>
          </a:p>
          <a:p>
            <a:pPr>
              <a:buNone/>
            </a:pPr>
            <a:r>
              <a:rPr lang="cs-CZ" dirty="0" smtClean="0"/>
              <a:t>    Všechny suroviny rozmixujeme v mixéru. Přisladíme dle chuti.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404665"/>
            <a:ext cx="8064896" cy="754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buFontTx/>
              <a:buChar char="-"/>
            </a:pPr>
            <a:r>
              <a:rPr lang="cs-CZ" sz="3200" dirty="0" smtClean="0"/>
              <a:t> maso kachen, hus – je  tmavé, tučné, tuk</a:t>
            </a:r>
          </a:p>
          <a:p>
            <a:pPr lvl="2"/>
            <a:r>
              <a:rPr lang="cs-CZ" sz="3200" dirty="0" smtClean="0"/>
              <a:t>   se nazývá sádlo        </a:t>
            </a:r>
          </a:p>
          <a:p>
            <a:pPr>
              <a:buFontTx/>
              <a:buChar char="-"/>
            </a:pPr>
            <a:r>
              <a:rPr lang="cs-CZ" sz="3200" dirty="0" smtClean="0">
                <a:solidFill>
                  <a:schemeClr val="accent4">
                    <a:lumMod val="75000"/>
                  </a:schemeClr>
                </a:solidFill>
              </a:rPr>
              <a:t> králičí </a:t>
            </a:r>
            <a:r>
              <a:rPr lang="cs-CZ" sz="3200" dirty="0" smtClean="0"/>
              <a:t>– bílé jemné maso, používá se méně</a:t>
            </a:r>
          </a:p>
          <a:p>
            <a:r>
              <a:rPr lang="cs-CZ" sz="3200" dirty="0" smtClean="0"/>
              <a:t>                 často</a:t>
            </a:r>
          </a:p>
          <a:p>
            <a:pPr>
              <a:buFontTx/>
              <a:buChar char="-"/>
            </a:pPr>
            <a:r>
              <a:rPr lang="cs-CZ" sz="3200" dirty="0" smtClean="0">
                <a:solidFill>
                  <a:schemeClr val="accent4">
                    <a:lumMod val="75000"/>
                  </a:schemeClr>
                </a:solidFill>
              </a:rPr>
              <a:t> zvěřina </a:t>
            </a:r>
            <a:r>
              <a:rPr lang="cs-CZ" sz="3200" dirty="0" smtClean="0"/>
              <a:t>– maso lovné zvěře – zajíci, bažanti, </a:t>
            </a:r>
          </a:p>
          <a:p>
            <a:r>
              <a:rPr lang="cs-CZ" sz="3200" dirty="0" smtClean="0"/>
              <a:t>                    srnci, divoká prasata, používá se</a:t>
            </a:r>
          </a:p>
          <a:p>
            <a:r>
              <a:rPr lang="cs-CZ" sz="3200" dirty="0" smtClean="0"/>
              <a:t>                    méně často</a:t>
            </a:r>
          </a:p>
          <a:p>
            <a:pPr>
              <a:buFontTx/>
              <a:buChar char="-"/>
            </a:pPr>
            <a:r>
              <a:rPr lang="cs-CZ" sz="3200" dirty="0" smtClean="0">
                <a:solidFill>
                  <a:schemeClr val="accent4">
                    <a:lumMod val="75000"/>
                  </a:schemeClr>
                </a:solidFill>
              </a:rPr>
              <a:t>ryby </a:t>
            </a:r>
            <a:r>
              <a:rPr lang="cs-CZ" sz="3200" dirty="0" smtClean="0"/>
              <a:t>- sladkovodní – kapr, pstruh, štika,</a:t>
            </a:r>
          </a:p>
          <a:p>
            <a:r>
              <a:rPr lang="cs-CZ" sz="3200" dirty="0" smtClean="0"/>
              <a:t>              candát</a:t>
            </a:r>
          </a:p>
          <a:p>
            <a:r>
              <a:rPr lang="cs-CZ" sz="3200" dirty="0" smtClean="0"/>
              <a:t>              mořské – losos, tuňák, treska, sleď</a:t>
            </a:r>
          </a:p>
          <a:p>
            <a:r>
              <a:rPr lang="cs-CZ" sz="3200" dirty="0" smtClean="0"/>
              <a:t>               maso je velmi výživné a lehce </a:t>
            </a:r>
          </a:p>
          <a:p>
            <a:r>
              <a:rPr lang="cs-CZ" sz="3200" dirty="0" smtClean="0"/>
              <a:t>               stravitelné</a:t>
            </a:r>
          </a:p>
          <a:p>
            <a:endParaRPr lang="cs-CZ" sz="3200" dirty="0" smtClean="0"/>
          </a:p>
          <a:p>
            <a:r>
              <a:rPr lang="cs-CZ" sz="3200" dirty="0" smtClean="0"/>
              <a:t>                   </a:t>
            </a:r>
          </a:p>
          <a:p>
            <a:r>
              <a:rPr lang="cs-CZ" dirty="0" smtClean="0"/>
              <a:t>          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Dělení vepřového masa</a:t>
            </a: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Zástupný symbol pro obsah 3" descr="veprov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9810" y="1600200"/>
            <a:ext cx="8224380" cy="45259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Dělení hovězího masa</a:t>
            </a: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Zástupný symbol pro obsah 3" descr="hovez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9810" y="1600200"/>
            <a:ext cx="8224380" cy="452596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Na základě předcházejícího obrázku dělení vepřového masa popiš, kde se nachází krkovička, svíčková, kýta a bůček:</a:t>
            </a:r>
            <a:endParaRPr lang="cs-CZ" sz="2400" dirty="0"/>
          </a:p>
        </p:txBody>
      </p:sp>
      <p:pic>
        <p:nvPicPr>
          <p:cNvPr id="4" name="Zástupný symbol pro obsah 3" descr="prasedelen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599" y="1766746"/>
            <a:ext cx="7183049" cy="4182534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Na základě předcházejícího obrázku dělení hovězího masa popiš, kde se nachází roštěnec, svíčková, plec a kýta:</a:t>
            </a:r>
            <a:endParaRPr lang="cs-CZ" sz="2400" dirty="0"/>
          </a:p>
        </p:txBody>
      </p:sp>
      <p:pic>
        <p:nvPicPr>
          <p:cNvPr id="5" name="Zástupný symbol pro obsah 4" descr="hovězí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772816"/>
            <a:ext cx="8446050" cy="3744416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Mléko a mléčné výrobky</a:t>
            </a: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   U nás se používá mléko kravské, v malé míře mléko kozí a ovčí.</a:t>
            </a:r>
          </a:p>
          <a:p>
            <a:pPr>
              <a:buNone/>
            </a:pPr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Výrobky z mléka: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máslo</a:t>
            </a:r>
            <a:r>
              <a:rPr lang="cs-CZ" dirty="0" smtClean="0"/>
              <a:t> – mléčný tuk, hromadí se v horních vrstvách mléka, vedlejší produkt je </a:t>
            </a:r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podmáslí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smetana</a:t>
            </a:r>
            <a:r>
              <a:rPr lang="cs-CZ" dirty="0" smtClean="0"/>
              <a:t> – mléčný tuk s částí mléka. Vyrábí se hlavně 12 % nebo 33 %.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kysané mléčné výrobky </a:t>
            </a:r>
            <a:r>
              <a:rPr lang="cs-CZ" dirty="0" smtClean="0"/>
              <a:t>– vyrábí se zakysáním mléka s různými ušlechtilými bakteriemi – jogurt, kefír, acidofilní mléko.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tvaroh</a:t>
            </a:r>
            <a:r>
              <a:rPr lang="cs-CZ" dirty="0" smtClean="0"/>
              <a:t> – vyrábí se oddělením bílkovinné složky od zakysaného mléka, vedlejší produkt je </a:t>
            </a:r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syrovátka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476672"/>
            <a:ext cx="835292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- </a:t>
            </a:r>
            <a:r>
              <a:rPr lang="cs-CZ" sz="3200" dirty="0" smtClean="0">
                <a:solidFill>
                  <a:schemeClr val="accent4">
                    <a:lumMod val="75000"/>
                  </a:schemeClr>
                </a:solidFill>
              </a:rPr>
              <a:t>kondenzované mléko </a:t>
            </a:r>
            <a:r>
              <a:rPr lang="cs-CZ" sz="3200" dirty="0" smtClean="0"/>
              <a:t>– je zahuštěné mléko,      </a:t>
            </a:r>
          </a:p>
          <a:p>
            <a:r>
              <a:rPr lang="cs-CZ" sz="3200" dirty="0" smtClean="0"/>
              <a:t> vyrábí se odpařováním vody.</a:t>
            </a:r>
          </a:p>
          <a:p>
            <a:pPr>
              <a:buFontTx/>
              <a:buChar char="-"/>
            </a:pPr>
            <a:r>
              <a:rPr lang="cs-CZ" sz="3200" dirty="0" smtClean="0">
                <a:solidFill>
                  <a:schemeClr val="accent4">
                    <a:lumMod val="75000"/>
                  </a:schemeClr>
                </a:solidFill>
              </a:rPr>
              <a:t>sušené mléko </a:t>
            </a:r>
            <a:r>
              <a:rPr lang="cs-CZ" sz="3200" dirty="0" smtClean="0"/>
              <a:t>– odpaří se většina vody, je</a:t>
            </a:r>
          </a:p>
          <a:p>
            <a:r>
              <a:rPr lang="cs-CZ" sz="3200" dirty="0" smtClean="0"/>
              <a:t> základem kojenecké výživy.</a:t>
            </a:r>
          </a:p>
          <a:p>
            <a:pPr>
              <a:buFontTx/>
              <a:buChar char="-"/>
            </a:pPr>
            <a:r>
              <a:rPr lang="cs-CZ" sz="3200" dirty="0" smtClean="0">
                <a:solidFill>
                  <a:schemeClr val="accent4">
                    <a:lumMod val="75000"/>
                  </a:schemeClr>
                </a:solidFill>
              </a:rPr>
              <a:t> sýry </a:t>
            </a:r>
            <a:r>
              <a:rPr lang="cs-CZ" sz="3200" dirty="0" smtClean="0"/>
              <a:t>– existuje velmi mnoho druhů, liší se    tučností, ochucením atd.</a:t>
            </a:r>
          </a:p>
          <a:p>
            <a:pPr>
              <a:buFontTx/>
              <a:buChar char="-"/>
            </a:pPr>
            <a:endParaRPr lang="cs-CZ" sz="3200" dirty="0" smtClean="0"/>
          </a:p>
          <a:p>
            <a:pPr algn="ctr"/>
            <a:r>
              <a:rPr lang="cs-CZ" sz="3200" dirty="0" smtClean="0">
                <a:solidFill>
                  <a:schemeClr val="accent4">
                    <a:lumMod val="75000"/>
                  </a:schemeClr>
                </a:solidFill>
              </a:rPr>
              <a:t>Vejce</a:t>
            </a:r>
          </a:p>
          <a:p>
            <a:r>
              <a:rPr lang="cs-CZ" sz="3200" dirty="0" smtClean="0"/>
              <a:t>- jsou biologicky hodnotná a energeticky vydatná.</a:t>
            </a:r>
          </a:p>
          <a:p>
            <a:endParaRPr lang="cs-CZ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 smtClean="0">
                <a:solidFill>
                  <a:schemeClr val="accent4">
                    <a:lumMod val="75000"/>
                  </a:schemeClr>
                </a:solidFill>
              </a:rPr>
              <a:t>Zpracuj tabulku nejběžnějších mléčných výrobků a u každého uveď způsob balení a dobu doporučené spotřeby .</a:t>
            </a:r>
            <a:br>
              <a:rPr lang="cs-CZ" sz="2400" dirty="0" smtClean="0">
                <a:solidFill>
                  <a:schemeClr val="accent4">
                    <a:lumMod val="75000"/>
                  </a:schemeClr>
                </a:solidFill>
              </a:rPr>
            </a:br>
            <a:endParaRPr lang="cs-CZ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Zástupný symbol pro obsah 3" descr="mlék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03848" y="4149080"/>
            <a:ext cx="2619375" cy="1743075"/>
          </a:xfrm>
        </p:spPr>
      </p:pic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524000" y="1397000"/>
          <a:ext cx="6096000" cy="21234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Mléčný výrobek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Způsob balení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Doporučená spotřeba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432</Words>
  <Application>Microsoft Office PowerPoint</Application>
  <PresentationFormat>Předvádění na obrazovce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Potraviny živočišného původu</vt:lpstr>
      <vt:lpstr>Snímek 2</vt:lpstr>
      <vt:lpstr>Dělení vepřového masa</vt:lpstr>
      <vt:lpstr>Dělení hovězího masa</vt:lpstr>
      <vt:lpstr>Na základě předcházejícího obrázku dělení vepřového masa popiš, kde se nachází krkovička, svíčková, kýta a bůček:</vt:lpstr>
      <vt:lpstr>Na základě předcházejícího obrázku dělení hovězího masa popiš, kde se nachází roštěnec, svíčková, plec a kýta:</vt:lpstr>
      <vt:lpstr>Mléko a mléčné výrobky</vt:lpstr>
      <vt:lpstr>Snímek 8</vt:lpstr>
      <vt:lpstr>Zpracuj tabulku nejběžnějších mléčných výrobků a u každého uveď způsob balení a dobu doporučené spotřeby . </vt:lpstr>
      <vt:lpstr>Příprava jednoduchého mléčného pokrmu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František Fiala</dc:creator>
  <cp:lastModifiedBy>František Fiala</cp:lastModifiedBy>
  <cp:revision>15</cp:revision>
  <dcterms:created xsi:type="dcterms:W3CDTF">2011-06-12T21:20:31Z</dcterms:created>
  <dcterms:modified xsi:type="dcterms:W3CDTF">2011-06-13T19:35:27Z</dcterms:modified>
</cp:coreProperties>
</file>