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6172E-630C-4EC0-A459-90CB48329BE5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Autorem materiálu je Mgr. Renata Jindráková,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92B7-0E6C-4DD2-81D9-E9C5DD846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79E3D-F288-4C1A-A343-8E3725444679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Autorem materiálu je Mgr. Renata Jindráková,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99F3D-7957-486A-B2E6-5A86278201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Autorem materiálu je Mgr. Renata Jindráková,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13E786-9CF7-4184-BE28-06E541CC9664}" type="datetimeFigureOut">
              <a:rPr lang="cs-CZ" smtClean="0"/>
              <a:pPr/>
              <a:t>26.7.2011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C3BEB8-985B-4213-B813-1B053DCD33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2/20/Small_coat_of_arms_of_the_Czech_Republic.sv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c/cb/Flag_of_the_Czech_Republic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f/fc/Flag_of_the_president_of_the_Czech_Republic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5/58/Tricolour_of_the_Czech_Republic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b/bf/Seal_of_the_Czech_Republic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enatka\Plocha\&#268;esk&#225;%20hymna%20(Czech%20anthem,hymn%20Czech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d/Coat_of_arms_of_the_Czech_Republic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859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Česká hymna a Státní symboly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3221182"/>
            <a:ext cx="8458200" cy="3208214"/>
          </a:xfrm>
        </p:spPr>
        <p:txBody>
          <a:bodyPr>
            <a:normAutofit/>
          </a:bodyPr>
          <a:lstStyle/>
          <a:p>
            <a:pPr algn="ctr"/>
            <a:endParaRPr lang="cs-CZ" sz="4000" dirty="0" smtClean="0"/>
          </a:p>
          <a:p>
            <a:pPr algn="ctr"/>
            <a:r>
              <a:rPr lang="cs-CZ" sz="4000" dirty="0" smtClean="0"/>
              <a:t>Občanská výchova 6. ročník</a:t>
            </a:r>
          </a:p>
          <a:p>
            <a:pPr algn="ctr"/>
            <a:endParaRPr lang="cs-CZ" sz="4000" dirty="0" smtClean="0"/>
          </a:p>
          <a:p>
            <a:pPr algn="ctr"/>
            <a:endParaRPr lang="cs-CZ" sz="4000" dirty="0" smtClean="0"/>
          </a:p>
          <a:p>
            <a:pPr algn="ctr"/>
            <a:endParaRPr lang="cs-CZ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Malý státní znak</a:t>
            </a:r>
            <a:endParaRPr lang="cs-CZ" sz="4400" dirty="0"/>
          </a:p>
        </p:txBody>
      </p:sp>
      <p:pic>
        <p:nvPicPr>
          <p:cNvPr id="4" name="Picture 2" descr="Soubor:Small coat of arms of the Czech Republic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92555" y="1554163"/>
            <a:ext cx="371128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Státní vlajka</a:t>
            </a:r>
            <a:endParaRPr lang="cs-CZ" sz="4400" dirty="0"/>
          </a:p>
        </p:txBody>
      </p:sp>
      <p:pic>
        <p:nvPicPr>
          <p:cNvPr id="4" name="Picture 2" descr="Soubor:Flag of the Czech Republic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1605" y="1554163"/>
            <a:ext cx="679318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Vlajka prezidenta republiky</a:t>
            </a:r>
            <a:endParaRPr lang="cs-CZ" sz="4400" dirty="0"/>
          </a:p>
        </p:txBody>
      </p:sp>
      <p:pic>
        <p:nvPicPr>
          <p:cNvPr id="4" name="Picture 2" descr="Soubor:Flag of the president of the Czech Republic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Státní barvy (trikolóra)</a:t>
            </a:r>
            <a:endParaRPr lang="cs-CZ" sz="4400" dirty="0"/>
          </a:p>
        </p:txBody>
      </p:sp>
      <p:pic>
        <p:nvPicPr>
          <p:cNvPr id="4" name="Picture 2" descr="Soubor:Tricolour of the Czech Republic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2388394"/>
            <a:ext cx="7620000" cy="28575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Státní pečeť</a:t>
            </a:r>
            <a:endParaRPr lang="cs-CZ" sz="4400" dirty="0"/>
          </a:p>
        </p:txBody>
      </p:sp>
      <p:pic>
        <p:nvPicPr>
          <p:cNvPr id="4" name="Picture 2" descr="Soubor:Seal of the Czech Republic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66329" y="1554163"/>
            <a:ext cx="4563741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Zápis do sešitu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Velký státní znak</a:t>
            </a:r>
          </a:p>
          <a:p>
            <a:pPr>
              <a:buFontTx/>
              <a:buChar char="-"/>
            </a:pPr>
            <a:r>
              <a:rPr lang="cs-CZ" dirty="0" smtClean="0"/>
              <a:t>tvořen štítem se čtyřmi poli symbolizující historická území ČR (Čechy, Moravu, Slezsko,  čtvrté pole pak republiku jako celek)</a:t>
            </a:r>
          </a:p>
          <a:p>
            <a:pPr>
              <a:buNone/>
            </a:pPr>
            <a:r>
              <a:rPr lang="cs-CZ" b="1" dirty="0" smtClean="0"/>
              <a:t>Malý státní znak</a:t>
            </a:r>
          </a:p>
          <a:p>
            <a:pPr>
              <a:buNone/>
            </a:pPr>
            <a:r>
              <a:rPr lang="cs-CZ" dirty="0" smtClean="0"/>
              <a:t>- tvořen jediným polem, na němž je umístěn stříbrný dvouocasý lev na červeném podkladu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Státní barvy</a:t>
            </a:r>
          </a:p>
          <a:p>
            <a:pPr>
              <a:buFontTx/>
              <a:buChar char="-"/>
            </a:pPr>
            <a:r>
              <a:rPr lang="cs-CZ" dirty="0" smtClean="0"/>
              <a:t>bílá, červená a modrá v uvedeném pořadí</a:t>
            </a:r>
          </a:p>
          <a:p>
            <a:pPr>
              <a:buNone/>
            </a:pPr>
            <a:r>
              <a:rPr lang="cs-CZ" b="1" dirty="0" smtClean="0"/>
              <a:t>Státní vlajka</a:t>
            </a:r>
          </a:p>
          <a:p>
            <a:pPr>
              <a:buFontTx/>
              <a:buChar char="-"/>
            </a:pPr>
            <a:r>
              <a:rPr lang="cs-CZ" dirty="0" smtClean="0"/>
              <a:t>skládá se z horního bílého pruhu, dolního červeného pruhu, do nichž je vsunut modrý klín</a:t>
            </a:r>
          </a:p>
          <a:p>
            <a:pPr>
              <a:buNone/>
            </a:pPr>
            <a:r>
              <a:rPr lang="cs-CZ" b="1" dirty="0" smtClean="0"/>
              <a:t>Prezidentská standarta</a:t>
            </a:r>
          </a:p>
          <a:p>
            <a:pPr>
              <a:buNone/>
            </a:pPr>
            <a:r>
              <a:rPr lang="cs-CZ" dirty="0" smtClean="0"/>
              <a:t>-   vlajka prezidenta republiky čtvercového tvaru, na bílém podkladu, olemovaným okrajem z bílých, červených a modrých plaménků je umístěn velký státní znak, pod kterým je nápis „Pravda vítězí“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Státní pečeť</a:t>
            </a:r>
          </a:p>
          <a:p>
            <a:pPr>
              <a:buNone/>
            </a:pPr>
            <a:r>
              <a:rPr lang="cs-CZ" dirty="0" smtClean="0"/>
              <a:t> - velký státní znak podložený lipovými ratolestmi, okolo nápis Česká republika</a:t>
            </a:r>
          </a:p>
          <a:p>
            <a:pPr>
              <a:buNone/>
            </a:pPr>
            <a:r>
              <a:rPr lang="cs-CZ" b="1" dirty="0" smtClean="0"/>
              <a:t>Státní hymna</a:t>
            </a:r>
          </a:p>
          <a:p>
            <a:pPr>
              <a:buNone/>
            </a:pPr>
            <a:r>
              <a:rPr lang="cs-CZ" dirty="0" smtClean="0"/>
              <a:t>-   první sloka písně „Kde domov můj“ z původní české hry Fidlovačka, text J. K. Tyl, hudba F. </a:t>
            </a:r>
            <a:r>
              <a:rPr lang="cs-CZ" dirty="0" err="1" smtClean="0"/>
              <a:t>Škroup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http:/upload.wikimedia.org/wikipedia/commons/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Konec prezentace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4000" dirty="0" smtClean="0"/>
          </a:p>
          <a:p>
            <a:pPr algn="ctr">
              <a:buNone/>
            </a:pPr>
            <a:r>
              <a:rPr lang="cs-CZ" sz="4000" dirty="0" smtClean="0"/>
              <a:t>Děkuji za pozornost </a:t>
            </a:r>
          </a:p>
          <a:p>
            <a:pPr algn="ctr">
              <a:buNone/>
            </a:pPr>
            <a:endParaRPr lang="cs-CZ" sz="400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pPr algn="ctr">
              <a:buNone/>
            </a:pPr>
            <a:r>
              <a:rPr lang="cs-CZ" sz="1800" dirty="0" smtClean="0"/>
              <a:t>Autorem materiálu je Mgr. Renata </a:t>
            </a:r>
            <a:r>
              <a:rPr lang="cs-CZ" sz="1800" dirty="0" err="1" smtClean="0"/>
              <a:t>Jindráková</a:t>
            </a:r>
            <a:r>
              <a:rPr lang="cs-CZ" sz="1800" dirty="0" smtClean="0"/>
              <a:t>,</a:t>
            </a:r>
          </a:p>
          <a:p>
            <a:pPr algn="ctr">
              <a:buNone/>
            </a:pPr>
            <a:r>
              <a:rPr lang="cs-CZ" sz="1800" dirty="0" smtClean="0"/>
              <a:t>ZŠ Dobříš, Komenského nám. 35, okres Příbram</a:t>
            </a:r>
          </a:p>
          <a:p>
            <a:pPr algn="ctr">
              <a:buNone/>
            </a:pPr>
            <a:r>
              <a:rPr lang="cs-CZ" sz="1800" dirty="0" smtClean="0"/>
              <a:t>Inovace školy – Dobříš, </a:t>
            </a:r>
            <a:r>
              <a:rPr lang="cs-CZ" sz="1800" dirty="0" err="1" smtClean="0"/>
              <a:t>EUpenizeskolam.cz</a:t>
            </a:r>
            <a:endParaRPr lang="cs-CZ" sz="1800" dirty="0" smtClean="0"/>
          </a:p>
          <a:p>
            <a:pPr algn="ctr">
              <a:buNone/>
            </a:pPr>
            <a:endParaRPr lang="cs-CZ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CO TO JE HYMNA?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slavnostní  hudební skladba, píseň</a:t>
            </a:r>
          </a:p>
          <a:p>
            <a:r>
              <a:rPr lang="cs-CZ" sz="4000" dirty="0" smtClean="0"/>
              <a:t>tvoří jeden z možných  symbolů</a:t>
            </a:r>
          </a:p>
          <a:p>
            <a:pPr lvl="1"/>
            <a:r>
              <a:rPr lang="cs-CZ" sz="4000" dirty="0" smtClean="0"/>
              <a:t>státu</a:t>
            </a:r>
          </a:p>
          <a:p>
            <a:pPr lvl="1"/>
            <a:r>
              <a:rPr lang="cs-CZ" sz="4000" dirty="0" smtClean="0"/>
              <a:t>národa</a:t>
            </a:r>
          </a:p>
          <a:p>
            <a:pPr lvl="1"/>
            <a:r>
              <a:rPr lang="cs-CZ" sz="4000" dirty="0" smtClean="0"/>
              <a:t>politického hnutí</a:t>
            </a:r>
          </a:p>
          <a:p>
            <a:pPr lvl="1"/>
            <a:r>
              <a:rPr lang="cs-CZ" sz="4000" dirty="0" smtClean="0"/>
              <a:t>sportovní organizace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ČESKÁ HYMNA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400" dirty="0" smtClean="0"/>
              <a:t>hudbu složil František </a:t>
            </a:r>
            <a:r>
              <a:rPr lang="cs-CZ" sz="4400" dirty="0" err="1" smtClean="0"/>
              <a:t>Škroup</a:t>
            </a:r>
            <a:endParaRPr lang="cs-CZ" sz="4400" dirty="0" smtClean="0"/>
          </a:p>
          <a:p>
            <a:r>
              <a:rPr lang="cs-CZ" sz="4400" dirty="0" smtClean="0"/>
              <a:t>Poprvé zazněla v roce 1834, při premiéře  hry Fidlovačky</a:t>
            </a:r>
          </a:p>
          <a:p>
            <a:r>
              <a:rPr lang="cs-CZ" sz="4400" dirty="0" smtClean="0"/>
              <a:t>státní hymna České republiky pochází ze hry Josefa Kajetána Tyla</a:t>
            </a:r>
            <a:r>
              <a:rPr lang="cs-CZ" sz="4400" i="1" dirty="0" smtClean="0"/>
              <a:t> „Fidlovačka, aneb žádný hněv a žádná rvačka“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vlastenci.cz/c/obr/pisne/fidlovac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00042"/>
            <a:ext cx="538640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Notový zápis</a:t>
            </a:r>
            <a:endParaRPr lang="cs-CZ" sz="4400" dirty="0"/>
          </a:p>
        </p:txBody>
      </p:sp>
      <p:pic>
        <p:nvPicPr>
          <p:cNvPr id="4" name="Picture 2" descr="http://vlastenci.cz/c/obr/pisne/hymn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72952" y="1554162"/>
            <a:ext cx="3950496" cy="5018109"/>
          </a:xfrm>
          <a:prstGeom prst="rect">
            <a:avLst/>
          </a:prstGeom>
          <a:noFill/>
        </p:spPr>
      </p:pic>
      <p:pic>
        <p:nvPicPr>
          <p:cNvPr id="5" name="Česká hymna (Czech anthem,hymn Czech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KDE DOMOV MŮJ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    Kde domov můj,</a:t>
            </a:r>
            <a:br>
              <a:rPr lang="cs-CZ" i="1" dirty="0" smtClean="0"/>
            </a:br>
            <a:r>
              <a:rPr lang="cs-CZ" i="1" dirty="0" smtClean="0"/>
              <a:t>kde domov můj?</a:t>
            </a:r>
            <a:br>
              <a:rPr lang="cs-CZ" i="1" dirty="0" smtClean="0"/>
            </a:br>
            <a:r>
              <a:rPr lang="cs-CZ" i="1" dirty="0" smtClean="0"/>
              <a:t>Voda hučí po lučinách,</a:t>
            </a:r>
            <a:br>
              <a:rPr lang="cs-CZ" i="1" dirty="0" smtClean="0"/>
            </a:br>
            <a:r>
              <a:rPr lang="cs-CZ" i="1" dirty="0" smtClean="0"/>
              <a:t>bory šumí po skalinách,</a:t>
            </a:r>
            <a:br>
              <a:rPr lang="cs-CZ" i="1" dirty="0" smtClean="0"/>
            </a:br>
            <a:r>
              <a:rPr lang="cs-CZ" i="1" dirty="0" smtClean="0"/>
              <a:t>v sadě skví se jara květ,</a:t>
            </a:r>
            <a:br>
              <a:rPr lang="cs-CZ" i="1" dirty="0" smtClean="0"/>
            </a:br>
            <a:r>
              <a:rPr lang="cs-CZ" i="1" dirty="0" smtClean="0"/>
              <a:t>zemský ráj to na pohled!</a:t>
            </a:r>
            <a:br>
              <a:rPr lang="cs-CZ" i="1" dirty="0" smtClean="0"/>
            </a:br>
            <a:r>
              <a:rPr lang="cs-CZ" i="1" dirty="0" smtClean="0"/>
              <a:t>A to je ta krásná země,</a:t>
            </a:r>
            <a:br>
              <a:rPr lang="cs-CZ" i="1" dirty="0" smtClean="0"/>
            </a:br>
            <a:r>
              <a:rPr lang="cs-CZ" i="1" dirty="0" smtClean="0"/>
              <a:t>země česká, domov můj,</a:t>
            </a:r>
            <a:br>
              <a:rPr lang="cs-CZ" i="1" dirty="0" smtClean="0"/>
            </a:br>
            <a:r>
              <a:rPr lang="cs-CZ" i="1" dirty="0" smtClean="0"/>
              <a:t>země česká, domov můj!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 2. sloka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    Kde domov můj,</a:t>
            </a:r>
            <a:br>
              <a:rPr lang="cs-CZ" i="1" dirty="0" smtClean="0"/>
            </a:br>
            <a:r>
              <a:rPr lang="cs-CZ" i="1" dirty="0" smtClean="0"/>
              <a:t>kde domov můj?</a:t>
            </a:r>
            <a:br>
              <a:rPr lang="cs-CZ" i="1" dirty="0" smtClean="0"/>
            </a:br>
            <a:r>
              <a:rPr lang="cs-CZ" i="1" dirty="0" smtClean="0"/>
              <a:t>V kraji znáš-li Bohu milém,</a:t>
            </a:r>
            <a:br>
              <a:rPr lang="cs-CZ" i="1" dirty="0" smtClean="0"/>
            </a:br>
            <a:r>
              <a:rPr lang="cs-CZ" i="1" dirty="0" smtClean="0"/>
              <a:t>duše útlé v těle čilém,</a:t>
            </a:r>
            <a:br>
              <a:rPr lang="cs-CZ" i="1" dirty="0" smtClean="0"/>
            </a:br>
            <a:r>
              <a:rPr lang="cs-CZ" i="1" dirty="0" smtClean="0"/>
              <a:t>mysl jasnou, vznik a zdar,</a:t>
            </a:r>
            <a:br>
              <a:rPr lang="cs-CZ" i="1" dirty="0" smtClean="0"/>
            </a:br>
            <a:r>
              <a:rPr lang="cs-CZ" i="1" dirty="0" smtClean="0"/>
              <a:t>a tu sílu vzdoru zmar?</a:t>
            </a:r>
            <a:br>
              <a:rPr lang="cs-CZ" i="1" dirty="0" smtClean="0"/>
            </a:br>
            <a:r>
              <a:rPr lang="cs-CZ" i="1" dirty="0" smtClean="0"/>
              <a:t>To je Čechů slavné plémě,</a:t>
            </a:r>
            <a:br>
              <a:rPr lang="cs-CZ" i="1" dirty="0" smtClean="0"/>
            </a:br>
            <a:r>
              <a:rPr lang="cs-CZ" i="1" dirty="0" smtClean="0"/>
              <a:t>mezi Čechy domov můj,</a:t>
            </a:r>
            <a:br>
              <a:rPr lang="cs-CZ" i="1" dirty="0" smtClean="0"/>
            </a:br>
            <a:r>
              <a:rPr lang="cs-CZ" i="1" dirty="0" smtClean="0"/>
              <a:t>mezi Čechy domov můj!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STÁTNÍ SYMBOLY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4800" dirty="0" smtClean="0"/>
              <a:t>Velký státní znak</a:t>
            </a:r>
          </a:p>
          <a:p>
            <a:r>
              <a:rPr lang="cs-CZ" sz="4800" dirty="0" smtClean="0"/>
              <a:t>Malý státní znak</a:t>
            </a:r>
          </a:p>
          <a:p>
            <a:r>
              <a:rPr lang="cs-CZ" sz="4800" dirty="0" smtClean="0"/>
              <a:t>Státní vlajka</a:t>
            </a:r>
          </a:p>
          <a:p>
            <a:r>
              <a:rPr lang="cs-CZ" sz="4800" dirty="0" smtClean="0"/>
              <a:t>Vlajka prezidenta republiky</a:t>
            </a:r>
          </a:p>
          <a:p>
            <a:r>
              <a:rPr lang="cs-CZ" sz="4800" dirty="0" smtClean="0"/>
              <a:t>Státní barvy </a:t>
            </a:r>
          </a:p>
          <a:p>
            <a:r>
              <a:rPr lang="cs-CZ" sz="4800" dirty="0" smtClean="0"/>
              <a:t>Státní pečeť</a:t>
            </a:r>
          </a:p>
          <a:p>
            <a:r>
              <a:rPr lang="cs-CZ" sz="4800" dirty="0" smtClean="0"/>
              <a:t>Hymna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Velký státní znak</a:t>
            </a:r>
            <a:endParaRPr lang="cs-CZ" sz="4400" dirty="0"/>
          </a:p>
        </p:txBody>
      </p:sp>
      <p:pic>
        <p:nvPicPr>
          <p:cNvPr id="4" name="Picture 2" descr="Soubor:Coat of arms of the Czech Republic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66154" y="1554163"/>
            <a:ext cx="3764092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316</Words>
  <Application>Microsoft Office PowerPoint</Application>
  <PresentationFormat>Předvádění na obrazovce (4:3)</PresentationFormat>
  <Paragraphs>62</Paragraphs>
  <Slides>19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Cesta</vt:lpstr>
      <vt:lpstr>  Česká hymna a Státní symboly</vt:lpstr>
      <vt:lpstr>CO TO JE HYMNA? </vt:lpstr>
      <vt:lpstr>ČESKÁ HYMNA</vt:lpstr>
      <vt:lpstr>Snímek 4</vt:lpstr>
      <vt:lpstr>Notový zápis</vt:lpstr>
      <vt:lpstr>KDE DOMOV MŮJ</vt:lpstr>
      <vt:lpstr> 2. sloka</vt:lpstr>
      <vt:lpstr>STÁTNÍ SYMBOLY</vt:lpstr>
      <vt:lpstr>Velký státní znak</vt:lpstr>
      <vt:lpstr>Malý státní znak</vt:lpstr>
      <vt:lpstr>Státní vlajka</vt:lpstr>
      <vt:lpstr>Vlajka prezidenta republiky</vt:lpstr>
      <vt:lpstr>Státní barvy (trikolóra)</vt:lpstr>
      <vt:lpstr>Státní pečeť</vt:lpstr>
      <vt:lpstr>Zápis do sešitu</vt:lpstr>
      <vt:lpstr>Snímek 16</vt:lpstr>
      <vt:lpstr>Snímek 17</vt:lpstr>
      <vt:lpstr>Použité zdroje:</vt:lpstr>
      <vt:lpstr>Konec prezentace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hymna</dc:title>
  <dc:creator>Renatka</dc:creator>
  <cp:lastModifiedBy>Renatka</cp:lastModifiedBy>
  <cp:revision>16</cp:revision>
  <dcterms:created xsi:type="dcterms:W3CDTF">2011-05-27T15:25:03Z</dcterms:created>
  <dcterms:modified xsi:type="dcterms:W3CDTF">2011-07-26T16:37:17Z</dcterms:modified>
</cp:coreProperties>
</file>