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7F5C8-8CF7-4E45-B46C-48969A4A826D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DE9361-8A0C-4843-8EF6-4359EE2F89E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PŘÍRODOPIS</a:t>
            </a:r>
            <a:br>
              <a:rPr lang="cs-CZ" dirty="0" smtClean="0"/>
            </a:br>
            <a:r>
              <a:rPr lang="cs-CZ" dirty="0" smtClean="0"/>
              <a:t>6. ROČNÍK</a:t>
            </a:r>
            <a:br>
              <a:rPr lang="cs-CZ" dirty="0" smtClean="0"/>
            </a:br>
            <a:r>
              <a:rPr lang="cs-CZ" dirty="0" smtClean="0"/>
              <a:t>RYBY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3400" y="5929330"/>
            <a:ext cx="7854696" cy="571504"/>
          </a:xfrm>
        </p:spPr>
        <p:txBody>
          <a:bodyPr>
            <a:normAutofit fontScale="92500" lnSpcReduction="20000"/>
          </a:bodyPr>
          <a:lstStyle/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sz="13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Autorem materiálu je Mgr. Jiřina </a:t>
            </a:r>
            <a:r>
              <a:rPr lang="cs-CZ" sz="1300" dirty="0" err="1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Hamzová</a:t>
            </a:r>
            <a:r>
              <a:rPr lang="cs-CZ" sz="13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lang="cs-CZ" sz="1300" dirty="0" smtClean="0">
              <a:latin typeface="Arial" pitchFamily="34" charset="0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sz="13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ZŠ Dobříš, Komenského nám. 35, okres Příbram</a:t>
            </a:r>
            <a:endParaRPr lang="cs-CZ" sz="1300" dirty="0" smtClean="0">
              <a:latin typeface="Arial" pitchFamily="34" charset="0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sz="13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Inovace školy – Dobříš, </a:t>
            </a:r>
            <a:r>
              <a:rPr lang="cs-CZ" sz="1300" dirty="0" err="1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EUpenizeskolam.cz</a:t>
            </a:r>
            <a:endParaRPr lang="cs-CZ" sz="1300" dirty="0" smtClean="0">
              <a:latin typeface="Arial" pitchFamily="34" charset="0"/>
            </a:endParaRPr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http://upload.wikimedia.org/wikipedia/commons/f/f5/PercheCommune.jpg  //</a:t>
            </a:r>
            <a:r>
              <a:rPr lang="cs-CZ" dirty="0" err="1"/>
              <a:t>Dgp.martin</a:t>
            </a:r>
            <a:endParaRPr lang="cs-CZ" dirty="0"/>
          </a:p>
          <a:p>
            <a:r>
              <a:rPr lang="cs-CZ" dirty="0"/>
              <a:t>http://cs.wikipedia.org/wiki/Kapr_obecn%C3%BD  //</a:t>
            </a:r>
            <a:r>
              <a:rPr lang="cs-CZ" dirty="0" err="1"/>
              <a:t>Hunadam</a:t>
            </a:r>
            <a:endParaRPr lang="cs-CZ" dirty="0"/>
          </a:p>
          <a:p>
            <a:r>
              <a:rPr lang="cs-CZ" dirty="0"/>
              <a:t>http://upload.wikimedia.org/wikipedia/commons/1/1b/CarassiusCarassius8.JPG  //</a:t>
            </a:r>
            <a:r>
              <a:rPr lang="cs-CZ" dirty="0" err="1"/>
              <a:t>Viridiflavus</a:t>
            </a:r>
            <a:endParaRPr lang="cs-CZ" dirty="0"/>
          </a:p>
          <a:p>
            <a:r>
              <a:rPr lang="cs-CZ" dirty="0"/>
              <a:t>http://cs.wikipedia.org/wiki/Soubor:Braxen,_Iduns_kokbok.jpg  //</a:t>
            </a:r>
            <a:r>
              <a:rPr lang="cs-CZ" dirty="0" err="1"/>
              <a:t>Materialscientist</a:t>
            </a:r>
            <a:endParaRPr lang="cs-CZ" dirty="0"/>
          </a:p>
          <a:p>
            <a:r>
              <a:rPr lang="cs-CZ" dirty="0"/>
              <a:t>http://upload.wikimedia.org/wikipedia/commons/7/75/Barbus_barbus.jpg  //Christian </a:t>
            </a:r>
            <a:r>
              <a:rPr lang="cs-CZ" dirty="0" err="1"/>
              <a:t>Baum</a:t>
            </a:r>
            <a:endParaRPr lang="cs-CZ" dirty="0"/>
          </a:p>
          <a:p>
            <a:r>
              <a:rPr lang="cs-CZ" dirty="0"/>
              <a:t>http://cs.wikipedia.org/wiki/Soubor:Anguilla_anguilla.jpg  //</a:t>
            </a:r>
            <a:r>
              <a:rPr lang="cs-CZ" dirty="0" err="1"/>
              <a:t>Pmx</a:t>
            </a:r>
            <a:endParaRPr lang="cs-CZ" dirty="0"/>
          </a:p>
          <a:p>
            <a:r>
              <a:rPr lang="cs-CZ" dirty="0"/>
              <a:t>http://upload.wikimedia.org/wikipedia/commons/1/1a/Hecht.jpg  //</a:t>
            </a:r>
            <a:r>
              <a:rPr lang="cs-CZ" dirty="0" err="1"/>
              <a:t>MillaTom</a:t>
            </a:r>
            <a:endParaRPr lang="cs-CZ" dirty="0"/>
          </a:p>
          <a:p>
            <a:r>
              <a:rPr lang="cs-CZ" dirty="0"/>
              <a:t>http://cs.wikipedia.org/wiki/Soubor:EuropeseMeervalLucasVanDerGeest.jpg  //</a:t>
            </a:r>
            <a:r>
              <a:rPr lang="cs-CZ" dirty="0" err="1"/>
              <a:t>Haplochromis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RYBY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79635" y="-5819207"/>
            <a:ext cx="184730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 </a:t>
            </a:r>
            <a:r>
              <a:rPr lang="cs-CZ" sz="2800" dirty="0" smtClean="0"/>
              <a:t>hlava, trup, ocas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tělo kryto šupinami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ploutve 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 smtClean="0"/>
              <a:t>	– párové – prsní, břišní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 smtClean="0"/>
              <a:t>	- nepárové – hřbetní, ocasní, řitní</a:t>
            </a:r>
          </a:p>
          <a:p>
            <a:r>
              <a:rPr lang="cs-CZ" sz="2800" dirty="0" smtClean="0"/>
              <a:t> dýchají žábrami, kryté skřelemi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samice – vajíčka = jikry</a:t>
            </a:r>
          </a:p>
          <a:p>
            <a:pPr>
              <a:buNone/>
            </a:pPr>
            <a:r>
              <a:rPr lang="cs-CZ" sz="2800" dirty="0" smtClean="0"/>
              <a:t>     samec – spermie = mlíčí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 smtClean="0"/>
              <a:t>vnějším oplozením vzniká – plůdek, vyživuje se ze žloutkového váčku</a:t>
            </a:r>
          </a:p>
          <a:p>
            <a:r>
              <a:rPr lang="cs-CZ" sz="2800" dirty="0" smtClean="0"/>
              <a:t> plynový měchýř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postranní čára</a:t>
            </a:r>
          </a:p>
          <a:p>
            <a:pPr>
              <a:buNone/>
            </a:pPr>
            <a:endParaRPr lang="cs-CZ" sz="3200" dirty="0" smtClean="0"/>
          </a:p>
          <a:p>
            <a:pPr lvl="4">
              <a:buNone/>
            </a:pPr>
            <a:endParaRPr lang="cs-CZ" sz="3200" dirty="0"/>
          </a:p>
          <a:p>
            <a:pPr lvl="4">
              <a:buNone/>
            </a:pPr>
            <a:endParaRPr lang="cs-CZ" sz="3200" dirty="0"/>
          </a:p>
          <a:p>
            <a:pPr lvl="4">
              <a:buFontTx/>
              <a:buChar char="-"/>
            </a:pPr>
            <a:endParaRPr lang="cs-CZ" sz="3200" dirty="0" smtClean="0"/>
          </a:p>
          <a:p>
            <a:pPr lvl="4">
              <a:buFontTx/>
              <a:buChar char="-"/>
            </a:pPr>
            <a:endParaRPr lang="cs-CZ" sz="3200" dirty="0"/>
          </a:p>
          <a:p>
            <a:pPr lvl="4">
              <a:buFontTx/>
              <a:buChar char="-"/>
            </a:pPr>
            <a:endParaRPr lang="cs-CZ" sz="3200" dirty="0" smtClean="0"/>
          </a:p>
          <a:p>
            <a:pPr lvl="4">
              <a:buFontTx/>
              <a:buChar char="-"/>
            </a:pPr>
            <a:endParaRPr lang="cs-CZ" sz="3200" dirty="0"/>
          </a:p>
          <a:p>
            <a:pPr lvl="4">
              <a:buFontTx/>
              <a:buChar char="-"/>
            </a:pPr>
            <a:endParaRPr lang="cs-C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Kapr obecný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Okoun říční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8523"/>
            <a:ext cx="3920877" cy="16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68" y="3068959"/>
            <a:ext cx="3744418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Karas obecný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Cejn obecný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96952"/>
            <a:ext cx="4176463" cy="239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66022"/>
            <a:ext cx="4242048" cy="26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Parma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Úhoř říční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7"/>
            <a:ext cx="4464496" cy="13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10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Štika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Sumec velký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08920"/>
            <a:ext cx="4429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72846"/>
            <a:ext cx="4010120" cy="30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jsme si zapamatovali?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Ryby patří mezi teplokrevné nebo studenokrevné živočichy?</a:t>
            </a:r>
          </a:p>
          <a:p>
            <a:pPr lvl="2"/>
            <a:r>
              <a:rPr lang="cs-CZ" dirty="0" smtClean="0"/>
              <a:t>Studenokrevné.</a:t>
            </a:r>
          </a:p>
          <a:p>
            <a:endParaRPr lang="cs-CZ" dirty="0" smtClean="0"/>
          </a:p>
          <a:p>
            <a:r>
              <a:rPr lang="cs-CZ" dirty="0" smtClean="0"/>
              <a:t>2. Uveď 4 znaky typické pro ryby.</a:t>
            </a:r>
          </a:p>
          <a:p>
            <a:pPr lvl="2"/>
            <a:r>
              <a:rPr lang="cs-CZ" dirty="0" smtClean="0"/>
              <a:t>Žábry, žijí ve vodě, šupiny, ploutve.</a:t>
            </a:r>
          </a:p>
          <a:p>
            <a:endParaRPr lang="cs-CZ" dirty="0" smtClean="0"/>
          </a:p>
          <a:p>
            <a:r>
              <a:rPr lang="cs-CZ" dirty="0" smtClean="0"/>
              <a:t>3. Napiš 1 sladkovodní býložravou rybu a 1 sladkovodní dravou rybu.</a:t>
            </a:r>
          </a:p>
          <a:p>
            <a:pPr lvl="2"/>
            <a:r>
              <a:rPr lang="cs-CZ" dirty="0" smtClean="0"/>
              <a:t>Býložravý kapr obecný. Dravá </a:t>
            </a:r>
            <a:r>
              <a:rPr lang="cs-CZ" smtClean="0"/>
              <a:t>štika obecná.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4. Vytvoř dvojice: samice, spermie, jikry, samec, mlíčí, vajíčka.</a:t>
            </a:r>
          </a:p>
          <a:p>
            <a:pPr lvl="2"/>
            <a:r>
              <a:rPr lang="cs-CZ" dirty="0" smtClean="0"/>
              <a:t>Samice – jikry- vajíčka</a:t>
            </a:r>
          </a:p>
          <a:p>
            <a:pPr lvl="2"/>
            <a:r>
              <a:rPr lang="cs-CZ" dirty="0" smtClean="0"/>
              <a:t>Samec – mlíčí – spermie</a:t>
            </a:r>
          </a:p>
          <a:p>
            <a:endParaRPr lang="cs-CZ" dirty="0" smtClean="0"/>
          </a:p>
          <a:p>
            <a:r>
              <a:rPr lang="cs-CZ" dirty="0" smtClean="0"/>
              <a:t>5. Vyber z možností tak, aby bylo tvrzení bylo správné:</a:t>
            </a:r>
          </a:p>
          <a:p>
            <a:pPr>
              <a:buNone/>
            </a:pPr>
            <a:r>
              <a:rPr lang="cs-CZ" dirty="0" smtClean="0"/>
              <a:t>	 (vnímání proudu vody, vynoření nebo ponoření)</a:t>
            </a:r>
          </a:p>
          <a:p>
            <a:pPr lvl="2"/>
            <a:r>
              <a:rPr lang="cs-CZ" dirty="0" smtClean="0"/>
              <a:t>Plynový měchýř slouží k ……………</a:t>
            </a:r>
          </a:p>
          <a:p>
            <a:pPr lvl="2"/>
            <a:r>
              <a:rPr lang="cs-CZ" dirty="0" smtClean="0"/>
              <a:t>Postranní čára slouží k .................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196</Words>
  <Application>Microsoft Office PowerPoint</Application>
  <PresentationFormat>Předvádění na obrazovce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PŘÍRODOPIS 6. ROČNÍK RYBY</vt:lpstr>
      <vt:lpstr>RYBY</vt:lpstr>
      <vt:lpstr>Znaky</vt:lpstr>
      <vt:lpstr>Snímek 4</vt:lpstr>
      <vt:lpstr>Snímek 5</vt:lpstr>
      <vt:lpstr>Snímek 6</vt:lpstr>
      <vt:lpstr>Snímek 7</vt:lpstr>
      <vt:lpstr>Co jsme si zapamatovali?</vt:lpstr>
      <vt:lpstr>Snímek 9</vt:lpstr>
      <vt:lpstr>Zdroje:</vt:lpstr>
    </vt:vector>
  </TitlesOfParts>
  <Company>Naše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</dc:title>
  <dc:creator>Mamka</dc:creator>
  <cp:lastModifiedBy>Mamka</cp:lastModifiedBy>
  <cp:revision>23</cp:revision>
  <dcterms:created xsi:type="dcterms:W3CDTF">2011-08-23T19:45:24Z</dcterms:created>
  <dcterms:modified xsi:type="dcterms:W3CDTF">2013-02-06T21:13:03Z</dcterms:modified>
</cp:coreProperties>
</file>