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56" r:id="rId3"/>
    <p:sldId id="257" r:id="rId4"/>
    <p:sldId id="258" r:id="rId5"/>
    <p:sldId id="260" r:id="rId6"/>
    <p:sldId id="261" r:id="rId7"/>
    <p:sldId id="259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AF92D77F-63B9-4694-BCC0-5A3B8B578651}" type="datetimeFigureOut">
              <a:rPr lang="cs-CZ" smtClean="0"/>
              <a:pPr/>
              <a:t>25.6.2012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E3C3BB74-F052-4165-BC82-1E8553844F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2D77F-63B9-4694-BCC0-5A3B8B578651}" type="datetimeFigureOut">
              <a:rPr lang="cs-CZ" smtClean="0"/>
              <a:pPr/>
              <a:t>25.6.2012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3BB74-F052-4165-BC82-1E8553844F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2D77F-63B9-4694-BCC0-5A3B8B578651}" type="datetimeFigureOut">
              <a:rPr lang="cs-CZ" smtClean="0"/>
              <a:pPr/>
              <a:t>25.6.2012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3BB74-F052-4165-BC82-1E8553844F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2D77F-63B9-4694-BCC0-5A3B8B578651}" type="datetimeFigureOut">
              <a:rPr lang="cs-CZ" smtClean="0"/>
              <a:pPr/>
              <a:t>25.6.2012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3BB74-F052-4165-BC82-1E8553844F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2D77F-63B9-4694-BCC0-5A3B8B578651}" type="datetimeFigureOut">
              <a:rPr lang="cs-CZ" smtClean="0"/>
              <a:pPr/>
              <a:t>25.6.2012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3BB74-F052-4165-BC82-1E8553844F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2D77F-63B9-4694-BCC0-5A3B8B578651}" type="datetimeFigureOut">
              <a:rPr lang="cs-CZ" smtClean="0"/>
              <a:pPr/>
              <a:t>25.6.2012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3BB74-F052-4165-BC82-1E8553844F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F92D77F-63B9-4694-BCC0-5A3B8B578651}" type="datetimeFigureOut">
              <a:rPr lang="cs-CZ" smtClean="0"/>
              <a:pPr/>
              <a:t>25.6.2012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3C3BB74-F052-4165-BC82-1E8553844F4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AF92D77F-63B9-4694-BCC0-5A3B8B578651}" type="datetimeFigureOut">
              <a:rPr lang="cs-CZ" smtClean="0"/>
              <a:pPr/>
              <a:t>25.6.2012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E3C3BB74-F052-4165-BC82-1E8553844F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2D77F-63B9-4694-BCC0-5A3B8B578651}" type="datetimeFigureOut">
              <a:rPr lang="cs-CZ" smtClean="0"/>
              <a:pPr/>
              <a:t>25.6.2012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3BB74-F052-4165-BC82-1E8553844F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2D77F-63B9-4694-BCC0-5A3B8B578651}" type="datetimeFigureOut">
              <a:rPr lang="cs-CZ" smtClean="0"/>
              <a:pPr/>
              <a:t>25.6.2012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3BB74-F052-4165-BC82-1E8553844F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2D77F-63B9-4694-BCC0-5A3B8B578651}" type="datetimeFigureOut">
              <a:rPr lang="cs-CZ" smtClean="0"/>
              <a:pPr/>
              <a:t>25.6.2012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3BB74-F052-4165-BC82-1E8553844F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AF92D77F-63B9-4694-BCC0-5A3B8B578651}" type="datetimeFigureOut">
              <a:rPr lang="cs-CZ" smtClean="0"/>
              <a:pPr/>
              <a:t>25.6.2012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E3C3BB74-F052-4165-BC82-1E8553844F4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becko-gpdc.rajce.idnes.cz/Prvoci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PŘÍRODOPIS</a:t>
            </a:r>
            <a:br>
              <a:rPr lang="cs-CZ" dirty="0" smtClean="0"/>
            </a:br>
            <a:r>
              <a:rPr lang="cs-CZ" dirty="0" smtClean="0"/>
              <a:t>6. ROČNÍK</a:t>
            </a:r>
            <a:br>
              <a:rPr lang="cs-CZ" dirty="0" smtClean="0"/>
            </a:br>
            <a:r>
              <a:rPr lang="cs-CZ" dirty="0" smtClean="0"/>
              <a:t>PRVOCI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457200" y="5929330"/>
            <a:ext cx="8258204" cy="714380"/>
          </a:xfrm>
        </p:spPr>
        <p:txBody>
          <a:bodyPr>
            <a:normAutofit/>
          </a:bodyPr>
          <a:lstStyle/>
          <a:p>
            <a:pPr marL="0" lvl="0"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cs-CZ" sz="1200" dirty="0" smtClean="0">
                <a:solidFill>
                  <a:srgbClr val="808080"/>
                </a:solidFill>
                <a:latin typeface="Arial" pitchFamily="34" charset="0"/>
                <a:ea typeface="Times New Roman" pitchFamily="18" charset="0"/>
              </a:rPr>
              <a:t>Autorem materiálu je Mgr. Jiřina </a:t>
            </a:r>
            <a:r>
              <a:rPr lang="cs-CZ" sz="1200" dirty="0" err="1" smtClean="0">
                <a:solidFill>
                  <a:srgbClr val="808080"/>
                </a:solidFill>
                <a:latin typeface="Arial" pitchFamily="34" charset="0"/>
                <a:ea typeface="Times New Roman" pitchFamily="18" charset="0"/>
              </a:rPr>
              <a:t>Hamzová</a:t>
            </a:r>
            <a:r>
              <a:rPr lang="cs-CZ" sz="1200" dirty="0" smtClean="0">
                <a:solidFill>
                  <a:srgbClr val="808080"/>
                </a:solidFill>
                <a:latin typeface="Arial" pitchFamily="34" charset="0"/>
                <a:ea typeface="Times New Roman" pitchFamily="18" charset="0"/>
              </a:rPr>
              <a:t>,</a:t>
            </a:r>
            <a:endParaRPr lang="cs-CZ" sz="1200" dirty="0" smtClean="0">
              <a:solidFill>
                <a:schemeClr val="tx1"/>
              </a:solidFill>
              <a:latin typeface="Arial" pitchFamily="34" charset="0"/>
            </a:endParaRPr>
          </a:p>
          <a:p>
            <a:pPr marL="0" lvl="0" algn="ctr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cs-CZ" sz="1200" dirty="0" smtClean="0">
                <a:solidFill>
                  <a:srgbClr val="808080"/>
                </a:solidFill>
                <a:latin typeface="Arial" pitchFamily="34" charset="0"/>
                <a:ea typeface="Times New Roman" pitchFamily="18" charset="0"/>
              </a:rPr>
              <a:t>ZŠ Dobříš, Komenského nám. 35, okres Příbram</a:t>
            </a:r>
            <a:endParaRPr lang="cs-CZ" sz="1200" dirty="0" smtClean="0">
              <a:solidFill>
                <a:schemeClr val="tx1"/>
              </a:solidFill>
              <a:latin typeface="Arial" pitchFamily="34" charset="0"/>
            </a:endParaRPr>
          </a:p>
          <a:p>
            <a:pPr marL="0" lvl="0" algn="ctr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cs-CZ" sz="1200" dirty="0" smtClean="0">
                <a:solidFill>
                  <a:srgbClr val="808080"/>
                </a:solidFill>
                <a:latin typeface="Arial" pitchFamily="34" charset="0"/>
                <a:ea typeface="Times New Roman" pitchFamily="18" charset="0"/>
              </a:rPr>
              <a:t>Inovace školy – Dobříš, </a:t>
            </a:r>
            <a:r>
              <a:rPr lang="cs-CZ" sz="1200" dirty="0" err="1" smtClean="0">
                <a:solidFill>
                  <a:srgbClr val="808080"/>
                </a:solidFill>
                <a:latin typeface="Arial" pitchFamily="34" charset="0"/>
                <a:ea typeface="Times New Roman" pitchFamily="18" charset="0"/>
              </a:rPr>
              <a:t>EUpenizeskolam.cz</a:t>
            </a:r>
            <a:endParaRPr lang="cs-CZ" sz="1200" dirty="0" smtClean="0">
              <a:solidFill>
                <a:schemeClr val="tx1"/>
              </a:solidFill>
              <a:latin typeface="Arial" pitchFamily="34" charset="0"/>
            </a:endParaRPr>
          </a:p>
          <a:p>
            <a:pPr algn="ctr"/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PRVOCI</a:t>
            </a:r>
            <a:endParaRPr lang="cs-CZ" dirty="0"/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4479635" y="-5726874"/>
            <a:ext cx="184730" cy="11910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200" b="0" i="0" u="none" strike="noStrike" cap="none" normalizeH="0" baseline="0" dirty="0" smtClean="0">
              <a:ln>
                <a:noFill/>
              </a:ln>
              <a:solidFill>
                <a:srgbClr val="808080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200" dirty="0" smtClean="0">
              <a:solidFill>
                <a:srgbClr val="808080"/>
              </a:solidFill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200" b="0" i="0" u="none" strike="noStrike" cap="none" normalizeH="0" baseline="0" dirty="0" smtClean="0">
              <a:ln>
                <a:noFill/>
              </a:ln>
              <a:solidFill>
                <a:srgbClr val="808080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200" dirty="0" smtClean="0">
              <a:solidFill>
                <a:srgbClr val="808080"/>
              </a:solidFill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200" b="0" i="0" u="none" strike="noStrike" cap="none" normalizeH="0" baseline="0" dirty="0" smtClean="0">
              <a:ln>
                <a:noFill/>
              </a:ln>
              <a:solidFill>
                <a:srgbClr val="808080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200" dirty="0" smtClean="0">
              <a:solidFill>
                <a:srgbClr val="808080"/>
              </a:solidFill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200" b="0" i="0" u="none" strike="noStrike" cap="none" normalizeH="0" baseline="0" dirty="0" smtClean="0">
              <a:ln>
                <a:noFill/>
              </a:ln>
              <a:solidFill>
                <a:srgbClr val="808080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200" dirty="0" smtClean="0">
              <a:solidFill>
                <a:srgbClr val="808080"/>
              </a:solidFill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200" b="0" i="0" u="none" strike="noStrike" cap="none" normalizeH="0" baseline="0" dirty="0" smtClean="0">
              <a:ln>
                <a:noFill/>
              </a:ln>
              <a:solidFill>
                <a:srgbClr val="808080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200" dirty="0" smtClean="0">
              <a:solidFill>
                <a:srgbClr val="808080"/>
              </a:solidFill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200" b="0" i="0" u="none" strike="noStrike" cap="none" normalizeH="0" baseline="0" dirty="0" smtClean="0">
              <a:ln>
                <a:noFill/>
              </a:ln>
              <a:solidFill>
                <a:srgbClr val="808080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200" dirty="0" smtClean="0">
              <a:solidFill>
                <a:srgbClr val="808080"/>
              </a:solidFill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200" b="0" i="0" u="none" strike="noStrike" cap="none" normalizeH="0" baseline="0" dirty="0" smtClean="0">
              <a:ln>
                <a:noFill/>
              </a:ln>
              <a:solidFill>
                <a:srgbClr val="808080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200" dirty="0" smtClean="0">
              <a:solidFill>
                <a:srgbClr val="808080"/>
              </a:solidFill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200" b="0" i="0" u="none" strike="noStrike" cap="none" normalizeH="0" baseline="0" dirty="0" smtClean="0">
              <a:ln>
                <a:noFill/>
              </a:ln>
              <a:solidFill>
                <a:srgbClr val="808080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200" dirty="0" smtClean="0">
              <a:solidFill>
                <a:srgbClr val="808080"/>
              </a:solidFill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200" b="0" i="0" u="none" strike="noStrike" cap="none" normalizeH="0" baseline="0" dirty="0" smtClean="0">
              <a:ln>
                <a:noFill/>
              </a:ln>
              <a:solidFill>
                <a:srgbClr val="808080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200" dirty="0" smtClean="0">
              <a:solidFill>
                <a:srgbClr val="808080"/>
              </a:solidFill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200" b="0" i="0" u="none" strike="noStrike" cap="none" normalizeH="0" baseline="0" dirty="0" smtClean="0">
              <a:ln>
                <a:noFill/>
              </a:ln>
              <a:solidFill>
                <a:srgbClr val="808080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200" dirty="0" smtClean="0">
              <a:solidFill>
                <a:srgbClr val="808080"/>
              </a:solidFill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200" b="0" i="0" u="none" strike="noStrike" cap="none" normalizeH="0" baseline="0" dirty="0" smtClean="0">
              <a:ln>
                <a:noFill/>
              </a:ln>
              <a:solidFill>
                <a:srgbClr val="808080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200" dirty="0" smtClean="0">
              <a:solidFill>
                <a:srgbClr val="808080"/>
              </a:solidFill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200" b="0" i="0" u="none" strike="noStrike" cap="none" normalizeH="0" baseline="0" dirty="0" smtClean="0">
              <a:ln>
                <a:noFill/>
              </a:ln>
              <a:solidFill>
                <a:srgbClr val="808080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200" dirty="0" smtClean="0">
              <a:solidFill>
                <a:srgbClr val="808080"/>
              </a:solidFill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200" b="0" i="0" u="none" strike="noStrike" cap="none" normalizeH="0" baseline="0" dirty="0" smtClean="0">
              <a:ln>
                <a:noFill/>
              </a:ln>
              <a:solidFill>
                <a:srgbClr val="808080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200" dirty="0" smtClean="0">
              <a:solidFill>
                <a:srgbClr val="808080"/>
              </a:solidFill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200" b="0" i="0" u="none" strike="noStrike" cap="none" normalizeH="0" baseline="0" dirty="0" smtClean="0">
              <a:ln>
                <a:noFill/>
              </a:ln>
              <a:solidFill>
                <a:srgbClr val="808080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200" dirty="0" smtClean="0">
              <a:solidFill>
                <a:srgbClr val="808080"/>
              </a:solidFill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200" b="0" i="0" u="none" strike="noStrike" cap="none" normalizeH="0" baseline="0" dirty="0" smtClean="0">
              <a:ln>
                <a:noFill/>
              </a:ln>
              <a:solidFill>
                <a:srgbClr val="808080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200" dirty="0" smtClean="0">
              <a:solidFill>
                <a:srgbClr val="808080"/>
              </a:solidFill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200" b="0" i="0" u="none" strike="noStrike" cap="none" normalizeH="0" baseline="0" dirty="0" smtClean="0">
              <a:ln>
                <a:noFill/>
              </a:ln>
              <a:solidFill>
                <a:srgbClr val="808080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200" dirty="0" smtClean="0">
              <a:solidFill>
                <a:srgbClr val="808080"/>
              </a:solidFill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200" b="0" i="0" u="none" strike="noStrike" cap="none" normalizeH="0" baseline="0" dirty="0" smtClean="0">
              <a:ln>
                <a:noFill/>
              </a:ln>
              <a:solidFill>
                <a:srgbClr val="808080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200" dirty="0" smtClean="0">
              <a:solidFill>
                <a:srgbClr val="808080"/>
              </a:solidFill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200" b="0" i="0" u="none" strike="noStrike" cap="none" normalizeH="0" baseline="0" dirty="0" smtClean="0">
              <a:ln>
                <a:noFill/>
              </a:ln>
              <a:solidFill>
                <a:srgbClr val="808080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200" dirty="0" smtClean="0">
              <a:solidFill>
                <a:srgbClr val="808080"/>
              </a:solidFill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200" b="0" i="0" u="none" strike="noStrike" cap="none" normalizeH="0" baseline="0" dirty="0" smtClean="0">
              <a:ln>
                <a:noFill/>
              </a:ln>
              <a:solidFill>
                <a:srgbClr val="808080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200" dirty="0" smtClean="0">
              <a:solidFill>
                <a:srgbClr val="808080"/>
              </a:solidFill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200" b="0" i="0" u="none" strike="noStrike" cap="none" normalizeH="0" baseline="0" dirty="0" smtClean="0">
              <a:ln>
                <a:noFill/>
              </a:ln>
              <a:solidFill>
                <a:srgbClr val="808080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200" dirty="0" smtClean="0">
              <a:solidFill>
                <a:srgbClr val="808080"/>
              </a:solidFill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200" b="0" i="0" u="none" strike="noStrike" cap="none" normalizeH="0" baseline="0" dirty="0" smtClean="0">
              <a:ln>
                <a:noFill/>
              </a:ln>
              <a:solidFill>
                <a:srgbClr val="808080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200" dirty="0" smtClean="0">
              <a:solidFill>
                <a:srgbClr val="808080"/>
              </a:solidFill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200" b="0" i="0" u="none" strike="noStrike" cap="none" normalizeH="0" baseline="0" dirty="0" smtClean="0">
              <a:ln>
                <a:noFill/>
              </a:ln>
              <a:solidFill>
                <a:srgbClr val="808080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200" dirty="0" smtClean="0">
              <a:solidFill>
                <a:srgbClr val="808080"/>
              </a:solidFill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200" b="0" i="0" u="none" strike="noStrike" cap="none" normalizeH="0" baseline="0" dirty="0" smtClean="0">
              <a:ln>
                <a:noFill/>
              </a:ln>
              <a:solidFill>
                <a:srgbClr val="808080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200" dirty="0" smtClean="0">
              <a:solidFill>
                <a:srgbClr val="808080"/>
              </a:solidFill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200" b="0" i="0" u="none" strike="noStrike" cap="none" normalizeH="0" baseline="0" dirty="0" smtClean="0">
              <a:ln>
                <a:noFill/>
              </a:ln>
              <a:solidFill>
                <a:srgbClr val="808080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200" dirty="0" smtClean="0">
              <a:solidFill>
                <a:srgbClr val="808080"/>
              </a:solidFill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200" b="0" i="0" u="none" strike="noStrike" cap="none" normalizeH="0" baseline="0" dirty="0" smtClean="0">
              <a:ln>
                <a:noFill/>
              </a:ln>
              <a:solidFill>
                <a:srgbClr val="808080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200" dirty="0" smtClean="0">
              <a:solidFill>
                <a:srgbClr val="808080"/>
              </a:solidFill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200" b="0" i="0" u="none" strike="noStrike" cap="none" normalizeH="0" baseline="0" dirty="0" smtClean="0">
              <a:ln>
                <a:noFill/>
              </a:ln>
              <a:solidFill>
                <a:srgbClr val="808080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200" dirty="0" smtClean="0">
              <a:solidFill>
                <a:srgbClr val="808080"/>
              </a:solidFill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200" b="0" i="0" u="none" strike="noStrike" cap="none" normalizeH="0" baseline="0" dirty="0" smtClean="0">
              <a:ln>
                <a:noFill/>
              </a:ln>
              <a:solidFill>
                <a:srgbClr val="808080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200" dirty="0" smtClean="0">
              <a:solidFill>
                <a:srgbClr val="808080"/>
              </a:solidFill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200" b="0" i="0" u="none" strike="noStrike" cap="none" normalizeH="0" baseline="0" dirty="0" smtClean="0">
              <a:ln>
                <a:noFill/>
              </a:ln>
              <a:solidFill>
                <a:srgbClr val="808080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200" dirty="0" smtClean="0">
              <a:solidFill>
                <a:srgbClr val="808080"/>
              </a:solidFill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200" b="0" i="0" u="none" strike="noStrike" cap="none" normalizeH="0" baseline="0" dirty="0" smtClean="0">
              <a:ln>
                <a:noFill/>
              </a:ln>
              <a:solidFill>
                <a:srgbClr val="808080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200" dirty="0" smtClean="0">
              <a:solidFill>
                <a:srgbClr val="808080"/>
              </a:solidFill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200" b="0" i="0" u="none" strike="noStrike" cap="none" normalizeH="0" baseline="0" dirty="0" smtClean="0">
              <a:ln>
                <a:noFill/>
              </a:ln>
              <a:solidFill>
                <a:srgbClr val="808080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200" dirty="0" smtClean="0">
              <a:solidFill>
                <a:srgbClr val="808080"/>
              </a:solidFill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200" b="0" i="0" u="none" strike="noStrike" cap="none" normalizeH="0" baseline="0" dirty="0" smtClean="0">
              <a:ln>
                <a:noFill/>
              </a:ln>
              <a:solidFill>
                <a:srgbClr val="808080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200" dirty="0" smtClean="0">
              <a:solidFill>
                <a:srgbClr val="808080"/>
              </a:solidFill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200" b="0" i="0" u="none" strike="noStrike" cap="none" normalizeH="0" baseline="0" dirty="0" smtClean="0">
              <a:ln>
                <a:noFill/>
              </a:ln>
              <a:solidFill>
                <a:srgbClr val="808080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200" dirty="0" smtClean="0">
              <a:solidFill>
                <a:srgbClr val="808080"/>
              </a:solidFill>
              <a:latin typeface="Arial" pitchFamily="34" charset="0"/>
              <a:ea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Znaky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 tělo tvoří jedna buňka</a:t>
            </a:r>
          </a:p>
          <a:p>
            <a:r>
              <a:rPr lang="cs-CZ" dirty="0"/>
              <a:t> </a:t>
            </a:r>
            <a:r>
              <a:rPr lang="cs-CZ" dirty="0" smtClean="0"/>
              <a:t>neobsahují chlorofyl</a:t>
            </a:r>
          </a:p>
          <a:p>
            <a:r>
              <a:rPr lang="cs-CZ" dirty="0"/>
              <a:t> </a:t>
            </a:r>
            <a:r>
              <a:rPr lang="cs-CZ" dirty="0" smtClean="0"/>
              <a:t>potravu přijímají z okolí, živí se například </a:t>
            </a:r>
          </a:p>
          <a:p>
            <a:pPr>
              <a:buNone/>
            </a:pPr>
            <a:r>
              <a:rPr lang="cs-CZ" dirty="0" smtClean="0"/>
              <a:t>    řasami, bakteriemi a jinými prvoky</a:t>
            </a:r>
          </a:p>
          <a:p>
            <a:r>
              <a:rPr lang="cs-CZ" dirty="0" smtClean="0"/>
              <a:t> pohybují se pomocí bičíku, brv nebo panožek</a:t>
            </a:r>
          </a:p>
          <a:p>
            <a:r>
              <a:rPr lang="cs-CZ" dirty="0" smtClean="0"/>
              <a:t> kyslík přijímají celým povrchem těla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Zástupci: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cs-CZ" dirty="0" smtClean="0"/>
              <a:t>Trepka velká</a:t>
            </a:r>
            <a:endParaRPr lang="cs-CZ" dirty="0"/>
          </a:p>
        </p:txBody>
      </p:sp>
      <p:pic>
        <p:nvPicPr>
          <p:cNvPr id="9" name="Zástupný symbol pro obsah 8" descr="menavka_velka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489148" y="2708275"/>
            <a:ext cx="3825478" cy="3886200"/>
          </a:xfrm>
        </p:spPr>
      </p:pic>
      <p:pic>
        <p:nvPicPr>
          <p:cNvPr id="10" name="Zástupný symbol pro obsah 9" descr="trepka_velka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718050" y="2769859"/>
            <a:ext cx="4041775" cy="3763032"/>
          </a:xfrm>
        </p:spPr>
      </p:pic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Měňavka velká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jsme si zapamatovali?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1. Vyber pojmy, které charakterizují prvoky: mnohobuněčný, rostlina, živočich, jednobuněčný</a:t>
            </a:r>
          </a:p>
          <a:p>
            <a:pPr lvl="2"/>
            <a:r>
              <a:rPr lang="cs-CZ" dirty="0" smtClean="0"/>
              <a:t>Jednobuněčný živočich.</a:t>
            </a:r>
          </a:p>
          <a:p>
            <a:endParaRPr lang="cs-CZ" dirty="0" smtClean="0"/>
          </a:p>
          <a:p>
            <a:r>
              <a:rPr lang="cs-CZ" dirty="0" smtClean="0"/>
              <a:t>2. Pomocí čeho se prvoci pohybují?</a:t>
            </a:r>
          </a:p>
          <a:p>
            <a:pPr lvl="2"/>
            <a:r>
              <a:rPr lang="cs-CZ" dirty="0" smtClean="0"/>
              <a:t>Brvy, bičík, panožky</a:t>
            </a:r>
          </a:p>
          <a:p>
            <a:endParaRPr lang="cs-CZ" dirty="0" smtClean="0"/>
          </a:p>
          <a:p>
            <a:r>
              <a:rPr lang="cs-CZ" dirty="0" smtClean="0"/>
              <a:t>3. Vytvoř správné dvojice: prvok, řasa, autotrofní, heterotrofní.</a:t>
            </a:r>
          </a:p>
          <a:p>
            <a:pPr lvl="2"/>
            <a:r>
              <a:rPr lang="cs-CZ" dirty="0" smtClean="0"/>
              <a:t>Prvok – heterotrofní</a:t>
            </a:r>
          </a:p>
          <a:p>
            <a:pPr lvl="2"/>
            <a:r>
              <a:rPr lang="cs-CZ" dirty="0" smtClean="0"/>
              <a:t>Řasa - autotrofní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4. Kteří prvoci bývají součástí rybničního planktonu?</a:t>
            </a:r>
          </a:p>
          <a:p>
            <a:pPr lvl="2"/>
            <a:r>
              <a:rPr lang="cs-CZ" dirty="0" smtClean="0"/>
              <a:t>Trepka velká, měňavka velká</a:t>
            </a:r>
          </a:p>
          <a:p>
            <a:endParaRPr lang="cs-CZ" dirty="0" smtClean="0"/>
          </a:p>
          <a:p>
            <a:r>
              <a:rPr lang="cs-CZ" dirty="0" smtClean="0"/>
              <a:t>5. Čím se trepka v </a:t>
            </a:r>
            <a:r>
              <a:rPr lang="cs-CZ" dirty="0" err="1" smtClean="0"/>
              <a:t>náveském</a:t>
            </a:r>
            <a:r>
              <a:rPr lang="cs-CZ" dirty="0" smtClean="0"/>
              <a:t> rybníce živí?</a:t>
            </a:r>
          </a:p>
          <a:p>
            <a:pPr lvl="2"/>
            <a:r>
              <a:rPr lang="cs-CZ" dirty="0" smtClean="0"/>
              <a:t>Bakteriemi, </a:t>
            </a:r>
            <a:r>
              <a:rPr lang="cs-CZ" smtClean="0"/>
              <a:t>řasami a jinými </a:t>
            </a:r>
            <a:r>
              <a:rPr lang="cs-CZ" dirty="0" smtClean="0"/>
              <a:t>prvoky</a:t>
            </a:r>
          </a:p>
          <a:p>
            <a:endParaRPr lang="cs-CZ" dirty="0" smtClean="0"/>
          </a:p>
          <a:p>
            <a:r>
              <a:rPr lang="cs-CZ" dirty="0" smtClean="0"/>
              <a:t>6. Vytvoř dvojice: trepka, krásnoočko, brvy, panožky, bičík, měňavka</a:t>
            </a:r>
          </a:p>
          <a:p>
            <a:pPr lvl="2"/>
            <a:r>
              <a:rPr lang="cs-CZ" dirty="0" smtClean="0"/>
              <a:t>Trepka-brvy </a:t>
            </a:r>
          </a:p>
          <a:p>
            <a:pPr lvl="2"/>
            <a:r>
              <a:rPr lang="cs-CZ" dirty="0" smtClean="0"/>
              <a:t>Krásnoočko-bičík</a:t>
            </a:r>
          </a:p>
          <a:p>
            <a:pPr lvl="2"/>
            <a:r>
              <a:rPr lang="cs-CZ" dirty="0" smtClean="0"/>
              <a:t>Měňavka- panožky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 obrázků: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smtClean="0">
                <a:hlinkClick r:id="rId2"/>
              </a:rPr>
              <a:t>http://becko-gpdc.rajce.idnes.cz/Prvoci/</a:t>
            </a: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158</TotalTime>
  <Words>186</Words>
  <Application>Microsoft Office PowerPoint</Application>
  <PresentationFormat>Předvádění na obrazovce (4:3)</PresentationFormat>
  <Paragraphs>99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Urbanistický</vt:lpstr>
      <vt:lpstr>PŘÍRODOPIS 6. ROČNÍK PRVOCI</vt:lpstr>
      <vt:lpstr>PRVOCI</vt:lpstr>
      <vt:lpstr>Znaky</vt:lpstr>
      <vt:lpstr>Zástupci:</vt:lpstr>
      <vt:lpstr>Co jsme si zapamatovali?</vt:lpstr>
      <vt:lpstr>Prezentace aplikace PowerPoint</vt:lpstr>
      <vt:lpstr>Zdroje obrázků:</vt:lpstr>
    </vt:vector>
  </TitlesOfParts>
  <Company>Naše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PRVOCI</dc:title>
  <dc:creator>Mamka</dc:creator>
  <cp:lastModifiedBy>Ji?ina Hamzov</cp:lastModifiedBy>
  <cp:revision>24</cp:revision>
  <dcterms:created xsi:type="dcterms:W3CDTF">2011-08-23T09:32:16Z</dcterms:created>
  <dcterms:modified xsi:type="dcterms:W3CDTF">2012-06-25T08:25:25Z</dcterms:modified>
</cp:coreProperties>
</file>