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76" r:id="rId2"/>
    <p:sldId id="268" r:id="rId3"/>
    <p:sldId id="257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70" r:id="rId12"/>
    <p:sldId id="271" r:id="rId13"/>
    <p:sldId id="272" r:id="rId14"/>
    <p:sldId id="273" r:id="rId15"/>
    <p:sldId id="274" r:id="rId16"/>
    <p:sldId id="275" r:id="rId17"/>
    <p:sldId id="269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24" autoAdjust="0"/>
    <p:restoredTop sz="94660"/>
  </p:normalViewPr>
  <p:slideViewPr>
    <p:cSldViewPr>
      <p:cViewPr varScale="1">
        <p:scale>
          <a:sx n="69" d="100"/>
          <a:sy n="69" d="100"/>
        </p:scale>
        <p:origin x="-55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41E23-4D59-406A-89AD-A3550799C1F2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7BCFC-5EED-4193-876B-A014B3727B2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53024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7BCFC-5EED-4193-876B-A014B3727B23}" type="slidenum">
              <a:rPr lang="cs-CZ" smtClean="0"/>
              <a:pPr/>
              <a:t>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 příčným rohem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F806523-2CC6-4C37-9A98-E8C9914DF718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5A153FE-418D-4D5F-9234-5805303C51E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06523-2CC6-4C37-9A98-E8C9914DF718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A153FE-418D-4D5F-9234-5805303C51E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06523-2CC6-4C37-9A98-E8C9914DF718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A153FE-418D-4D5F-9234-5805303C51E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06523-2CC6-4C37-9A98-E8C9914DF718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A153FE-418D-4D5F-9234-5805303C51E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9F806523-2CC6-4C37-9A98-E8C9914DF718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5A153FE-418D-4D5F-9234-5805303C51E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06523-2CC6-4C37-9A98-E8C9914DF718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E5A153FE-418D-4D5F-9234-5805303C51E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06523-2CC6-4C37-9A98-E8C9914DF718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E5A153FE-418D-4D5F-9234-5805303C51E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06523-2CC6-4C37-9A98-E8C9914DF718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A153FE-418D-4D5F-9234-5805303C51E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06523-2CC6-4C37-9A98-E8C9914DF718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A153FE-418D-4D5F-9234-5805303C51E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9F806523-2CC6-4C37-9A98-E8C9914DF718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5A153FE-418D-4D5F-9234-5805303C51E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cs-CZ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Klepnutím na ikonu přidáte obrázek.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F806523-2CC6-4C37-9A98-E8C9914DF718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5A153FE-418D-4D5F-9234-5805303C51E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 příčným rohem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9F806523-2CC6-4C37-9A98-E8C9914DF718}" type="datetimeFigureOut">
              <a:rPr lang="cs-CZ" smtClean="0"/>
              <a:pPr/>
              <a:t>6.2.2013</a:t>
            </a:fld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E5A153FE-418D-4D5F-9234-5805303C51E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PŘÍRODOPIS</a:t>
            </a:r>
            <a:br>
              <a:rPr lang="cs-CZ" dirty="0" smtClean="0"/>
            </a:br>
            <a:r>
              <a:rPr lang="cs-CZ" dirty="0" smtClean="0"/>
              <a:t>6.ROČNÍK</a:t>
            </a:r>
            <a:br>
              <a:rPr lang="cs-CZ" dirty="0" smtClean="0"/>
            </a:br>
            <a:r>
              <a:rPr lang="cs-CZ" dirty="0" smtClean="0"/>
              <a:t>OBOJŽIVELNÍCI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928662" y="5643578"/>
            <a:ext cx="7765172" cy="714380"/>
          </a:xfrm>
        </p:spPr>
        <p:txBody>
          <a:bodyPr>
            <a:norm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cs-CZ" sz="1200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Autorem materiálu je Mgr. Jiřina </a:t>
            </a:r>
            <a:r>
              <a:rPr lang="cs-CZ" sz="1200" dirty="0" err="1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Hamzová</a:t>
            </a:r>
            <a:r>
              <a:rPr lang="cs-CZ" sz="1200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,</a:t>
            </a:r>
            <a:endParaRPr lang="cs-CZ" sz="1200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cs-CZ" sz="1200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ZŠ Dobříš, Komenského nám. 35, okres Příbram</a:t>
            </a:r>
            <a:endParaRPr lang="cs-CZ" sz="1200" dirty="0" smtClean="0">
              <a:solidFill>
                <a:srgbClr val="7030A0"/>
              </a:solidFill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cs-CZ" sz="1200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Inovace školy – Dobříš, </a:t>
            </a:r>
            <a:r>
              <a:rPr lang="cs-CZ" sz="1200" dirty="0" err="1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EUpenizeskolam.cz</a:t>
            </a:r>
            <a:endParaRPr lang="cs-CZ" sz="1200" dirty="0" smtClean="0">
              <a:solidFill>
                <a:srgbClr val="7030A0"/>
              </a:solidFill>
              <a:latin typeface="Arial" pitchFamily="34" charset="0"/>
            </a:endParaRPr>
          </a:p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Čolek velký</a:t>
            </a:r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Čolek horský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3954016" cy="253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81708"/>
            <a:ext cx="4004404" cy="3003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Co jsme si zapamatovali?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1.  Jakým způsobem dýchají žáby?</a:t>
            </a:r>
          </a:p>
          <a:p>
            <a:pPr lvl="2"/>
            <a:r>
              <a:rPr lang="cs-CZ" dirty="0" smtClean="0"/>
              <a:t>Plíce, kůže.</a:t>
            </a:r>
          </a:p>
          <a:p>
            <a:endParaRPr lang="cs-CZ" dirty="0" smtClean="0"/>
          </a:p>
          <a:p>
            <a:r>
              <a:rPr lang="cs-CZ" dirty="0" smtClean="0"/>
              <a:t>2. Kdy se žáby stěhují do tůněk a rybníků?</a:t>
            </a:r>
          </a:p>
          <a:p>
            <a:pPr lvl="2"/>
            <a:r>
              <a:rPr lang="cs-CZ" dirty="0" smtClean="0"/>
              <a:t>Na jaře v době rozmnožování.</a:t>
            </a:r>
          </a:p>
          <a:p>
            <a:endParaRPr lang="cs-CZ" dirty="0" smtClean="0"/>
          </a:p>
          <a:p>
            <a:r>
              <a:rPr lang="cs-CZ" dirty="0" smtClean="0"/>
              <a:t>3. Co je to pulec?</a:t>
            </a:r>
          </a:p>
          <a:p>
            <a:pPr lvl="2"/>
            <a:r>
              <a:rPr lang="cs-CZ" dirty="0" smtClean="0"/>
              <a:t>Larvální stádium žáby.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4. Vyber, co platí pro pulce:</a:t>
            </a:r>
          </a:p>
          <a:p>
            <a:pPr>
              <a:buNone/>
            </a:pPr>
            <a:r>
              <a:rPr lang="cs-CZ" dirty="0" smtClean="0"/>
              <a:t>	žábry, souš,ocas, plíce, potrava, voda</a:t>
            </a:r>
          </a:p>
          <a:p>
            <a:pPr lvl="2"/>
            <a:r>
              <a:rPr lang="cs-CZ" dirty="0" smtClean="0"/>
              <a:t>Žábry, ocas, potrava, voda</a:t>
            </a:r>
          </a:p>
          <a:p>
            <a:endParaRPr lang="cs-CZ" dirty="0" smtClean="0"/>
          </a:p>
          <a:p>
            <a:r>
              <a:rPr lang="cs-CZ" dirty="0" smtClean="0"/>
              <a:t>5. Čím se žáby živí ?</a:t>
            </a:r>
          </a:p>
          <a:p>
            <a:pPr lvl="2"/>
            <a:r>
              <a:rPr lang="cs-CZ" dirty="0" smtClean="0"/>
              <a:t>Hmyzem.</a:t>
            </a:r>
          </a:p>
          <a:p>
            <a:endParaRPr lang="cs-CZ" dirty="0" smtClean="0"/>
          </a:p>
          <a:p>
            <a:r>
              <a:rPr lang="cs-CZ" dirty="0" smtClean="0"/>
              <a:t>6. Pomocí čeho se rosnička může pohybovat po větvích stromů?</a:t>
            </a:r>
          </a:p>
          <a:p>
            <a:pPr lvl="2"/>
            <a:r>
              <a:rPr lang="cs-CZ" smtClean="0"/>
              <a:t>Rosnička má </a:t>
            </a:r>
            <a:r>
              <a:rPr lang="cs-CZ" dirty="0" smtClean="0"/>
              <a:t>rozšířené konce prstů s přísavkami.	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6. Napiš názvy těchto obojživelníků.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A/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B/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9024"/>
            <a:ext cx="3792853" cy="316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55377"/>
            <a:ext cx="4128027" cy="3055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C/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D/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4098032" cy="307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52936"/>
            <a:ext cx="3879642" cy="2909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E/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F/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3816424" cy="246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835"/>
            <a:ext cx="352839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cs-CZ" dirty="0" smtClean="0"/>
              <a:t>A/ Skokan zelený</a:t>
            </a:r>
          </a:p>
          <a:p>
            <a:pPr lvl="2"/>
            <a:r>
              <a:rPr lang="cs-CZ" dirty="0" smtClean="0"/>
              <a:t>B/ Skokan hnědý</a:t>
            </a:r>
          </a:p>
          <a:p>
            <a:pPr lvl="2"/>
            <a:r>
              <a:rPr lang="cs-CZ" dirty="0" smtClean="0"/>
              <a:t>C/ Mlok skvrnitý</a:t>
            </a:r>
          </a:p>
          <a:p>
            <a:pPr lvl="2"/>
            <a:r>
              <a:rPr lang="cs-CZ" dirty="0" smtClean="0"/>
              <a:t>D/ Čolek obecný</a:t>
            </a:r>
          </a:p>
          <a:p>
            <a:pPr lvl="2"/>
            <a:r>
              <a:rPr lang="cs-CZ" dirty="0" smtClean="0"/>
              <a:t>E/ Rosnička zelená</a:t>
            </a:r>
          </a:p>
          <a:p>
            <a:pPr lvl="2"/>
            <a:r>
              <a:rPr lang="cs-CZ" dirty="0" smtClean="0"/>
              <a:t>F/ Ropucha zelená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Zdroje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cs-CZ" dirty="0"/>
              <a:t>http://cs.wikipedia.org/wiki/Soubor:Bufo_viridis_female_quadrat.jpg //	Richard </a:t>
            </a:r>
            <a:r>
              <a:rPr lang="cs-CZ" dirty="0" err="1"/>
              <a:t>Bartz</a:t>
            </a:r>
            <a:r>
              <a:rPr lang="cs-CZ" dirty="0"/>
              <a:t> </a:t>
            </a:r>
          </a:p>
          <a:p>
            <a:r>
              <a:rPr lang="cs-CZ" dirty="0"/>
              <a:t> http://cs.wikipedia.org/wiki/Soubor:Teichfrosch.jpg // </a:t>
            </a:r>
            <a:r>
              <a:rPr lang="cs-CZ" dirty="0" err="1"/>
              <a:t>Tregobl</a:t>
            </a:r>
            <a:endParaRPr lang="cs-CZ" dirty="0"/>
          </a:p>
          <a:p>
            <a:r>
              <a:rPr lang="cs-CZ" dirty="0"/>
              <a:t>http://cs.wikipedia.org/wiki/Soubor:European_Common_Frog_Rana_temporaria_(cropped).jpg // Richard </a:t>
            </a:r>
            <a:r>
              <a:rPr lang="cs-CZ" dirty="0" err="1"/>
              <a:t>Bartz</a:t>
            </a:r>
            <a:endParaRPr lang="cs-CZ" dirty="0"/>
          </a:p>
          <a:p>
            <a:r>
              <a:rPr lang="cs-CZ" dirty="0"/>
              <a:t>http://cs.wikipedia.org/wiki/Soubor:RanaRidibundaFemale.jpg // Christian Fischer </a:t>
            </a:r>
          </a:p>
          <a:p>
            <a:r>
              <a:rPr lang="cs-CZ" dirty="0"/>
              <a:t>http://cs.wikipedia.org/wiki/Soubor:Rana_dalmatina01.jpg // </a:t>
            </a:r>
            <a:r>
              <a:rPr lang="cs-CZ" dirty="0" err="1"/>
              <a:t>Jeffdelonge</a:t>
            </a:r>
            <a:r>
              <a:rPr lang="cs-CZ" dirty="0"/>
              <a:t> </a:t>
            </a:r>
          </a:p>
          <a:p>
            <a:r>
              <a:rPr lang="cs-CZ" dirty="0"/>
              <a:t>http://cs.wikipedia.org/wiki/Soubor:Bufo_bufo_-_Erdkr%C3%B6te.jpg  //  Mike </a:t>
            </a:r>
            <a:r>
              <a:rPr lang="cs-CZ" dirty="0" err="1"/>
              <a:t>Krüger</a:t>
            </a:r>
            <a:r>
              <a:rPr lang="cs-CZ" dirty="0"/>
              <a:t> </a:t>
            </a:r>
          </a:p>
          <a:p>
            <a:r>
              <a:rPr lang="cs-CZ" dirty="0"/>
              <a:t>http://cs.wikipedia.org/wiki/Soubor:Mlok.JPG  //Martin Filip + Tereza Procházková</a:t>
            </a:r>
          </a:p>
          <a:p>
            <a:r>
              <a:rPr lang="cs-CZ" dirty="0"/>
              <a:t>http://cs.wikipedia.org/wiki/Soubor:Triturus_vulgaris.jpg  //</a:t>
            </a:r>
            <a:r>
              <a:rPr lang="cs-CZ" dirty="0" err="1"/>
              <a:t>Anevrisme</a:t>
            </a:r>
            <a:endParaRPr lang="cs-CZ" dirty="0"/>
          </a:p>
          <a:p>
            <a:r>
              <a:rPr lang="cs-CZ" dirty="0"/>
              <a:t>http://cs.wikipedia.org/wiki/Soubor:Hyla_arborea_(Marek_Szczepanek).jpg  //Marek </a:t>
            </a:r>
            <a:r>
              <a:rPr lang="cs-CZ" dirty="0" err="1"/>
              <a:t>Szczepanek</a:t>
            </a:r>
            <a:endParaRPr lang="cs-CZ" dirty="0"/>
          </a:p>
          <a:p>
            <a:r>
              <a:rPr lang="cs-CZ" dirty="0"/>
              <a:t>http://cs.wikipedia.org/wiki/Soubor:Kammmolchmaennchen.jpg  //Rainer </a:t>
            </a:r>
            <a:r>
              <a:rPr lang="cs-CZ" dirty="0" err="1"/>
              <a:t>Theuer</a:t>
            </a:r>
            <a:endParaRPr lang="cs-CZ" dirty="0"/>
          </a:p>
          <a:p>
            <a:r>
              <a:rPr lang="cs-CZ" dirty="0"/>
              <a:t>http://cs.wikipedia.org/wiki/Soubor:Triturus_alpestris.jpg  //</a:t>
            </a:r>
            <a:r>
              <a:rPr lang="cs-CZ" dirty="0" err="1"/>
              <a:t>Anevrisme</a:t>
            </a:r>
            <a:endParaRPr lang="cs-CZ" dirty="0"/>
          </a:p>
          <a:p>
            <a:r>
              <a:rPr lang="cs-CZ" dirty="0"/>
              <a:t>http://cs.wikipedia.org/wiki/Soubor:RanaRidibundaFemale.jpg  //Christian Fischer</a:t>
            </a:r>
          </a:p>
          <a:p>
            <a:r>
              <a:rPr lang="cs-CZ" dirty="0"/>
              <a:t>http://cs.wikipedia.org/wiki/Soubor:Rana_dalmatina01.jpg  //</a:t>
            </a:r>
            <a:r>
              <a:rPr lang="cs-CZ" dirty="0" err="1"/>
              <a:t>Jeffdelonge</a:t>
            </a:r>
            <a:endParaRPr lang="cs-CZ" dirty="0"/>
          </a:p>
          <a:p>
            <a:r>
              <a:rPr lang="cs-CZ"/>
              <a:t>http://upload.wikimedia.org/wikipedia/commons/6/6f/HylaArborea-CallingMale.jpg  //Christian Fischer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latin typeface="Cambria Math" pitchFamily="18" charset="0"/>
                <a:ea typeface="Cambria Math" pitchFamily="18" charset="0"/>
              </a:rPr>
              <a:t>OBOJŽIVELNÍCI</a:t>
            </a:r>
            <a:endParaRPr lang="cs-CZ" b="1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93529" y="-5765607"/>
            <a:ext cx="184730" cy="1208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rgbClr val="80808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200" dirty="0" smtClean="0">
              <a:solidFill>
                <a:srgbClr val="80808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Znaky:</a:t>
            </a:r>
          </a:p>
          <a:p>
            <a:pPr>
              <a:buFontTx/>
              <a:buChar char="-"/>
            </a:pPr>
            <a:r>
              <a:rPr lang="cs-CZ" dirty="0" smtClean="0"/>
              <a:t>Obývají vodu i souš.</a:t>
            </a:r>
          </a:p>
          <a:p>
            <a:pPr>
              <a:buFontTx/>
              <a:buChar char="-"/>
            </a:pPr>
            <a:r>
              <a:rPr lang="cs-CZ" dirty="0" smtClean="0"/>
              <a:t>Kůže tenká a vlhká, propustná pro plyny.</a:t>
            </a:r>
          </a:p>
          <a:p>
            <a:pPr>
              <a:buFontTx/>
              <a:buChar char="-"/>
            </a:pPr>
            <a:r>
              <a:rPr lang="cs-CZ" dirty="0" smtClean="0"/>
              <a:t>Dospělci dýchají plícemi a kůží, larvy=pulci dýchají žábrami.</a:t>
            </a:r>
          </a:p>
          <a:p>
            <a:pPr>
              <a:buFontTx/>
              <a:buChar char="-"/>
            </a:pPr>
            <a:r>
              <a:rPr lang="cs-CZ" dirty="0" smtClean="0"/>
              <a:t>Oplození vnější.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Stavba těla</a:t>
            </a:r>
            <a:endParaRPr lang="cs-CZ" dirty="0"/>
          </a:p>
        </p:txBody>
      </p:sp>
      <p:pic>
        <p:nvPicPr>
          <p:cNvPr id="6" name="Zástupný symbol pro obsah 5" descr="OBOJŽIVELNÍCI_STAVB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97000" y="1661319"/>
            <a:ext cx="63500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ZÁSTUPCI - bezocasí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Ropucha zelená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Ropucha obecná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871" y="2387112"/>
            <a:ext cx="3577580" cy="357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92012"/>
            <a:ext cx="4053126" cy="283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Skokani</a:t>
            </a:r>
            <a:endParaRPr lang="cs-CZ" dirty="0"/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Skokan  zelený</a:t>
            </a:r>
            <a:endParaRPr lang="cs-CZ" dirty="0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Skokan hnědý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7"/>
            <a:ext cx="388410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492897"/>
            <a:ext cx="4118759" cy="304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Skokani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Skokan skřehotavý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Skokan štíhlý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895" y="2492896"/>
            <a:ext cx="3766902" cy="300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37901"/>
            <a:ext cx="3882008" cy="291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Rosničky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Rosnička zelená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Skřehotající samec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9551" y="2567184"/>
            <a:ext cx="4017913" cy="259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00920"/>
            <a:ext cx="3875495" cy="272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ZÁSTUPCI - ocasatí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Mlok skvrnitý</a:t>
            </a:r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Čolek obecný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6"/>
            <a:ext cx="3665983" cy="27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5517" y="2794111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tí písma">
  <a:themeElements>
    <a:clrScheme name="Lití písm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Lití písma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ití písm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195</TotalTime>
  <Words>192</Words>
  <Application>Microsoft Office PowerPoint</Application>
  <PresentationFormat>Předvádění na obrazovce (4:3)</PresentationFormat>
  <Paragraphs>139</Paragraphs>
  <Slides>17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Lití písma</vt:lpstr>
      <vt:lpstr>PŘÍRODOPIS 6.ROČNÍK OBOJŽIVELNÍCI</vt:lpstr>
      <vt:lpstr>OBOJŽIVELNÍCI</vt:lpstr>
      <vt:lpstr>Snímek 3</vt:lpstr>
      <vt:lpstr>Stavba těla</vt:lpstr>
      <vt:lpstr>ZÁSTUPCI - bezocasí</vt:lpstr>
      <vt:lpstr>Skokani</vt:lpstr>
      <vt:lpstr>Skokani</vt:lpstr>
      <vt:lpstr>Rosničky</vt:lpstr>
      <vt:lpstr>ZÁSTUPCI - ocasatí</vt:lpstr>
      <vt:lpstr>Snímek 10</vt:lpstr>
      <vt:lpstr>Co jsme si zapamatovali?</vt:lpstr>
      <vt:lpstr>Snímek 12</vt:lpstr>
      <vt:lpstr>6. Napiš názvy těchto obojživelníků.</vt:lpstr>
      <vt:lpstr>Snímek 14</vt:lpstr>
      <vt:lpstr>Snímek 15</vt:lpstr>
      <vt:lpstr>Snímek 16</vt:lpstr>
      <vt:lpstr>Zdroje</vt:lpstr>
    </vt:vector>
  </TitlesOfParts>
  <Company>Naše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OBOJŽIVELNÍCI</dc:title>
  <dc:creator>Mamka</dc:creator>
  <cp:lastModifiedBy>Mamka</cp:lastModifiedBy>
  <cp:revision>45</cp:revision>
  <dcterms:created xsi:type="dcterms:W3CDTF">2011-08-04T16:25:44Z</dcterms:created>
  <dcterms:modified xsi:type="dcterms:W3CDTF">2013-02-06T21:13:51Z</dcterms:modified>
</cp:coreProperties>
</file>