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5" r:id="rId30"/>
    <p:sldId id="276" r:id="rId31"/>
    <p:sldId id="277" r:id="rId32"/>
    <p:sldId id="287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59" autoAdjust="0"/>
    <p:restoredTop sz="94671" autoAdjust="0"/>
  </p:normalViewPr>
  <p:slideViewPr>
    <p:cSldViewPr>
      <p:cViewPr>
        <p:scale>
          <a:sx n="70" d="100"/>
          <a:sy n="70" d="100"/>
        </p:scale>
        <p:origin x="-1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714237F-E9BC-485D-9AAA-80CDF4359795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4A28E60-917C-4C2D-9AFF-4EA904049B3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5/WildRat.jp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89313125@N00" TargetMode="External"/><Relationship Id="rId2" Type="http://schemas.openxmlformats.org/officeDocument/2006/relationships/hyperlink" Target="http://cs.wikipedia.org/wiki/Soubor:WildRat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357422" y="4071942"/>
            <a:ext cx="6477000" cy="189073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PŘÍRODOPIS</a:t>
            </a:r>
            <a:br>
              <a:rPr lang="cs-CZ" dirty="0" smtClean="0"/>
            </a:br>
            <a:r>
              <a:rPr lang="cs-CZ" dirty="0" smtClean="0"/>
              <a:t>6. ROČNÍK</a:t>
            </a:r>
            <a:br>
              <a:rPr lang="cs-CZ" dirty="0" smtClean="0"/>
            </a:br>
            <a:r>
              <a:rPr lang="cs-CZ" dirty="0" smtClean="0"/>
              <a:t>OBRATLOVCI - SAVCI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438400" y="6143644"/>
            <a:ext cx="6705600" cy="520755"/>
          </a:xfrm>
        </p:spPr>
        <p:txBody>
          <a:bodyPr>
            <a:normAutofit fontScale="400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28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Autorem materiálu je Mgr. Jiřina </a:t>
            </a:r>
            <a:r>
              <a:rPr lang="cs-CZ" sz="2800" dirty="0" err="1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Hamzová</a:t>
            </a:r>
            <a:r>
              <a:rPr lang="cs-CZ" sz="28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cs-CZ" sz="24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28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ZŠ Dobříš, Komenského nám. 35, okres Příbram</a:t>
            </a:r>
            <a:endParaRPr lang="cs-CZ" sz="24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28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Inovace školy – Dobříš, </a:t>
            </a:r>
            <a:r>
              <a:rPr lang="cs-CZ" sz="2800" dirty="0" err="1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EUpenizeskolam.cz</a:t>
            </a:r>
            <a:endParaRPr lang="cs-CZ" sz="40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Ondatra pižmová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Ondatra pižmová - detail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-726132" y="4299198"/>
            <a:ext cx="3886200" cy="3581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8024" y="2420888"/>
            <a:ext cx="3886200" cy="35814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2786058"/>
            <a:ext cx="3929090" cy="21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6058"/>
            <a:ext cx="418110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Potkan obecný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Sysel obecný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71775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Soubor:WildRa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643182"/>
            <a:ext cx="4286279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Veverka obecná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Jezevec lesní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10248"/>
            <a:ext cx="371270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714620"/>
            <a:ext cx="3782794" cy="283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Bobr evropský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Bobr evropský – okusuje stromy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071810"/>
            <a:ext cx="3797206" cy="253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786058"/>
            <a:ext cx="3600400" cy="28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Šelmy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Kuna lesní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Liška obecná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78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89" y="2780928"/>
            <a:ext cx="380664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Šelmy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Medvěd hnědý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Rys ostrovid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8" y="2564904"/>
            <a:ext cx="3651701" cy="27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65" y="2564904"/>
            <a:ext cx="235079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Šelmy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Vlk obecný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Vydra říční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7002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38549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Zajícovci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Králík divoký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Zajíc polní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503252" cy="321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85" y="2636912"/>
            <a:ext cx="2569270" cy="321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Sudokopytníci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Daněk skvrnitý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Muflon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2952328" cy="319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45" y="2904158"/>
            <a:ext cx="3563101" cy="266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Sudokopytníci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Prase divoké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Srnec obecný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37109"/>
            <a:ext cx="389942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37109"/>
            <a:ext cx="385411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SAVCI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479635" y="-6096206"/>
            <a:ext cx="184730" cy="1264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Sudokopytníci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Jelen lesní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" y="2780927"/>
            <a:ext cx="3528392" cy="276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jsme si zapamatovali?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Savci jsou obojetníci nebo odděleného pohlaví?</a:t>
            </a:r>
          </a:p>
          <a:p>
            <a:pPr lvl="2"/>
            <a:r>
              <a:rPr lang="cs-CZ" dirty="0" smtClean="0"/>
              <a:t>Odděleného pohlaví.</a:t>
            </a:r>
          </a:p>
          <a:p>
            <a:endParaRPr lang="cs-CZ" dirty="0" smtClean="0"/>
          </a:p>
          <a:p>
            <a:r>
              <a:rPr lang="cs-CZ" dirty="0" smtClean="0"/>
              <a:t>2. Uveď 5 znaků typických pro savce.</a:t>
            </a:r>
          </a:p>
          <a:p>
            <a:pPr lvl="2"/>
            <a:r>
              <a:rPr lang="cs-CZ" dirty="0" smtClean="0"/>
              <a:t>Sají mateřské mléko, srst, teplokrevní, rodí živá mláďata, plíce.</a:t>
            </a:r>
          </a:p>
          <a:p>
            <a:endParaRPr lang="cs-CZ" dirty="0" smtClean="0"/>
          </a:p>
          <a:p>
            <a:r>
              <a:rPr lang="cs-CZ" dirty="0" smtClean="0"/>
              <a:t>3. Mezi hmyzožravce patří: netopýr velký, krtek obecný, veverka obecná, ježek západní.</a:t>
            </a:r>
          </a:p>
          <a:p>
            <a:pPr lvl="2"/>
            <a:r>
              <a:rPr lang="cs-CZ" dirty="0" smtClean="0"/>
              <a:t>Krtek obecný, ježek západní.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4. Jaký je rozdíl mezi rohem a parohem?</a:t>
            </a:r>
          </a:p>
          <a:p>
            <a:pPr lvl="2"/>
            <a:r>
              <a:rPr lang="cs-CZ" dirty="0" smtClean="0"/>
              <a:t>Roh – dutý, roste celý život.</a:t>
            </a:r>
          </a:p>
          <a:p>
            <a:pPr lvl="2"/>
            <a:r>
              <a:rPr lang="cs-CZ" dirty="0" smtClean="0"/>
              <a:t>Paroh – plný, roste každý rok nový.</a:t>
            </a:r>
          </a:p>
          <a:p>
            <a:endParaRPr lang="cs-CZ" dirty="0" smtClean="0"/>
          </a:p>
          <a:p>
            <a:r>
              <a:rPr lang="cs-CZ" dirty="0" smtClean="0"/>
              <a:t>5. Jaký význam mají šelmy v lese?</a:t>
            </a:r>
          </a:p>
          <a:p>
            <a:pPr lvl="2"/>
            <a:r>
              <a:rPr lang="cs-CZ" dirty="0" smtClean="0"/>
              <a:t>Udržují biologickou rovnováhu.</a:t>
            </a:r>
          </a:p>
          <a:p>
            <a:endParaRPr lang="cs-CZ" dirty="0" smtClean="0"/>
          </a:p>
          <a:p>
            <a:r>
              <a:rPr lang="cs-CZ" dirty="0" smtClean="0"/>
              <a:t>6. Sestav potravní řetězec z předešlých živočichů.</a:t>
            </a:r>
          </a:p>
          <a:p>
            <a:pPr lvl="2"/>
            <a:r>
              <a:rPr lang="cs-CZ" dirty="0" smtClean="0"/>
              <a:t>Semena trav           myšice lesní           prase divoké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3286116" y="5500702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5500694" y="5500702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7. Napiš názvy savců.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A/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B/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3593976" cy="248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10221"/>
            <a:ext cx="3886200" cy="263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C/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D/</a:t>
            </a:r>
            <a:endParaRPr lang="cs-CZ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6" y="2438400"/>
            <a:ext cx="330636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4385"/>
            <a:ext cx="3886200" cy="32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E/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F/</a:t>
            </a:r>
            <a:endParaRPr lang="cs-CZ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3372"/>
            <a:ext cx="3886200" cy="251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6633"/>
            <a:ext cx="3886200" cy="290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G/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H/</a:t>
            </a:r>
            <a:endParaRPr lang="cs-CZ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8" y="3113062"/>
            <a:ext cx="2971943" cy="22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33700"/>
            <a:ext cx="3886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CH/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I/</a:t>
            </a:r>
            <a:endParaRPr lang="cs-CZ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3886200" cy="258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3886200" cy="257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2"/>
            <a:r>
              <a:rPr lang="cs-CZ" dirty="0" smtClean="0"/>
              <a:t>A/ Krtek obecný</a:t>
            </a:r>
          </a:p>
          <a:p>
            <a:pPr lvl="2"/>
            <a:r>
              <a:rPr lang="cs-CZ" dirty="0" smtClean="0"/>
              <a:t>B/ Veverka obecná</a:t>
            </a:r>
          </a:p>
          <a:p>
            <a:pPr lvl="2"/>
            <a:r>
              <a:rPr lang="cs-CZ" dirty="0" smtClean="0"/>
              <a:t>C/ Daněk skvrnitý</a:t>
            </a:r>
          </a:p>
          <a:p>
            <a:pPr lvl="2"/>
            <a:r>
              <a:rPr lang="cs-CZ" dirty="0" smtClean="0"/>
              <a:t>D/ Jelen lesní</a:t>
            </a:r>
          </a:p>
          <a:p>
            <a:pPr lvl="2"/>
            <a:r>
              <a:rPr lang="cs-CZ" dirty="0" smtClean="0"/>
              <a:t>E/ Muflon</a:t>
            </a:r>
          </a:p>
          <a:p>
            <a:pPr lvl="2"/>
            <a:r>
              <a:rPr lang="cs-CZ" dirty="0" smtClean="0"/>
              <a:t>F/ Prase divoké</a:t>
            </a:r>
          </a:p>
          <a:p>
            <a:pPr lvl="2"/>
            <a:r>
              <a:rPr lang="cs-CZ" dirty="0" smtClean="0"/>
              <a:t>G/ Kuna lesní</a:t>
            </a:r>
          </a:p>
          <a:p>
            <a:pPr lvl="2"/>
            <a:r>
              <a:rPr lang="cs-CZ" dirty="0" smtClean="0"/>
              <a:t>H/ Jezevec lesní</a:t>
            </a:r>
          </a:p>
          <a:p>
            <a:pPr lvl="2"/>
            <a:r>
              <a:rPr lang="cs-CZ" dirty="0" smtClean="0"/>
              <a:t>CH/ Vlk obecný</a:t>
            </a:r>
          </a:p>
          <a:p>
            <a:pPr lvl="2"/>
            <a:r>
              <a:rPr lang="cs-CZ" dirty="0" smtClean="0"/>
              <a:t>I/ Liška obecná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http://cs.wikipedia.org/wiki/Soubor:Erinaceus_europaeus_(Marek_Szczepanek).jpg // Marek </a:t>
            </a:r>
            <a:r>
              <a:rPr lang="cs-CZ" dirty="0" err="1"/>
              <a:t>Szczepanek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http://cs.wikipedia.org/wiki/Soubor:2008_Hedgehog_1020932.jpg // Nevit </a:t>
            </a:r>
            <a:r>
              <a:rPr lang="cs-CZ" dirty="0" err="1"/>
              <a:t>Dilmen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http://cs.wikipedia.org/wiki/Soubor:Talpa_europaea_MHNT_Tete.jpg // </a:t>
            </a:r>
            <a:r>
              <a:rPr lang="cs-CZ" dirty="0" err="1"/>
              <a:t>Didier</a:t>
            </a:r>
            <a:r>
              <a:rPr lang="cs-CZ" dirty="0"/>
              <a:t> </a:t>
            </a:r>
            <a:r>
              <a:rPr lang="cs-CZ" dirty="0" err="1"/>
              <a:t>Descouens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http://cs.wikipedia.org/wiki/Soubor:Common_Shrew.jpg //  </a:t>
            </a:r>
            <a:r>
              <a:rPr lang="cs-CZ" dirty="0" err="1"/>
              <a:t>Sjonge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http://cs.wikipedia.org/wiki/Soubor:Myotis.jpg // Manuel Werner </a:t>
            </a:r>
          </a:p>
          <a:p>
            <a:r>
              <a:rPr lang="cs-CZ" dirty="0"/>
              <a:t>http://cs.wikipedia.org/wiki/Soubor:Myotis_myotis,_nursery_roost.jpg // </a:t>
            </a:r>
            <a:r>
              <a:rPr lang="cs-CZ" dirty="0" err="1"/>
              <a:t>Mnolf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http://cs.wikipedia.org/wiki/Soubor:Feldmaus_Microtus_arvalis.jpg // Dieter TD </a:t>
            </a:r>
          </a:p>
          <a:p>
            <a:r>
              <a:rPr lang="cs-CZ" dirty="0"/>
              <a:t>http://cs.wikipedia.org/wiki/Soubor:Water.vole.arp.jpg // Adrian </a:t>
            </a:r>
            <a:r>
              <a:rPr lang="cs-CZ" dirty="0" err="1"/>
              <a:t>Pingstone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http://cs.wikipedia.org/wiki/Soubor:Hamster.jpg // </a:t>
            </a:r>
            <a:r>
              <a:rPr lang="cs-CZ" dirty="0" err="1"/>
              <a:t>katanski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http://cs.wikipedia.org/wiki/Soubor:Apodemus_flavicollis_(Ratiborice).jpg // </a:t>
            </a:r>
            <a:r>
              <a:rPr lang="cs-CZ" dirty="0" err="1"/>
              <a:t>Vojtech.dostal</a:t>
            </a:r>
            <a:r>
              <a:rPr lang="cs-CZ" dirty="0"/>
              <a:t>  </a:t>
            </a:r>
          </a:p>
          <a:p>
            <a:r>
              <a:rPr lang="cs-CZ" dirty="0"/>
              <a:t>http://cs.wikipedia.org/wiki/Soubor:R%C3%B6telmaus_I.jpg //  </a:t>
            </a:r>
            <a:r>
              <a:rPr lang="cs-CZ" dirty="0" err="1"/>
              <a:t>soebe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http://cs.wikipedia.org/wiki/Soubor:Myocastor_coypus_021029_1w.JPG //</a:t>
            </a:r>
            <a:r>
              <a:rPr lang="cs-CZ" dirty="0" err="1"/>
              <a:t>David.Monniaux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http://cs.wikipedia.org/wiki/Soubor:Ondatra_zibethicus_FWS.jpg // Dave </a:t>
            </a:r>
            <a:r>
              <a:rPr lang="cs-CZ" dirty="0" err="1"/>
              <a:t>Menke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http://cs.wikipedia.org/wiki/Soubor:Europ%C3%A4ischer_Ziesel_in_Hockstellung.jpg // BS </a:t>
            </a:r>
            <a:r>
              <a:rPr lang="cs-CZ" dirty="0" err="1"/>
              <a:t>Thurner</a:t>
            </a:r>
            <a:r>
              <a:rPr lang="cs-CZ" dirty="0"/>
              <a:t> </a:t>
            </a:r>
            <a:r>
              <a:rPr lang="cs-CZ" dirty="0" err="1"/>
              <a:t>Hof</a:t>
            </a:r>
            <a:r>
              <a:rPr lang="cs-CZ" dirty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obývají souš i vodu</a:t>
            </a:r>
          </a:p>
          <a:p>
            <a:r>
              <a:rPr lang="cs-CZ" dirty="0"/>
              <a:t> </a:t>
            </a:r>
            <a:r>
              <a:rPr lang="cs-CZ" dirty="0" smtClean="0"/>
              <a:t>sají mateřské mléko</a:t>
            </a:r>
          </a:p>
          <a:p>
            <a:r>
              <a:rPr lang="cs-CZ" dirty="0"/>
              <a:t> </a:t>
            </a:r>
            <a:r>
              <a:rPr lang="cs-CZ" dirty="0" smtClean="0"/>
              <a:t>tělo kryto srstí</a:t>
            </a:r>
          </a:p>
          <a:p>
            <a:r>
              <a:rPr lang="cs-CZ" dirty="0"/>
              <a:t> </a:t>
            </a:r>
            <a:r>
              <a:rPr lang="cs-CZ" dirty="0" smtClean="0"/>
              <a:t>teplokrevní</a:t>
            </a:r>
          </a:p>
          <a:p>
            <a:r>
              <a:rPr lang="cs-CZ" dirty="0"/>
              <a:t> </a:t>
            </a:r>
            <a:r>
              <a:rPr lang="cs-CZ" dirty="0" smtClean="0"/>
              <a:t>dýchají plícemi</a:t>
            </a:r>
          </a:p>
          <a:p>
            <a:r>
              <a:rPr lang="cs-CZ" dirty="0"/>
              <a:t> </a:t>
            </a:r>
            <a:r>
              <a:rPr lang="cs-CZ" dirty="0" smtClean="0"/>
              <a:t>odděleného pohlaví</a:t>
            </a:r>
          </a:p>
          <a:p>
            <a:r>
              <a:rPr lang="cs-CZ" dirty="0"/>
              <a:t> </a:t>
            </a:r>
            <a:r>
              <a:rPr lang="cs-CZ" dirty="0" smtClean="0"/>
              <a:t>rodí živá mláďata</a:t>
            </a:r>
          </a:p>
          <a:p>
            <a:r>
              <a:rPr lang="cs-CZ" dirty="0"/>
              <a:t> </a:t>
            </a:r>
            <a:r>
              <a:rPr lang="cs-CZ" dirty="0" smtClean="0"/>
              <a:t>péče o mláďata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http://cs.wikipedia.org/wiki/Soubor:Eichh%C3%B6rnchen_D%C3%BCsseldorf_Hofgarten_edit.jpg //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http://cs.wikipedia.org/wiki/Soubor:Beaver_pho34.jpg // Per Harald </a:t>
            </a:r>
            <a:r>
              <a:rPr lang="cs-CZ" dirty="0" err="1"/>
              <a:t>Olsen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http://cs.wikipedia.org/wiki/Soubor:Badger-badger.jpg // </a:t>
            </a:r>
            <a:r>
              <a:rPr lang="cs-CZ" dirty="0" err="1"/>
              <a:t>BadgerHero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http://cs.wikipedia.org/wiki/Soubor:Martes_martes_crop.jpg // Dani </a:t>
            </a:r>
            <a:r>
              <a:rPr lang="cs-CZ" dirty="0" err="1"/>
              <a:t>Kropivnik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http://cs.wikipedia.org/wiki/Soubor:Vulpes_vulpes_laying_in_snow.jpg // </a:t>
            </a:r>
            <a:r>
              <a:rPr lang="cs-CZ" dirty="0" err="1"/>
              <a:t>Shiretoko-Shari</a:t>
            </a:r>
            <a:r>
              <a:rPr lang="cs-CZ" dirty="0"/>
              <a:t>  </a:t>
            </a:r>
          </a:p>
          <a:p>
            <a:r>
              <a:rPr lang="cs-CZ" dirty="0"/>
              <a:t>http://cs.wikipedia.org/wiki/Soubor:Lynx_lynx_poing.jpg //Bernard </a:t>
            </a:r>
            <a:r>
              <a:rPr lang="cs-CZ" dirty="0" err="1"/>
              <a:t>Landgraf</a:t>
            </a:r>
            <a:r>
              <a:rPr lang="cs-CZ" dirty="0"/>
              <a:t>  </a:t>
            </a:r>
          </a:p>
          <a:p>
            <a:r>
              <a:rPr lang="cs-CZ" dirty="0"/>
              <a:t>http://cs.wikipedia.org/wiki/Soubor:Brown_bear_(Ursus_arctos_arctos)_running.jpg // Malene </a:t>
            </a:r>
            <a:r>
              <a:rPr lang="cs-CZ" dirty="0" err="1"/>
              <a:t>Thyssen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http://cs.wikipedia.org/wiki/Soubor:01-sfel-08-009a_-_crop.jpg // Hans-</a:t>
            </a:r>
            <a:r>
              <a:rPr lang="cs-CZ" dirty="0" err="1"/>
              <a:t>Jörg</a:t>
            </a:r>
            <a:r>
              <a:rPr lang="cs-CZ" dirty="0"/>
              <a:t> </a:t>
            </a:r>
            <a:r>
              <a:rPr lang="cs-CZ" dirty="0" err="1"/>
              <a:t>Hellwig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http://cs.wikipedia.org/wiki/Soubor:Oryctolagus_cuniculus_Tasmania_2.jpg // JJ Harrison </a:t>
            </a:r>
          </a:p>
          <a:p>
            <a:r>
              <a:rPr lang="cs-CZ" dirty="0"/>
              <a:t>http://cs.wikipedia.org/wiki/Soubor:Red_Deer_Stag.jpg // </a:t>
            </a:r>
            <a:r>
              <a:rPr lang="cs-CZ" dirty="0" err="1"/>
              <a:t>Smudge</a:t>
            </a:r>
            <a:r>
              <a:rPr lang="cs-CZ" dirty="0"/>
              <a:t> 9000</a:t>
            </a:r>
          </a:p>
          <a:p>
            <a:r>
              <a:rPr lang="cs-CZ" dirty="0"/>
              <a:t>http://cs.wikipedia.org/wiki/Soubor:Dama_dama8.JPG // </a:t>
            </a:r>
            <a:r>
              <a:rPr lang="cs-CZ" dirty="0" err="1"/>
              <a:t>B.Navez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http://cs.wikipedia.org/wiki/Soubor:Mouflon_2.jpg // Jessica </a:t>
            </a:r>
            <a:r>
              <a:rPr lang="cs-CZ" dirty="0" err="1"/>
              <a:t>Dennett</a:t>
            </a:r>
            <a:r>
              <a:rPr lang="cs-CZ" dirty="0"/>
              <a:t>  </a:t>
            </a:r>
          </a:p>
          <a:p>
            <a:r>
              <a:rPr lang="cs-CZ" dirty="0"/>
              <a:t>http://cs.wikipedia.org/wiki/Soubor:Wild_Boar_Habbitat_3.jpg // Richard </a:t>
            </a:r>
            <a:r>
              <a:rPr lang="cs-CZ" dirty="0" err="1"/>
              <a:t>Bartz</a:t>
            </a:r>
            <a:r>
              <a:rPr lang="cs-CZ" dirty="0"/>
              <a:t>, </a:t>
            </a:r>
            <a:r>
              <a:rPr lang="cs-CZ" dirty="0" err="1"/>
              <a:t>Munich</a:t>
            </a:r>
            <a:r>
              <a:rPr lang="cs-CZ" dirty="0"/>
              <a:t> Makro </a:t>
            </a:r>
            <a:r>
              <a:rPr lang="cs-CZ" dirty="0" err="1"/>
              <a:t>Freak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http://cs.wikipedia.org/wiki/Soubor:Capreolus_capreolus_(Marek_Szczepanek).jpg // Marek </a:t>
            </a:r>
            <a:r>
              <a:rPr lang="cs-CZ" dirty="0" err="1"/>
              <a:t>Szczepanek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400" dirty="0"/>
              <a:t>http://upload.wikimedia.org/wikipedia/commons/f/f0/Mandatra.jpg</a:t>
            </a:r>
          </a:p>
          <a:p>
            <a:r>
              <a:rPr lang="cs-CZ" sz="1400" dirty="0"/>
              <a:t>http://cs.wikipedia.org/wiki/Soubor:Water.vole.arp.jpg // Adrian </a:t>
            </a:r>
            <a:r>
              <a:rPr lang="cs-CZ" sz="1400" dirty="0" err="1"/>
              <a:t>Pingstone</a:t>
            </a:r>
            <a:endParaRPr lang="cs-CZ" sz="1400" dirty="0"/>
          </a:p>
          <a:p>
            <a:r>
              <a:rPr lang="cs-CZ" sz="1400" dirty="0"/>
              <a:t>http://upload.wikimedia.org/wikipedia/commons/4/41/Castor_fiber_1_%28Bohu%C5%A1_%C4%8C%C3%AD%C4%8Del%29.jpg  //Bohuš </a:t>
            </a:r>
            <a:r>
              <a:rPr lang="cs-CZ" sz="1400" dirty="0" err="1" smtClean="0"/>
              <a:t>Číčel</a:t>
            </a:r>
            <a:endParaRPr lang="cs-CZ" sz="1400" dirty="0" smtClean="0"/>
          </a:p>
          <a:p>
            <a:r>
              <a:rPr lang="cs-CZ" sz="1400" dirty="0" smtClean="0">
                <a:hlinkClick r:id="rId2"/>
              </a:rPr>
              <a:t>http://cs.wikipedia.org/wiki/Soubor:WildRat.jpg</a:t>
            </a:r>
            <a:r>
              <a:rPr lang="cs-CZ" sz="1400" dirty="0" smtClean="0"/>
              <a:t> //</a:t>
            </a:r>
            <a:r>
              <a:rPr lang="cs-CZ" sz="1400" dirty="0" err="1" smtClean="0">
                <a:hlinkClick r:id="rId3"/>
              </a:rPr>
              <a:t>Reg</a:t>
            </a:r>
            <a:r>
              <a:rPr lang="cs-CZ" sz="1400" dirty="0" smtClean="0">
                <a:hlinkClick r:id="rId3"/>
              </a:rPr>
              <a:t> </a:t>
            </a:r>
            <a:r>
              <a:rPr lang="cs-CZ" sz="1400" dirty="0" err="1" smtClean="0">
                <a:hlinkClick r:id="rId3"/>
              </a:rPr>
              <a:t>Mckenna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10248"/>
            <a:ext cx="3600400" cy="28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Hmyzožravci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Ježek východní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Ježek západní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852936"/>
            <a:ext cx="3743769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852936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Hmyzožravci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Krtek obecný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Rejsek obecný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852936"/>
            <a:ext cx="3846955" cy="266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Letouni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Netopýr velký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Netopýr velký - kolonie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903340" cy="26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326232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Hraboš polní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Hryzec vodní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68799"/>
            <a:ext cx="3816424" cy="31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68799"/>
            <a:ext cx="2952328" cy="330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Křeček polní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Myšice lesní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4" y="2893607"/>
            <a:ext cx="3888432" cy="29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85318"/>
            <a:ext cx="3816424" cy="296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Hlodavci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Norník rudý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Nutrie říční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5" y="2856146"/>
            <a:ext cx="3848979" cy="237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6145"/>
            <a:ext cx="3600400" cy="27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224</TotalTime>
  <Words>541</Words>
  <Application>Microsoft Office PowerPoint</Application>
  <PresentationFormat>Předvádění na obrazovce (4:3)</PresentationFormat>
  <Paragraphs>204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Medián</vt:lpstr>
      <vt:lpstr>PŘÍRODOPIS 6. ROČNÍK OBRATLOVCI - SAVCI</vt:lpstr>
      <vt:lpstr>SAVCI</vt:lpstr>
      <vt:lpstr>Znaky</vt:lpstr>
      <vt:lpstr>Hmyzožravci</vt:lpstr>
      <vt:lpstr>Hmyzožravci</vt:lpstr>
      <vt:lpstr>Letouni</vt:lpstr>
      <vt:lpstr>Hlodavci</vt:lpstr>
      <vt:lpstr>Hlodavci</vt:lpstr>
      <vt:lpstr>Hlodavci</vt:lpstr>
      <vt:lpstr>Hlodavci</vt:lpstr>
      <vt:lpstr>Hlodavci</vt:lpstr>
      <vt:lpstr>Hlodavci</vt:lpstr>
      <vt:lpstr>Hlodavci</vt:lpstr>
      <vt:lpstr>Šelmy</vt:lpstr>
      <vt:lpstr>Šelmy</vt:lpstr>
      <vt:lpstr>Šelmy</vt:lpstr>
      <vt:lpstr>Zajícovci</vt:lpstr>
      <vt:lpstr>Sudokopytníci</vt:lpstr>
      <vt:lpstr>Sudokopytníci</vt:lpstr>
      <vt:lpstr>Sudokopytníci</vt:lpstr>
      <vt:lpstr>Co jsme si zapamatovali?</vt:lpstr>
      <vt:lpstr>Snímek 22</vt:lpstr>
      <vt:lpstr>7. Napiš názvy savců.</vt:lpstr>
      <vt:lpstr>Snímek 24</vt:lpstr>
      <vt:lpstr>Snímek 25</vt:lpstr>
      <vt:lpstr>Snímek 26</vt:lpstr>
      <vt:lpstr>Snímek 27</vt:lpstr>
      <vt:lpstr>Snímek 28</vt:lpstr>
      <vt:lpstr>Zdroje:</vt:lpstr>
      <vt:lpstr>Snímek 30</vt:lpstr>
      <vt:lpstr>Snímek 31</vt:lpstr>
      <vt:lpstr>Snímek 32</vt:lpstr>
    </vt:vector>
  </TitlesOfParts>
  <Company>Naše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SAVCI</dc:title>
  <dc:creator>Mamka</dc:creator>
  <cp:lastModifiedBy>Mamka</cp:lastModifiedBy>
  <cp:revision>53</cp:revision>
  <dcterms:created xsi:type="dcterms:W3CDTF">2011-08-23T20:30:28Z</dcterms:created>
  <dcterms:modified xsi:type="dcterms:W3CDTF">2013-02-06T21:15:42Z</dcterms:modified>
</cp:coreProperties>
</file>