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76" r:id="rId31"/>
    <p:sldId id="277" r:id="rId32"/>
    <p:sldId id="278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CEC9B9-5996-4B83-AE78-06607059BC67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813C89-5C36-4796-BC8D-7D22E7054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volavka+popelav%C3%A1&amp;hl=cs&amp;tbo=d&amp;tbm=isch&amp;tbnid=fuewjHXNnccnYM:&amp;imgrefurl=http://www.fotoaparat.cz/index.php?r=25&amp;gal=photo&amp;rp=755822&amp;docid=koZf_XjLUu_mXM&amp;imgurl=http://www.fotoaparat.cz/g/11/02/10/755822_3d731.jpg&amp;w=900&amp;h=740&amp;ei=d70PUY_nJsSytAa0xIGABw&amp;zoom=1&amp;iact=hc&amp;vpx=2&amp;vpy=272&amp;dur=109&amp;hovh=204&amp;hovw=248&amp;tx=94&amp;ty=103&amp;sig=100793792951815924901&amp;page=1&amp;tbnh=140&amp;tbnw=160&amp;start=0&amp;ndsp=53&amp;ved=1t:429,r:10,s:0,i:112&amp;biw=1920&amp;bih=842" TargetMode="External"/><Relationship Id="rId2" Type="http://schemas.openxmlformats.org/officeDocument/2006/relationships/hyperlink" Target="http://www.google.cz/imgres?q=%C4%8D%C3%A1p+b%C3%ADl%C3%BD&amp;um=1&amp;hl=cs&amp;sa=N&amp;tbo=d&amp;rlz=1T4PRFB_csCZ469CZ477&amp;tbm=isch&amp;tbnid=9fwe6NyV4M3WTM:&amp;imgrefurl=http://www.biolib.cz/cz/taxonimage/id13160/&amp;docid=1ZcbOBqtbCK5IM&amp;imgurl=http://www.biolib.cz/IMG/GAL/13160.jpg&amp;w=600&amp;h=600&amp;ei=ILwPUatp0NeyBpnQgfgO&amp;zoom=1&amp;biw=1920&amp;bih=842&amp;iact=rc&amp;dur=109&amp;sig=100793792951815924901&amp;page=1&amp;tbnh=149&amp;tbnw=145&amp;start=0&amp;ndsp=42&amp;ved=1t:429,r:0,s:0,i:96&amp;tx=86&amp;ty=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q=volavka+popelav%C3%A1&amp;hl=cs&amp;tbo=d&amp;tbm=isch&amp;tbnid=vdxEHhU69hYb7M:&amp;imgrefurl=http://www.photoextract.com/cs/foto/311210.html&amp;docid=nYcXVhyhkPEHgM&amp;imgurl=http://st3.geg.cz/photo/311210_detail.jpg&amp;w=1150&amp;h=766&amp;ei=d70PUY_nJsSytAa0xIGABw&amp;zoom=1&amp;iact=hc&amp;vpx=587&amp;vpy=346&amp;dur=2141&amp;hovh=183&amp;hovw=275&amp;tx=129&amp;ty=97&amp;sig=100793792951815924901&amp;page=2&amp;tbnh=130&amp;tbnw=198&amp;start=53&amp;ndsp=64&amp;ved=1t:429,r:77,s:0,i:318&amp;biw=1920&amp;bih=84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kachna+divok%C3%A1&amp;um=1&amp;hl=cs&amp;sa=N&amp;tbo=d&amp;rlz=1T4PRFB_csCZ469CZ477&amp;tbm=isch&amp;tbnid=rB0h3dfrJv991M:&amp;imgrefurl=http://cs.wikipedia.org/wiki/Kachna_divok%C3%A1&amp;docid=qccMn6zxHz0XlM&amp;imgurl=http://upload.wikimedia.org/wikipedia/commons/thumb/7/7c/Mallard_080508.jpg/259px-Mallard_080508.jpg&amp;w=259&amp;h=184&amp;ei=KcAPUf7gLJHTsgbh74HgBw&amp;zoom=1&amp;biw=1920&amp;bih=842&amp;iact=rc&amp;dur=109&amp;sig=100793792951815924901&amp;page=1&amp;tbnh=142&amp;tbnw=201&amp;start=0&amp;ndsp=46&amp;ved=1t:429,r:0,s:0,i:82&amp;tx=84&amp;ty=84" TargetMode="External"/><Relationship Id="rId2" Type="http://schemas.openxmlformats.org/officeDocument/2006/relationships/hyperlink" Target="http://www.google.cz/imgres?q=volavka+popelav%C3%A1&amp;start=309&amp;hl=cs&amp;tbo=d&amp;tbm=isch&amp;tbnid=GfsbldBonzRMMM:&amp;imgrefurl=http://www.mesto-blatna.cz/informacni-centrum/turistika/turistika-cyklotrasy/okruh-3/&amp;docid=XKEngF2HS8BsZM&amp;imgurl=http://www.mesto-blatna.cz/data/editor/456cs_5.jpg?gcm_date=1298883863&amp;w=526&amp;h=449&amp;ei=FL8PUaPwFZDSsgbSiYFI&amp;zoom=1&amp;iact=hc&amp;vpx=1447&amp;vpy=530&amp;dur=1890&amp;hovh=207&amp;hovw=243&amp;tx=107&amp;ty=121&amp;sig=100793792951815924901&amp;page=6&amp;tbnh=139&amp;tbnw=160&amp;ndsp=66&amp;ved=1t:429,r:62,s:300,i:190&amp;biw=1920&amp;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q=kachna+divok%C3%A1&amp;um=1&amp;hl=cs&amp;sa=N&amp;tbo=d&amp;rlz=1T4PRFB_csCZ469CZ477&amp;tbm=isch&amp;tbnid=k0sWRssR_bOyrM:&amp;imgrefurl=http://www.priroda.cz/lexikon.php?detail=198&amp;docid=oRA-XPDO-EKWwM&amp;imgurl=http://www.priroda.cz/clanky/foto/kachnadivoka-samice.jpg&amp;w=563&amp;h=422&amp;ei=KcAPUf7gLJHTsgbh74HgBw&amp;zoom=1&amp;biw=1920&amp;bih=842&amp;iact=rc&amp;dur=344&amp;sig=100793792951815924901&amp;page=1&amp;tbnh=142&amp;tbnw=197&amp;start=0&amp;ndsp=46&amp;ved=1t:429,r:4,s:0,i:94&amp;tx=140&amp;ty=6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k%C3%A1n%C4%9B+lesn%C3%AD&amp;um=1&amp;hl=cs&amp;tbo=d&amp;rlz=1T4PRFB_csCZ469CZ477&amp;tbm=isch&amp;tbnid=u-EBidmxUrAwaM:&amp;imgrefurl=http://www.biolib.cz/cz/image/id20054/&amp;docid=n_NzMPr0T-dY0M&amp;imgurl=http://www.biolib.cz/IMG/GAL/20054.jpg&amp;w=650&amp;h=600&amp;ei=7sEPUfmNBMeRswb5-oDgDQ&amp;zoom=1&amp;iact=hc&amp;vpx=357&amp;vpy=428&amp;dur=1937&amp;hovh=216&amp;hovw=234&amp;tx=125&amp;ty=111&amp;sig=100793792951815924901&amp;page=1&amp;tbnh=139&amp;tbnw=147&amp;start=0&amp;ndsp=57&amp;ved=1t:429,r:27,s:0,i:168&amp;biw=1920&amp;bih=842" TargetMode="External"/><Relationship Id="rId2" Type="http://schemas.openxmlformats.org/officeDocument/2006/relationships/hyperlink" Target="http://www.google.cz/imgres?q=k%C3%A1n%C4%9B+lesn%C3%AD&amp;um=1&amp;hl=cs&amp;tbo=d&amp;rlz=1T4PRFB_csCZ469CZ477&amp;tbm=isch&amp;tbnid=Jrb6MuKARHZ7cM:&amp;imgrefurl=http://www.biolib.cz/cz/taxonimage/id93818/?taxonid=8526&amp;docid=j84_wA_unqUgRM&amp;imgurl=http://www.biolib.cz/IMG/GAL/BIG/93818.jpg&amp;w=3872&amp;h=2592&amp;ei=7sEPUfmNBMeRswb5-oDgDQ&amp;zoom=1&amp;biw=1920&amp;bih=842&amp;iact=rc&amp;dur=313&amp;sig=100793792951815924901&amp;page=1&amp;tbnh=132&amp;tbnw=200&amp;start=0&amp;ndsp=57&amp;ved=1t:429,r:47,s:0,i:228&amp;tx=85&amp;ty=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q=orel+skaln%C3%AD&amp;um=1&amp;hl=cs&amp;tbo=d&amp;rlz=1T4PRFB_csCZ469CZ477&amp;tbm=isch&amp;tbnid=F5mCOhcA1h1VvM:&amp;imgrefurl=http://en.wikipedia.org/wiki/File:Orel_skaln%C3%AD_2.jpg&amp;docid=Dm8TfxQBR5lPiM&amp;imgurl=http://upload.wikimedia.org/wikipedia/commons/d/d3/Orel_skaln%C3%AD_2.jpg&amp;w=998&amp;h=733&amp;ei=HsMPUfKvLM7AswblrICABA&amp;zoom=1&amp;iact=hc&amp;vpx=1612&amp;vpy=180&amp;dur=1656&amp;hovh=192&amp;hovw=262&amp;tx=119&amp;ty=118&amp;sig=100793792951815924901&amp;page=1&amp;tbnh=141&amp;tbnw=190&amp;start=0&amp;ndsp=40&amp;ved=1t:429,r:9,s:0,i:111&amp;biw=1920&amp;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s%C3%BD%C4%8Dek+obecn%C3%BD&amp;um=1&amp;hl=cs&amp;tbo=d&amp;rlz=1T4PRFB_csCZ469CZ477&amp;tbm=isch&amp;tbnid=Fn2jWhWMqYsIIM:&amp;imgrefurl=http://www.naturephoto.cz/priroda/ptaci/348-sycek-obecny-zabozroutek-madarsky.html&amp;docid=TWbLe_aDilz7wM&amp;imgurl=http://www.naturephoto.cz/img/clanky//originals/06-2011-2460.jpg&amp;w=600&amp;h=400&amp;ei=dMQPUcHvKcXYsgbQsoDYDw&amp;zoom=1&amp;iact=hc&amp;vpx=946&amp;vpy=281&amp;dur=15&amp;hovh=183&amp;hovw=275&amp;tx=193&amp;ty=71&amp;sig=100793792951815924901&amp;page=1&amp;tbnh=149&amp;tbnw=231&amp;start=0&amp;ndsp=61&amp;ved=1t:429,r:20,s:0,i:1" TargetMode="External"/><Relationship Id="rId2" Type="http://schemas.openxmlformats.org/officeDocument/2006/relationships/hyperlink" Target="http://www.google.cz/imgres?q=po%C5%A1tolka+obecn%C3%A1&amp;um=1&amp;hl=cs&amp;tbo=d&amp;rlz=1T4PRFB_csCZ469CZ477&amp;tbm=isch&amp;tbnid=hjVM3Mfhc69_pM:&amp;imgrefurl=http://cs.wikipedia.org/wiki/Po%C5%A1tolka_obecn%C3%A1&amp;docid=ULSxhy5wDvXAtM&amp;imgurl=http://upload.wikimedia.org/wikipedia/commons/thumb/2/24/Common_kestrel_falco_tinnunculus.jpg/220px-Common_kestrel_falco_tinnunculus.jpg&amp;w=220&amp;h=310&amp;ei=-8MPUb7eCojgtQbo5YHwCQ&amp;zoom=1&amp;iact=hc&amp;vpx=2&amp;vpy=96&amp;dur=828&amp;hovh=248&amp;hovw=176&amp;tx=80&amp;ty=119&amp;sig=100793792951815924901&amp;page=1&amp;tbnh=135&amp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q=v%C3%BDr+velk%C3%BD&amp;um=1&amp;hl=cs&amp;tbo=d&amp;rlz=1T4PRFB_csCZ469CZ477&amp;tbm=isch&amp;tbnid=ziRWlsRXbhkz_M:&amp;imgrefurl=http://zvireci-forum.webnode.cz/ptaci/divoka-zvirata-cr/sovy/vyri/&amp;docid=hj6ssnKvnrzHnM&amp;imgurl=http://files.zvireci-forum.webnode.cz/200000146-0e5a20f53b/v%C3%BDr%20velk%C3%BD.jpg&amp;w=522&amp;h=700&amp;ei=GcUPUd-6F4vMswa_LQ&amp;zoom=1&amp;iact=hc&amp;vpx=162&amp;vpy=250&amp;dur=1672&amp;hovh=260&amp;hovw=194&amp;tx=99&amp;ty=130&amp;sig=100793792951815924901&amp;page=1&amp;tbnh=137&amp;tbnw=104&amp;start=0&amp;ndsp=57&amp;ved=1t:4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koroptev+poln%C3%AD&amp;um=1&amp;hl=cs&amp;tbo=d&amp;rlz=1T4PRFB_csCZ469CZ477&amp;tbm=isch&amp;tbnid=1t8BF-VU_I7PEM:&amp;imgrefurl=http://www.gymta.cz/kabinety/kab_biologie/videoatlas/ptaci/hrabavi.html&amp;docid=yhih3_8-zCBZ2M&amp;imgurl=http://www.gymta.cz/kabinety/kab_biologie/videoatlas/ptaci/img/112-koroptev-polni.jpg&amp;w=464&amp;h=383&amp;ei=lMUPUfX5O4uLswakk4F4&amp;zoom=1&amp;iact=hc&amp;vpx=1627&amp;vpy=312&amp;dur=3563&amp;hovh=204&amp;hovw=247&amp;tx=146&amp;ty=100&amp;sig=100793792951815924901&amp;page=1&amp;tbnh=138&amp;tbnw=172&amp;start=0&amp;ndsp=47&amp;ved=1t:429,r:46,s:0" TargetMode="External"/><Relationship Id="rId2" Type="http://schemas.openxmlformats.org/officeDocument/2006/relationships/hyperlink" Target="http://www.google.cz/imgres?q=ba%C5%BEant+obecn%C3%BD&amp;um=1&amp;hl=cs&amp;tbo=d&amp;rlz=1T4PRFB_csCZ469CZ477&amp;tbm=isch&amp;tbnid=yD-mm_NvH0uDgM:&amp;imgrefurl=http://www.jynx-t.net/ptaci/bazant-obecny-20-327680-0.html&amp;docid=MQZkuaP46PUfsM&amp;imgurl=http://www.jynx-t.net/ptaci/Data/Images/Bazant-obecny-(samec)_s.jpg&amp;w=640&amp;h=480&amp;ei=W8UPUYD7LImCtAaQ9YDgDQ&amp;zoom=1&amp;biw=1920&amp;bih=842&amp;iact=rc&amp;dur=282&amp;sig=100793792951815924901&amp;page=1&amp;tbnh=141&amp;tbnw=185&amp;start=0&amp;ndsp=46&amp;ved=1t:429,r:1,s:0,i:85&amp;tx=101&amp;ty=8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z/imgres?q=datel+%C4%8Dern%C3%BD&amp;um=1&amp;hl=cs&amp;tbo=d&amp;rlz=1T4PRFB_csCZ469CZ477&amp;tbm=isch&amp;tbnid=c5thhxA-phelNM:&amp;imgrefurl=http://www.rajce.idnes.cz/a6313474&amp;docid=v8UCpGC0IZL9RM&amp;imgurl=http://img2.rajce.idnes.cz/d0203/6/6313/6313474_7c955f4d7de7fd1de7048782408b51f0/images/MG_3746.jpg&amp;w=1200&amp;h=1008&amp;ei=X8YPUbfaDYjatAbqyYCoCg&amp;zoom=1&amp;biw=1920&amp;bih=842&amp;iact=rc&amp;dur=266&amp;sig=100793792951815924901&amp;page=1&amp;tbnh=139&amp;tbnw=161&amp;start=0&amp;ndsp=68&amp;ved=1t:429,r:16,s:0,i:130&amp;tx=114&amp;ty=70" TargetMode="External"/><Relationship Id="rId4" Type="http://schemas.openxmlformats.org/officeDocument/2006/relationships/hyperlink" Target="http://www.google.cz/imgres?q=datel+%C4%8Dern%C3%BD&amp;um=1&amp;hl=cs&amp;tbo=d&amp;rlz=1T4PRFB_csCZ469CZ477&amp;tbm=isch&amp;tbnid=rg508UHEQjDYCM:&amp;imgrefurl=http://www.ceskatelevize.cz/porady/10121466875-tajemstvi-divociny-iii/207382534450002-datel-cerny-lesni-tesar/&amp;docid=-uyPFm7Uzc_X4M&amp;imgurl=http://img7.ceskatelevize.cz/program/porady/10121466875/foto/207382534450002.jpg&amp;w=800&amp;h=534&amp;ei=X8YPUbfaDYjatAbqyYCoCg&amp;zoom=1&amp;biw=1920&amp;bih=842&amp;iact=rc&amp;dur=109&amp;sig=100793792951815924901&amp;page=1&amp;tbnh=145&amp;tbnw=222&amp;start=0&amp;ndsp=68&amp;ved=1t:429,r: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%C5%BEluna+zelen%C3%A1&amp;um=1&amp;hl=cs&amp;tbo=d&amp;rlz=1T4PRFB_csCZ469CZ477&amp;tbm=isch&amp;tbnid=QzPHulht5AQ54M:&amp;imgrefurl=http://www.fotoaparat.cz/index.php?r=25&amp;rp=792901&amp;gal=photo&amp;docid=OkmSDlSzNKPJVM&amp;imgurl=http://www.fotoaparat.cz/g/11/12/15/792901_733b4.jpg&amp;w=693&amp;h=1096&amp;ei=mMcPUZzfBo35sgbW-IDgCw&amp;zoom=1&amp;iact=hc&amp;vpx=2&amp;vpy=236&amp;dur=2610&amp;hovh=282&amp;hovw=178&amp;tx=58&amp;ty=126&amp;sig=100793792951815924901&amp;page=1&amp;tbnh=141&amp;tbnw=87&amp;start=0&amp;ndsp=52&amp;ved=1t:429,r:11,s:0,i:115&amp;biw=1920&amp;bih=842" TargetMode="External"/><Relationship Id="rId2" Type="http://schemas.openxmlformats.org/officeDocument/2006/relationships/hyperlink" Target="http://www.google.cz/imgres?q=strakapoud+velk%C3%BD&amp;um=1&amp;hl=cs&amp;tbo=d&amp;rlz=1T4PRFB_csCZ469CZ477&amp;tbm=isch&amp;tbnid=Q--BgmE7cYnT3M:&amp;imgrefurl=http://www.biolib.cz/cz/taxonimage/id25248/&amp;docid=c6scnLHtpTl64M&amp;imgurl=http://www.biolib.cz/IMG/GAL/25248.jpg&amp;w=700&amp;h=465&amp;ei=X8cPUb-pBcOVtAbmvYCQBw&amp;zoom=1&amp;biw=1920&amp;bih=842&amp;iact=rc&amp;dur=109&amp;sig=100793792951815924901&amp;page=1&amp;tbnh=144&amp;tbnw=214&amp;start=0&amp;ndsp=65&amp;ved=1t:429,r:1,s:0,i:85&amp;tx=156&amp;ty=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q=havran+poln%C3%AD&amp;um=1&amp;hl=cs&amp;tbo=d&amp;rlz=1T4PRFB_csCZ469CZ477&amp;tbm=isch&amp;tbnid=XGvlGdsGwVmiLM:&amp;imgrefurl=http://zvireci-forum.webnode.cz/ptaci/divoka-zvirata-cr/pevci/havrani/&amp;docid=JLe0UByZVHXZCM&amp;imgurl=http://files.zvireci-forum.webnode.cz/200000118-e1afae2a93/Havran-polni.jpg&amp;w=640&amp;h=480&amp;ei=zMgPUcP_B8WItQbh0YC4BA&amp;zoom=1&amp;biw=1920&amp;bih=842&amp;iact=rc&amp;dur=94&amp;sig=100793792951815924901&amp;page=1&amp;tbnh=139&amp;tbnw=191&amp;start=0&amp;ndsp=43&amp;ved=1t:429,r:3,s:0,i:105&amp;tx=105&amp;ty=70" TargetMode="External"/><Relationship Id="rId5" Type="http://schemas.openxmlformats.org/officeDocument/2006/relationships/hyperlink" Target="http://www.google.cz/imgres?q=%C4%8D%C3%AD%C5%BEek+lesn%C3%AD&amp;um=1&amp;hl=cs&amp;tbo=d&amp;rlz=1T4PRFB_csCZ469CZ477&amp;tbm=isch&amp;tbnid=beoVBIC-I33aLM:&amp;imgrefurl=http://www.jynx-t.net/ptaci/cizek-lesni-20-3014656-0.html&amp;docid=aAP3Hvq7K5ZPMM&amp;imgurl=http://www.jynx-t.net/ptaci/Data/Images/Cizek-lesni-(samec).jpg&amp;w=640&amp;h=480&amp;ei=mcgPUcI0hI21BoCrgOAM&amp;zoom=1&amp;biw=1920&amp;bih=842&amp;iact=rc&amp;dur=110&amp;sig=100793792951815924901&amp;page=1&amp;tbnh=145&amp;tbnw=182&amp;start=0&amp;ndsp=47&amp;ved=1t:429,r:1,s:0,i:85&amp;tx=81&amp;ty=57" TargetMode="External"/><Relationship Id="rId4" Type="http://schemas.openxmlformats.org/officeDocument/2006/relationships/hyperlink" Target="http://www.google.cz/imgres?q=%C4%8Dervenka+obecn%C3%A1&amp;um=1&amp;hl=cs&amp;tbo=d&amp;rlz=1T4PRFB_csCZ469CZ477&amp;tbm=isch&amp;tbnid=5WiKdzmGjJXbDM:&amp;imgrefurl=http://www.nature-photogallery.eu/cz/foto/667-cervenka-obecna/?puvod=25&amp;docid=h1jqenEXEZQMoM&amp;imgurl=http://www.nature-photogallery.eu/cz/__userdata/photos/667.jpg&amp;w=900&amp;h=600&amp;ei=W8gPUd7uMI3BtAbVqIEo&amp;zoom=1&amp;biw=1920&amp;bih=842&amp;iact=rc&amp;dur=109&amp;sig=100793792951815924901&amp;page=1&amp;tbnh=143&amp;tbnw=200&amp;start=0&amp;ndsp=51&amp;ved=1t:429,r:0,s:0,i:82&amp;tx=117&amp;ty=71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pecies.wikimedia.org/wiki/File:Yellowhammer.jpg" TargetMode="External"/><Relationship Id="rId3" Type="http://schemas.openxmlformats.org/officeDocument/2006/relationships/hyperlink" Target="http://www.google.cz/imgres?imgurl=http://files.zvireci-forum.webnode.cz/200000078-4daa64ea46/Konipas-bily.jpg&amp;imgrefurl=http://zvireci-forum.webnode.cz/ptaci/divoka-zvirata-cr/pevci/konipasove/&amp;usg=__Z1i6J7V0afQ2iHzMhkzfyzkamVA=&amp;h=480&amp;w=640&amp;sz=85&amp;hl=cs&amp;start=1&amp;zoom=1&amp;tbnid=urY18kqhWO2cCM:&amp;tbnh=103&amp;tbnw=137&amp;ei=SQYQUZr2NoSL4gSR1IGAAg&amp;prev=/search?q=konipas+b%C3%ADl%C3%BD&amp;hl=cs&amp;gbv=2&amp;tbm=isch&amp;itbs=1" TargetMode="External"/><Relationship Id="rId7" Type="http://schemas.openxmlformats.org/officeDocument/2006/relationships/hyperlink" Target="http://species.wikimedia.org/wiki/File:Toulouse_-_Sturnus_vulgaris_-_2012-02-26_-_3.jpg" TargetMode="External"/><Relationship Id="rId2" Type="http://schemas.openxmlformats.org/officeDocument/2006/relationships/hyperlink" Target="http://www.google.cz/imgres?q=kavka+obecn%C3%A1&amp;um=1&amp;hl=cs&amp;tbo=d&amp;rlz=1T4PRFB_csCZ469CZ477&amp;tbm=isch&amp;tbnid=RqldI6wsHkmo7M:&amp;imgrefurl=http://www.nature-photogallery.eu/cz/foto/1124-kavka-obecna/?puvod=213&amp;docid=TeZxYUWsei8CBM&amp;imgurl=http://www.nature-photogallery.eu/cz/__userdata/photos/1124.jpg&amp;w=900&amp;h=600&amp;ei=GckPUbPFIsTFtQaOiYGQCw&amp;zoom=1&amp;iact=hc&amp;vpx=2&amp;vpy=311&amp;dur=156&amp;hovh=183&amp;hovw=275&amp;tx=147&amp;ty=82&amp;sig=100793792951815924901&amp;page=1&amp;tbnh=145&amp;tbnw=219&amp;start=0&amp;ndsp=49&amp;ved=1t:429,r:20,s:0,i:147&amp;biw=1920&amp;bih=8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ecies.wikimedia.org/wiki/File:Garrulus_glandarius3.jpg" TargetMode="External"/><Relationship Id="rId5" Type="http://schemas.openxmlformats.org/officeDocument/2006/relationships/hyperlink" Target="http://species.wikimedia.org/wiki/File:Chaffinch_(Fringilla_coelebs).jpg" TargetMode="External"/><Relationship Id="rId4" Type="http://schemas.openxmlformats.org/officeDocument/2006/relationships/hyperlink" Target="http://img4.rajce.idnes.cz/d0410/1/1325/1325230_17607a0957a434b93095222fb56ef7f1/images/Kos_cerny_II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PŘÍRODOPIS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57224" y="3500438"/>
            <a:ext cx="7772400" cy="3357562"/>
          </a:xfrm>
        </p:spPr>
        <p:txBody>
          <a:bodyPr>
            <a:normAutofit/>
          </a:bodyPr>
          <a:lstStyle/>
          <a:p>
            <a:r>
              <a:rPr lang="cs-CZ" dirty="0" smtClean="0"/>
              <a:t>6.ROČNÍK</a:t>
            </a: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/>
              <a:t>						PTÁCI</a:t>
            </a: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Autorem materiálu je Mgr. Jiřina </a:t>
            </a:r>
            <a:r>
              <a:rPr lang="cs-CZ" sz="12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Hamzová</a:t>
            </a: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ZŠ Dobříš, Komenského nám. 35, okres Příbram</a:t>
            </a:r>
            <a:endParaRPr lang="cs-CZ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Inovace školy – Dobříš, </a:t>
            </a:r>
            <a:r>
              <a:rPr lang="cs-CZ" sz="12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EUpenizeskolam.cz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Káně lesní – silueta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Orel skalní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G:\ZOOLOGIE PTÁCI\káně_silu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8853"/>
            <a:ext cx="4392488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Dravci, Sovy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Poštolka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Sýček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544" y="1340768"/>
            <a:ext cx="4040188" cy="39417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195" name="Picture 3" descr="G:\ZOOLOGIE PTÁCI\poštol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808311" cy="3957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6" name="Picture 4" descr="G:\ZOOLOGIE PTÁCI\sýček obecn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Sovy, Hrabaví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Výr velký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Bažant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096344" cy="376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9" name="Picture 3" descr="G:\ZOOLOGIE PTÁCI\Bazant-obecny-(samec)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0222"/>
            <a:ext cx="4143712" cy="310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Hrabaví, Šplhavci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Koroptev polní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Datel černý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G:\ZOOLOGIE PTÁCI\koroptev-pol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67716" cy="3440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4" name="Picture 4" descr="G:\ZOOLOGIE PTÁCI\datel černý bez mádě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35" y="1534280"/>
            <a:ext cx="4003738" cy="336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Šplhavci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Datel černý – s mláďaty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Strakapoud velký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G:\ZOOLOGIE PTÁCI\datel čern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7412"/>
            <a:ext cx="4049468" cy="2703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 descr="G:\ZOOLOGIE PTÁCI\strakapoud velk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01" y="2157412"/>
            <a:ext cx="3956432" cy="262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Šplhavci, 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Žluna zelená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Červenka obecná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G:\ZOOLOGIE PTÁCI\žluna zele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29" y="1340767"/>
            <a:ext cx="2528675" cy="399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1" name="Picture 3" descr="G:\ZOOLOGIE PTÁCI\červenka obecn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38455" cy="2825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Čížek lesní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Havran polní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G:\ZOOLOGIE PTÁCI\Cizek-lesni-(same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5" name="Picture 3" descr="G:\ZOOLOGIE PTÁCI\Havran-pol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5119"/>
            <a:ext cx="3847976" cy="288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Kavka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Konipas bílý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G:\ZOOLOGIE PTÁCI\kav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9" name="Picture 3" descr="G:\ZOOLOGIE PTÁCI\Konipas-b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943381" cy="2957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Kos černý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Pěnkava obecná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G:\ZOOLOGIE PTÁCI\Kos_cerny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176464" cy="3576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3" name="Picture 3" descr="G:\ZOOLOGIE PTÁCI\pěnkava obecn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21226"/>
            <a:ext cx="3888432" cy="2590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Sojka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Špaček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G:\ZOOLOGIE PTÁCI\soj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43288" cy="3411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7" name="Picture 3" descr="G:\ZOOLOGIE PTÁCI\špaček obecn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115"/>
            <a:ext cx="3600400" cy="481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79635" y="-5819207"/>
            <a:ext cx="184730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Straka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Strnad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G:\ZOOLOGIE PTÁCI\Stra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368393" cy="3369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1" name="Picture 3" descr="G:\ZOOLOGIE PTÁCI\strnad obecn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96" y="1772816"/>
            <a:ext cx="4215186" cy="3409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Pěvci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Sýkora uhelníček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Vrána obecná šedá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G:\ZOOLOGIE PTÁCI\sýkora uhelníč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5" name="Picture 3" descr="G:\ZOOLOGIE PTÁCI\vrana_seda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1969"/>
            <a:ext cx="4041938" cy="2645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Ptáci patří mezi studenokrevné nebo teplokrevné živočichy?</a:t>
            </a:r>
          </a:p>
          <a:p>
            <a:pPr lvl="2"/>
            <a:r>
              <a:rPr lang="cs-CZ" dirty="0" smtClean="0"/>
              <a:t>Teplokrevné</a:t>
            </a:r>
          </a:p>
          <a:p>
            <a:endParaRPr lang="cs-CZ" dirty="0" smtClean="0"/>
          </a:p>
          <a:p>
            <a:r>
              <a:rPr lang="cs-CZ" dirty="0" smtClean="0"/>
              <a:t>2. Uveď 5 znaků typických pro ptáky.</a:t>
            </a:r>
          </a:p>
          <a:p>
            <a:pPr lvl="2"/>
            <a:r>
              <a:rPr lang="cs-CZ" dirty="0" smtClean="0"/>
              <a:t>Křídla, zobák, peří, vejcorodí, plíce.</a:t>
            </a:r>
          </a:p>
          <a:p>
            <a:endParaRPr lang="cs-CZ" dirty="0" smtClean="0"/>
          </a:p>
          <a:p>
            <a:r>
              <a:rPr lang="cs-CZ" dirty="0" smtClean="0"/>
              <a:t>3. Uveď 2 příklady brodivých ptáků.</a:t>
            </a:r>
          </a:p>
          <a:p>
            <a:pPr lvl="2"/>
            <a:r>
              <a:rPr lang="cs-CZ" dirty="0" smtClean="0"/>
              <a:t>Volavka popelavá, čáp bílý.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si zapamatovali?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4. Popiš stavbu těla dravců.</a:t>
            </a:r>
          </a:p>
          <a:p>
            <a:pPr lvl="2"/>
            <a:r>
              <a:rPr lang="cs-CZ" dirty="0" smtClean="0"/>
              <a:t>Mohutné a ostré drápy, silný zobák, dobrý zrak.</a:t>
            </a:r>
          </a:p>
          <a:p>
            <a:endParaRPr lang="cs-CZ" dirty="0" smtClean="0"/>
          </a:p>
          <a:p>
            <a:r>
              <a:rPr lang="cs-CZ" dirty="0" smtClean="0"/>
              <a:t>5. Vytvoř dvojice: křídlo, obrysové peří rýdovací pera, letky, udržuje teplo, dlouhá barevná pera, ocas, prachové peří.</a:t>
            </a:r>
          </a:p>
          <a:p>
            <a:pPr lvl="2"/>
            <a:r>
              <a:rPr lang="cs-CZ" dirty="0" smtClean="0"/>
              <a:t>Křídlo- letky</a:t>
            </a:r>
          </a:p>
          <a:p>
            <a:pPr lvl="2"/>
            <a:r>
              <a:rPr lang="cs-CZ" dirty="0" smtClean="0"/>
              <a:t>Obrysové peří – dlouhá barevná pera</a:t>
            </a:r>
          </a:p>
          <a:p>
            <a:pPr lvl="2"/>
            <a:r>
              <a:rPr lang="cs-CZ" dirty="0" smtClean="0"/>
              <a:t>Ocas- rýdovací pera</a:t>
            </a:r>
          </a:p>
          <a:p>
            <a:pPr lvl="2"/>
            <a:r>
              <a:rPr lang="cs-CZ" dirty="0" smtClean="0"/>
              <a:t>Prachové peří – udržuje teplo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Napiš jména těchto ptáků: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A/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B/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G:\ZOOLOGIE PTÁCI\strakapoud velk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1"/>
            <a:ext cx="4119169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9" name="Picture 3" descr="G:\ZOOLOGIE PTÁCI\datel černý bez mádě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3196"/>
            <a:ext cx="3837684" cy="3223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D/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G:\ZOOLOGIE PTÁCI\Bazant-obecny-(samec)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3" name="Picture 3" descr="G:\ZOOLOGIE PTÁCI\koroptev-pol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86861"/>
            <a:ext cx="4155733" cy="3430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F/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6" name="Picture 2" descr="G:\ZOOLOGIE PTÁCI\soj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0087"/>
            <a:ext cx="3960440" cy="3341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7" name="Picture 3" descr="G:\ZOOLOGIE PTÁCI\Straka obecn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8561"/>
            <a:ext cx="4088301" cy="3153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H/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 descr="G:\ZOOLOGIE PTÁCI\Kos_cerny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6" y="1844824"/>
            <a:ext cx="3860319" cy="330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1" name="Picture 3" descr="G:\ZOOLOGIE PTÁCI\špaček obecn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6307"/>
            <a:ext cx="2963730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I/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4" name="Picture 2" descr="G:\ZOOLOGIE PTÁCI\poštol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024336" cy="4261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5" name="Picture 3" descr="G:\ZOOLOGIE PTÁCI\pěnkava obecn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5160"/>
            <a:ext cx="4225989" cy="281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A/ Strakapoud velký</a:t>
            </a:r>
          </a:p>
          <a:p>
            <a:pPr lvl="2"/>
            <a:r>
              <a:rPr lang="cs-CZ" dirty="0" smtClean="0"/>
              <a:t>B/ Datel černý</a:t>
            </a:r>
          </a:p>
          <a:p>
            <a:pPr lvl="2"/>
            <a:r>
              <a:rPr lang="cs-CZ" dirty="0" smtClean="0"/>
              <a:t>C/ Bažant obecný</a:t>
            </a:r>
          </a:p>
          <a:p>
            <a:pPr lvl="2"/>
            <a:r>
              <a:rPr lang="cs-CZ" dirty="0" smtClean="0"/>
              <a:t>D/ Koroptev polní</a:t>
            </a:r>
          </a:p>
          <a:p>
            <a:pPr lvl="2"/>
            <a:r>
              <a:rPr lang="cs-CZ" dirty="0" smtClean="0"/>
              <a:t>E/ Sojka obecná</a:t>
            </a:r>
          </a:p>
          <a:p>
            <a:pPr lvl="2"/>
            <a:r>
              <a:rPr lang="cs-CZ" dirty="0" smtClean="0"/>
              <a:t>F/ Straka obecná</a:t>
            </a:r>
          </a:p>
          <a:p>
            <a:pPr lvl="2"/>
            <a:r>
              <a:rPr lang="cs-CZ" dirty="0" smtClean="0"/>
              <a:t>G/ Kos černý</a:t>
            </a:r>
          </a:p>
          <a:p>
            <a:pPr lvl="2"/>
            <a:r>
              <a:rPr lang="cs-CZ" dirty="0" smtClean="0"/>
              <a:t>H/ Špaček obecný</a:t>
            </a:r>
          </a:p>
          <a:p>
            <a:pPr lvl="2"/>
            <a:r>
              <a:rPr lang="cs-CZ" dirty="0" smtClean="0"/>
              <a:t>CH/ Poštolka obecná</a:t>
            </a:r>
          </a:p>
          <a:p>
            <a:pPr lvl="2"/>
            <a:r>
              <a:rPr lang="cs-CZ" dirty="0" smtClean="0"/>
              <a:t>I/ </a:t>
            </a:r>
            <a:r>
              <a:rPr lang="cs-CZ" smtClean="0"/>
              <a:t>Pěnkava obecná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 obývají souš i vodu</a:t>
            </a:r>
          </a:p>
          <a:p>
            <a:r>
              <a:rPr lang="cs-CZ" dirty="0" smtClean="0"/>
              <a:t> teplokrevní</a:t>
            </a:r>
          </a:p>
          <a:p>
            <a:r>
              <a:rPr lang="cs-CZ" dirty="0"/>
              <a:t> </a:t>
            </a:r>
            <a:r>
              <a:rPr lang="cs-CZ" dirty="0" smtClean="0"/>
              <a:t>tělo kryto peřím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 pero = brk, osten prapor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 (krycí/prachové, letky/rýdovací)</a:t>
            </a:r>
          </a:p>
          <a:p>
            <a:r>
              <a:rPr lang="cs-CZ" dirty="0"/>
              <a:t> </a:t>
            </a:r>
            <a:r>
              <a:rPr lang="cs-CZ" dirty="0" smtClean="0"/>
              <a:t>duté dlouhé kosti</a:t>
            </a:r>
          </a:p>
          <a:p>
            <a:r>
              <a:rPr lang="cs-CZ" dirty="0" smtClean="0"/>
              <a:t> křídla</a:t>
            </a:r>
          </a:p>
          <a:p>
            <a:r>
              <a:rPr lang="cs-CZ" dirty="0"/>
              <a:t> </a:t>
            </a:r>
            <a:r>
              <a:rPr lang="cs-CZ" dirty="0" smtClean="0"/>
              <a:t>zobák</a:t>
            </a:r>
          </a:p>
          <a:p>
            <a:r>
              <a:rPr lang="cs-CZ" dirty="0"/>
              <a:t> </a:t>
            </a:r>
            <a:r>
              <a:rPr lang="cs-CZ" dirty="0" smtClean="0"/>
              <a:t>běhák, 3prsty dopředu, 1prst dozadu</a:t>
            </a:r>
          </a:p>
          <a:p>
            <a:r>
              <a:rPr lang="cs-CZ" dirty="0"/>
              <a:t> </a:t>
            </a:r>
            <a:r>
              <a:rPr lang="cs-CZ" dirty="0" smtClean="0"/>
              <a:t>dýchají plícemi</a:t>
            </a:r>
          </a:p>
          <a:p>
            <a:r>
              <a:rPr lang="cs-CZ" dirty="0"/>
              <a:t> </a:t>
            </a:r>
            <a:r>
              <a:rPr lang="cs-CZ" dirty="0" smtClean="0"/>
              <a:t>vejcorodí</a:t>
            </a:r>
          </a:p>
          <a:p>
            <a:r>
              <a:rPr lang="cs-CZ" dirty="0" smtClean="0"/>
              <a:t> péče o mláďata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dirty="0"/>
              <a:t>1.</a:t>
            </a:r>
          </a:p>
          <a:p>
            <a:r>
              <a:rPr lang="cs-CZ" sz="4000" dirty="0"/>
              <a:t>http://www.google.cz/imgres?q=pot%C3%A1pka+roh%C3%A1%C4%8D&amp;um=1&amp;hl=cs&amp;tbo=d&amp;rlz=1T4PRFB_csCZ469CZ477&amp;tbm=isch&amp;tbnid=r-DZyie3Jjt2pM:&amp;imgrefurl=http://fotoales.cz/lexikon_ptaku.php&amp;docid=WyGECo5Vn8PPvM&amp;imgurl=http://fotoales.cz/images/lexikon_ptaku/potapka_rohac.jpg&amp;w=370&amp;h=247&amp;ei=rLwPUeC8Kc3HswaApoFY&amp;zoom=1&amp;iact=hc&amp;vpx=1599&amp;vpy=321&amp;dur=125&amp;hovh=183&amp;hovw=275&amp;tx=175&amp;ty=86&amp;sig=100793792951815924901&amp;page=1&amp;tbnh=139&amp;tbnw=203&amp;start=0&amp;ndsp=45&amp;ved=1t:429,r:17,s:0,i:147&amp;biw=1920&amp;bih=842</a:t>
            </a:r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2. </a:t>
            </a:r>
            <a:r>
              <a:rPr lang="cs-CZ" sz="4000" u="sng" dirty="0">
                <a:hlinkClick r:id="rId2"/>
              </a:rPr>
              <a:t>http://www.google.cz/imgres?q=%C4%8D%C3%A1p+b%C3%ADl%C3%BD&amp;um=1&amp;hl=cs&amp;sa=N&amp;tbo=d&amp;rlz=1T4PRFB_csCZ469CZ477&amp;tbm=isch&amp;tbnid=9fwe6NyV4M3WTM:&amp;imgrefurl=http://www.biolib.cz/cz/taxonimage/id13160/&amp;docid=1ZcbOBqtbCK5IM&amp;imgurl=http://www.biolib.cz/IMG/GAL/13160.jpg&amp;w=600&amp;h=600&amp;ei=ILwPUatp0NeyBpnQgfgO&amp;zoom=1&amp;biw=1920&amp;bih=842&amp;iact=rc&amp;dur=109&amp;sig=100793792951815924901&amp;page=1&amp;tbnh=149&amp;tbnw=145&amp;start=0&amp;ndsp=42&amp;ved=1t:429,r:0,s:0,i:96&amp;tx=86&amp;ty=106</a:t>
            </a:r>
            <a:endParaRPr lang="cs-CZ" sz="4000" dirty="0"/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3.</a:t>
            </a:r>
          </a:p>
          <a:p>
            <a:r>
              <a:rPr lang="cs-CZ" sz="4000" u="sng" dirty="0">
                <a:hlinkClick r:id="rId3"/>
              </a:rPr>
              <a:t>http://www.google.cz/imgres?q=volavka+popelav%C3%A1&amp;hl=cs&amp;tbo=d&amp;tbm=isch&amp;tbnid=fuewjHXNnccnYM:&amp;imgrefurl=http://www.fotoaparat.cz/index.php%3Fr%3D25%26gal%3Dphoto%26rp%3D755822&amp;docid=koZf_XjLUu_mXM&amp;imgurl=http://www.fotoaparat.cz/g/11/02/10/755822_3d731.jpg&amp;w=900&amp;h=740&amp;ei=d70PUY_nJsSytAa0xIGABw&amp;zoom=1&amp;iact=hc&amp;vpx=2&amp;vpy=272&amp;dur=109&amp;hovh=204&amp;hovw=248&amp;tx=94&amp;ty=103&amp;sig=100793792951815924901&amp;page=1&amp;tbnh=140&amp;tbnw=160&amp;start=0&amp;ndsp=53&amp;ved=1t:429,r:10,s:0,i:112&amp;biw=1920&amp;bih=842</a:t>
            </a:r>
            <a:endParaRPr lang="cs-CZ" sz="4000" dirty="0"/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4.</a:t>
            </a:r>
          </a:p>
          <a:p>
            <a:r>
              <a:rPr lang="cs-CZ" sz="4000" u="sng" dirty="0">
                <a:hlinkClick r:id="rId4"/>
              </a:rPr>
              <a:t>http://www.google.cz/imgres?q=volavka+popelav%C3%A1&amp;hl=cs&amp;tbo=d&amp;tbm=isch&amp;tbnid=vdxEHhU69hYb7M:&amp;imgrefurl=http://www.photoextract.com/cs/foto/311210.html&amp;docid=nYcXVhyhkPEHgM&amp;imgurl=http://st3.geg.cz/photo/311210_detail.jpg&amp;w=1150&amp;h=766&amp;ei=d70PUY_nJsSytAa0xIGABw&amp;zoom=1&amp;iact=hc&amp;vpx=587&amp;vpy=346&amp;dur=2141&amp;hovh=183&amp;hovw=275&amp;tx=129&amp;ty=97&amp;sig=100793792951815924901&amp;page=2&amp;tbnh=130&amp;tbnw=198&amp;start=53&amp;ndsp=64&amp;ved=1t:429,r:77,s:0,i:318&amp;biw=1920&amp;bih=842</a:t>
            </a:r>
            <a:endParaRPr lang="cs-CZ" sz="4000" dirty="0"/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 </a:t>
            </a:r>
          </a:p>
          <a:p>
            <a:endParaRPr lang="cs-CZ" sz="40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 </a:t>
            </a:r>
          </a:p>
          <a:p>
            <a:r>
              <a:rPr lang="cs-CZ" sz="1000" dirty="0"/>
              <a:t>5.</a:t>
            </a:r>
          </a:p>
          <a:p>
            <a:r>
              <a:rPr lang="cs-CZ" sz="1000" u="sng" dirty="0">
                <a:hlinkClick r:id="rId2"/>
              </a:rPr>
              <a:t>http://www.google.cz/imgres?q=volavka+popelav%C3%A1&amp;start=309&amp;hl=cs&amp;tbo=d&amp;tbm=isch&amp;tbnid=GfsbldBonzRMMM:&amp;imgrefurl=http://www.mesto-blatna.cz/informacni-centrum/turistika/turistika-cyklotrasy/okruh-3/&amp;docid=XKEngF2HS8BsZM&amp;imgurl=http://www.mesto-blatna.cz/data/editor/456cs_5.jpg%253Fgcm_date%253D1298883863&amp;w=526&amp;h=449&amp;ei=FL8PUaPwFZDSsgbSiYFI&amp;zoom=1&amp;iact=hc&amp;vpx=1447&amp;vpy=530&amp;dur=1890&amp;hovh=207&amp;hovw=243&amp;tx=107&amp;ty=121&amp;sig=100793792951815924901&amp;page=6&amp;tbnh=139&amp;tbnw=160&amp;ndsp=66&amp;ved=1t:429,r:62,s:300,i:190&amp;biw=1920&amp;bih=842</a:t>
            </a:r>
            <a:endParaRPr lang="cs-CZ" sz="1000" dirty="0"/>
          </a:p>
          <a:p>
            <a:r>
              <a:rPr lang="cs-CZ" sz="1000" dirty="0"/>
              <a:t> </a:t>
            </a:r>
          </a:p>
          <a:p>
            <a:r>
              <a:rPr lang="cs-CZ" sz="1000" dirty="0"/>
              <a:t> </a:t>
            </a:r>
          </a:p>
          <a:p>
            <a:r>
              <a:rPr lang="cs-CZ" sz="1000" dirty="0"/>
              <a:t>6.</a:t>
            </a:r>
          </a:p>
          <a:p>
            <a:r>
              <a:rPr lang="cs-CZ" sz="1000" u="sng" dirty="0">
                <a:hlinkClick r:id="rId3"/>
              </a:rPr>
              <a:t>http://www.google.cz/imgres?q=kachna+divok%C3%A1&amp;um=1&amp;hl=cs&amp;sa=N&amp;tbo=d&amp;rlz=1T4PRFB_csCZ469CZ477&amp;tbm=isch&amp;tbnid=rB0h3dfrJv991M:&amp;imgrefurl=http://cs.wikipedia.org/wiki/Kachna_divok%25C3%25A1&amp;docid=qccMn6zxHz0XlM&amp;imgurl=http://upload.wikimedia.org/wikipedia/commons/thumb/7/7c/Mallard_080508.jpg/259px-Mallard_080508.jpg&amp;w=259&amp;h=184&amp;ei=KcAPUf7gLJHTsgbh74HgBw&amp;zoom=1&amp;biw=1920&amp;bih=842&amp;iact=rc&amp;dur=109&amp;sig=100793792951815924901&amp;page=1&amp;tbnh=142&amp;tbnw=201&amp;start=0&amp;ndsp=46&amp;ved=1t:429,r:0,s:0,i:82&amp;tx=84&amp;ty=84</a:t>
            </a:r>
            <a:endParaRPr lang="cs-CZ" sz="1000" dirty="0"/>
          </a:p>
          <a:p>
            <a:r>
              <a:rPr lang="cs-CZ" sz="1600" dirty="0"/>
              <a:t> </a:t>
            </a:r>
          </a:p>
          <a:p>
            <a:r>
              <a:rPr lang="cs-CZ" sz="1000" dirty="0"/>
              <a:t>7.</a:t>
            </a:r>
          </a:p>
          <a:p>
            <a:r>
              <a:rPr lang="cs-CZ" sz="1000" u="sng" dirty="0">
                <a:hlinkClick r:id="rId4"/>
              </a:rPr>
              <a:t>http://www.google.cz/imgres?q=kachna+divok%C3%A1&amp;um=1&amp;hl=cs&amp;sa=N&amp;tbo=d&amp;rlz=1T4PRFB_csCZ469CZ477&amp;tbm=isch&amp;tbnid=k0sWRssR_bOyrM:&amp;imgrefurl=http://www.priroda.cz/lexikon.php%3Fdetail%3D198&amp;docid=oRA-XPDO-EKWwM&amp;imgurl=http://www.priroda.cz/clanky/foto/kachnadivoka-samice.jpg&amp;w=563&amp;h=422&amp;ei=KcAPUf7gLJHTsgbh74HgBw&amp;zoom=1&amp;biw=1920&amp;bih=842&amp;iact=rc&amp;dur=344&amp;sig=100793792951815924901&amp;page=1&amp;tbnh=142&amp;tbnw=197&amp;start=0&amp;ndsp=46&amp;ved=1t:429,r:4,s:0,i:94&amp;tx=140&amp;ty=66</a:t>
            </a:r>
            <a:endParaRPr lang="cs-CZ" sz="1000" dirty="0"/>
          </a:p>
          <a:p>
            <a:r>
              <a:rPr lang="cs-CZ" sz="1000" dirty="0"/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11.</a:t>
            </a:r>
          </a:p>
          <a:p>
            <a:r>
              <a:rPr lang="cs-CZ" u="sng" dirty="0">
                <a:hlinkClick r:id="rId2"/>
              </a:rPr>
              <a:t>http://www.google.cz/imgres?q=k%C3%A1n%C4%9B+lesn%C3%AD&amp;um=1&amp;hl=cs&amp;tbo=d&amp;rlz=1T4PRFB_csCZ469CZ477&amp;tbm=isch&amp;tbnid=Jrb6MuKARHZ7cM:&amp;imgrefurl=http://www.biolib.cz/cz/taxonimage/id93818/%3Ftaxonid%3D8526&amp;docid=j84_wA_unqUgRM&amp;imgurl=http://www.biolib.cz/IMG/GAL/BIG/93818.jpg&amp;w=3872&amp;h=2592&amp;ei=7sEPUfmNBMeRswb5-oDgDQ&amp;zoom=1&amp;biw=1920&amp;bih=842&amp;iact=rc&amp;dur=313&amp;sig=100793792951815924901&amp;page=1&amp;tbnh=132&amp;tbnw=200&amp;start=0&amp;ndsp=57&amp;ved=1t:429,r:47,s:0,i:228&amp;tx=85&amp;ty=44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12.</a:t>
            </a:r>
          </a:p>
          <a:p>
            <a:r>
              <a:rPr lang="cs-CZ" u="sng" dirty="0">
                <a:hlinkClick r:id="rId3"/>
              </a:rPr>
              <a:t>http://www.google.cz/imgres?q=k%C3%A1n%C4%9B+lesn%C3%AD&amp;um=1&amp;hl=cs&amp;tbo=d&amp;rlz=1T4PRFB_csCZ469CZ477&amp;tbm=isch&amp;tbnid=u-EBidmxUrAwaM:&amp;imgrefurl=http://www.biolib.cz/cz/image/id20054/&amp;docid=n_NzMPr0T-dY0M&amp;imgurl=http://www.biolib.cz/IMG/GAL/20054.jpg&amp;w=650&amp;h=600&amp;ei=7sEPUfmNBMeRswb5-oDgDQ&amp;zoom=1&amp;iact=hc&amp;vpx=357&amp;vpy=428&amp;dur=1937&amp;hovh=216&amp;hovw=234&amp;tx=125&amp;ty=111&amp;sig=100793792951815924901&amp;page=1&amp;tbnh=139&amp;tbnw=147&amp;start=0&amp;ndsp=57&amp;ved=1t:429,r:27,s:0,i:168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13.</a:t>
            </a:r>
          </a:p>
          <a:p>
            <a:r>
              <a:rPr lang="cs-CZ" u="sng" dirty="0">
                <a:hlinkClick r:id="rId4"/>
              </a:rPr>
              <a:t>http://www.google.cz/imgres?q=orel+skaln%C3%AD&amp;um=1&amp;hl=cs&amp;tbo=d&amp;rlz=1T4PRFB_csCZ469CZ477&amp;tbm=isch&amp;tbnid=F5mCOhcA1h1VvM:&amp;imgrefurl=http://en.wikipedia.org/wiki/File:Orel_skaln%25C3%25AD_2.jpg&amp;docid=Dm8TfxQBR5lPiM&amp;imgurl=http://upload.wikimedia.org/wikipedia/commons/d/d3/Orel_skaln%2525C3%2525AD_2.jpg&amp;w=998&amp;h=733&amp;ei=HsMPUfKvLM7AswblrICABA&amp;zoom=1&amp;iact=hc&amp;vpx=1612&amp;vpy=180&amp;dur=1656&amp;hovh=192&amp;hovw=262&amp;tx=119&amp;ty=118&amp;sig=100793792951815924901&amp;page=1&amp;tbnh=141&amp;tbnw=190&amp;start=0&amp;ndsp=40&amp;ved=1t:429,r:9,s:0,i:111&amp;biw=1920&amp;bih=842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14.</a:t>
            </a:r>
          </a:p>
          <a:p>
            <a:r>
              <a:rPr lang="cs-CZ" u="sng" dirty="0">
                <a:hlinkClick r:id="rId2"/>
              </a:rPr>
              <a:t>http://www.google.cz/imgres?q=po%C5%A1tolka+obecn%C3%A1&amp;um=1&amp;hl=cs&amp;tbo=d&amp;rlz=1T4PRFB_csCZ469CZ477&amp;tbm=isch&amp;tbnid=hjVM3Mfhc69_pM:&amp;imgrefurl=http://cs.wikipedia.org/wiki/Po%25C5%25A1tolka_obecn%25C3%25A1&amp;docid=ULSxhy5wDvXAtM&amp;imgurl=http://upload.wikimedia.org/wikipedia/commons/thumb/2/24/Common_kestrel_falco_tinnunculus.jpg/220px-Common_kestrel_falco_tinnunculus.jpg&amp;w=220&amp;h=310&amp;ei=-8MPUb7eCojgtQbo5YHwCQ&amp;zoom=1&amp;iact=hc&amp;vpx=2&amp;vpy=96&amp;dur=828&amp;hovh=248&amp;hovw=176&amp;tx=80&amp;ty=119&amp;sig=100793792951815924901&amp;page=1&amp;tbnh=135&amp;tbnw=97&amp;start=0&amp;ndsp=57&amp;ved=1t:429,r:0,s:0,i:82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15.</a:t>
            </a:r>
          </a:p>
          <a:p>
            <a:r>
              <a:rPr lang="cs-CZ" u="sng" dirty="0">
                <a:hlinkClick r:id="rId3"/>
              </a:rPr>
              <a:t>http://www.google.cz/imgres?q=s%C3%BD%C4%8Dek+obecn%C3%BD&amp;um=1&amp;hl=cs&amp;tbo=d&amp;rlz=1T4PRFB_csCZ469CZ477&amp;tbm=isch&amp;tbnid=Fn2jWhWMqYsIIM:&amp;imgrefurl=http://www.naturephoto.cz/priroda/ptaci/348-sycek-obecny-zabozroutek-madarsky.html&amp;docid=TWbLe_aDilz7wM&amp;imgurl=http://www.naturephoto.cz/img/clanky//originals/06-2011-2460.jpg&amp;w=600&amp;h=400&amp;ei=dMQPUcHvKcXYsgbQsoDYDw&amp;zoom=1&amp;iact=hc&amp;vpx=946&amp;vpy=281&amp;dur=15&amp;hovh=183&amp;hovw=275&amp;tx=193&amp;ty=71&amp;sig=100793792951815924901&amp;page=1&amp;tbnh=149&amp;tbnw=231&amp;start=0&amp;ndsp=61&amp;ved=1t:429,r:20,s:0,i:147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16.</a:t>
            </a:r>
          </a:p>
          <a:p>
            <a:r>
              <a:rPr lang="cs-CZ" u="sng" dirty="0">
                <a:hlinkClick r:id="rId4"/>
              </a:rPr>
              <a:t>http://www.google.cz/imgres?q=v%C3%BDr+velk%C3%BD&amp;um=1&amp;hl=cs&amp;tbo=d&amp;rlz=1T4PRFB_csCZ469CZ477&amp;tbm=isch&amp;tbnid=ziRWlsRXbhkz_M:&amp;imgrefurl=http://zvireci-forum.webnode.cz/ptaci/divoka-zvirata-cr/sovy/vyri/&amp;docid=hj6ssnKvnrzHnM&amp;imgurl=http://files.zvireci-forum.webnode.cz/200000146-0e5a20f53b/v%2525C3%2525BDr%252520velk%2525C3%2525BD.jpg&amp;w=522&amp;h=700&amp;ei=GcUPUd-6F4vMswa_LQ&amp;zoom=1&amp;iact=hc&amp;vpx=162&amp;vpy=250&amp;dur=1672&amp;hovh=260&amp;hovw=194&amp;tx=99&amp;ty=130&amp;sig=100793792951815924901&amp;page=1&amp;tbnh=137&amp;tbnw=104&amp;start=0&amp;ndsp=57&amp;ved=1t:429,r:13,s:0,i:121&amp;biw=1920&amp;bih=842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0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17.</a:t>
            </a:r>
          </a:p>
          <a:p>
            <a:r>
              <a:rPr lang="cs-CZ" u="sng" dirty="0">
                <a:hlinkClick r:id="rId2"/>
              </a:rPr>
              <a:t>http://www.google.cz/imgres?q=ba%C5%BEant+obecn%C3%BD&amp;um=1&amp;hl=cs&amp;tbo=d&amp;rlz=1T4PRFB_csCZ469CZ477&amp;tbm=isch&amp;tbnid=yD-mm_NvH0uDgM:&amp;imgrefurl=http://www.jynx-t.net/ptaci/bazant-obecny-20-327680-0.html&amp;docid=MQZkuaP46PUfsM&amp;imgurl=http://www.jynx-t.net/ptaci/Data/Images/Bazant-obecny-(samec)_s.jpg&amp;w=640&amp;h=480&amp;ei=W8UPUYD7LImCtAaQ9YDgDQ&amp;zoom=1&amp;biw=1920&amp;bih=842&amp;iact=rc&amp;dur=282&amp;sig=100793792951815924901&amp;page=1&amp;tbnh=141&amp;tbnw=185&amp;start=0&amp;ndsp=46&amp;ved=1t:429,r:1,s:0,i:85&amp;tx=101&amp;ty=88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18.</a:t>
            </a:r>
          </a:p>
          <a:p>
            <a:r>
              <a:rPr lang="cs-CZ" u="sng" dirty="0">
                <a:hlinkClick r:id="rId3"/>
              </a:rPr>
              <a:t>http://www.google.cz/imgres?q=koroptev+poln%C3%AD&amp;um=1&amp;hl=cs&amp;tbo=d&amp;rlz=1T4PRFB_csCZ469CZ477&amp;tbm=isch&amp;tbnid=1t8BF-VU_I7PEM:&amp;imgrefurl=http://www.gymta.cz/kabinety/kab_biologie/videoatlas/ptaci/hrabavi.html&amp;docid=yhih3_8-zCBZ2M&amp;imgurl=http://www.gymta.cz/kabinety/kab_biologie/videoatlas/ptaci/img/112-koroptev-polni.jpg&amp;w=464&amp;h=383&amp;ei=lMUPUfX5O4uLswakk4F4&amp;zoom=1&amp;iact=hc&amp;vpx=1627&amp;vpy=312&amp;dur=3563&amp;hovh=204&amp;hovw=247&amp;tx=146&amp;ty=100&amp;sig=100793792951815924901&amp;page=1&amp;tbnh=138&amp;tbnw=172&amp;start=0&amp;ndsp=47&amp;ved=1t:429,r:46,s:0,i:239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19.</a:t>
            </a:r>
          </a:p>
          <a:p>
            <a:r>
              <a:rPr lang="cs-CZ" u="sng" dirty="0">
                <a:hlinkClick r:id="rId4"/>
              </a:rPr>
              <a:t>http://www.google.cz/imgres?q=datel+%C4%8Dern%C3%BD&amp;um=1&amp;hl=cs&amp;tbo=d&amp;rlz=1T4PRFB_csCZ469CZ477&amp;tbm=isch&amp;tbnid=rg508UHEQjDYCM:&amp;imgrefurl=http://www.ceskatelevize.cz/porady/10121466875-tajemstvi-divociny-iii/207382534450002-datel-cerny-lesni-tesar/&amp;docid=-uyPFm7Uzc_X4M&amp;imgurl=http://img7.ceskatelevize.cz/program/porady/10121466875/foto/207382534450002.jpg&amp;w=800&amp;h=534&amp;ei=X8YPUbfaDYjatAbqyYCoCg&amp;zoom=1&amp;biw=1920&amp;bih=842&amp;iact=rc&amp;dur=109&amp;sig=100793792951815924901&amp;page=1&amp;tbnh=145&amp;tbnw=222&amp;start=0&amp;ndsp=68&amp;ved=1t:429,r:1,s:0,i:85&amp;tx=133&amp;ty=61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20.</a:t>
            </a:r>
          </a:p>
          <a:p>
            <a:r>
              <a:rPr lang="cs-CZ" u="sng" dirty="0">
                <a:hlinkClick r:id="rId5"/>
              </a:rPr>
              <a:t>http://www.google.cz/imgres?q=datel+%C4%8Dern%C3%BD&amp;um=1&amp;hl=cs&amp;tbo=d&amp;rlz=1T4PRFB_csCZ469CZ477&amp;tbm=isch&amp;tbnid=c5thhxA-phelNM:&amp;imgrefurl=http://www.rajce.idnes.cz/a6313474&amp;docid=v8UCpGC0IZL9RM&amp;imgurl=http://img2.rajce.idnes.cz/d0203/6/6313/6313474_7c955f4d7de7fd1de7048782408b51f0/images/MG_3746.jpg&amp;w=1200&amp;h=1008&amp;ei=X8YPUbfaDYjatAbqyYCoCg&amp;zoom=1&amp;biw=1920&amp;bih=842&amp;iact=rc&amp;dur=266&amp;sig=100793792951815924901&amp;page=1&amp;tbnh=139&amp;tbnw=161&amp;start=0&amp;ndsp=68&amp;ved=1t:429,r:16,s:0,i:130&amp;tx=114&amp;ty=70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12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21.</a:t>
            </a:r>
          </a:p>
          <a:p>
            <a:r>
              <a:rPr lang="cs-CZ" u="sng" dirty="0">
                <a:hlinkClick r:id="rId2"/>
              </a:rPr>
              <a:t>http://www.google.cz/imgres?q=strakapoud+velk%C3%BD&amp;um=1&amp;hl=cs&amp;tbo=d&amp;rlz=1T4PRFB_csCZ469CZ477&amp;tbm=isch&amp;tbnid=Q--BgmE7cYnT3M:&amp;imgrefurl=http://www.biolib.cz/cz/taxonimage/id25248/&amp;docid=c6scnLHtpTl64M&amp;imgurl=http://www.biolib.cz/IMG/GAL/25248.jpg&amp;w=700&amp;h=465&amp;ei=X8cPUb-pBcOVtAbmvYCQBw&amp;zoom=1&amp;biw=1920&amp;bih=842&amp;iact=rc&amp;dur=109&amp;sig=100793792951815924901&amp;page=1&amp;tbnh=144&amp;tbnw=214&amp;start=0&amp;ndsp=65&amp;ved=1t:429,r:1,s:0,i:85&amp;tx=156&amp;ty=97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22.</a:t>
            </a:r>
          </a:p>
          <a:p>
            <a:r>
              <a:rPr lang="cs-CZ" u="sng" dirty="0">
                <a:hlinkClick r:id="rId3"/>
              </a:rPr>
              <a:t>http://www.google.cz/imgres?q=%C5%BEluna+zelen%C3%A1&amp;um=1&amp;hl=cs&amp;tbo=d&amp;rlz=1T4PRFB_csCZ469CZ477&amp;tbm=isch&amp;tbnid=QzPHulht5AQ54M:&amp;imgrefurl=http://www.fotoaparat.cz/index.php%3Fr%3D25%26rp%3D792901%26gal%3Dphoto&amp;docid=OkmSDlSzNKPJVM&amp;imgurl=http://www.fotoaparat.cz/g/11/12/15/792901_733b4.jpg&amp;w=693&amp;h=1096&amp;ei=mMcPUZzfBo35sgbW-IDgCw&amp;zoom=1&amp;iact=hc&amp;vpx=2&amp;vpy=236&amp;dur=2610&amp;hovh=282&amp;hovw=178&amp;tx=58&amp;ty=126&amp;sig=100793792951815924901&amp;page=1&amp;tbnh=141&amp;tbnw=87&amp;start=0&amp;ndsp=52&amp;ved=1t:429,r:11,s:0,i:115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23.</a:t>
            </a:r>
          </a:p>
          <a:p>
            <a:r>
              <a:rPr lang="cs-CZ" u="sng" dirty="0">
                <a:hlinkClick r:id="rId4"/>
              </a:rPr>
              <a:t>http://www.google.cz/imgres?q=%C4%8Dervenka+obecn%C3%A1&amp;um=1&amp;hl=cs&amp;tbo=d&amp;rlz=1T4PRFB_csCZ469CZ477&amp;tbm=isch&amp;tbnid=5WiKdzmGjJXbDM:&amp;imgrefurl=http://www.nature-photogallery.eu/cz/foto/667-cervenka-obecna/%3Fpuvod%3D25&amp;docid=h1jqenEXEZQMoM&amp;imgurl=http://www.nature-photogallery.eu/cz/__userdata/photos/667.jpg&amp;w=900&amp;h=600&amp;ei=W8gPUd7uMI3BtAbVqIEo&amp;zoom=1&amp;biw=1920&amp;bih=842&amp;iact=rc&amp;dur=109&amp;sig=100793792951815924901&amp;page=1&amp;tbnh=143&amp;tbnw=200&amp;start=0&amp;ndsp=51&amp;ved=1t:429,r:0,s:0,i:82&amp;tx=117&amp;ty=71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24.</a:t>
            </a:r>
          </a:p>
          <a:p>
            <a:r>
              <a:rPr lang="cs-CZ" u="sng" dirty="0">
                <a:hlinkClick r:id="rId5"/>
              </a:rPr>
              <a:t>http://www.google.cz/imgres?q=%C4%8D%C3%AD%C5%BEek+lesn%C3%AD&amp;um=1&amp;hl=cs&amp;tbo=d&amp;rlz=1T4PRFB_csCZ469CZ477&amp;tbm=isch&amp;tbnid=beoVBIC-I33aLM:&amp;imgrefurl=http://www.jynx-t.net/ptaci/cizek-lesni-20-3014656-0.html&amp;docid=aAP3Hvq7K5ZPMM&amp;imgurl=http://www.jynx-t.net/ptaci/Data/Images/Cizek-lesni-(samec).</a:t>
            </a:r>
            <a:r>
              <a:rPr lang="cs-CZ" u="sng" dirty="0" smtClean="0">
                <a:hlinkClick r:id="rId5"/>
              </a:rPr>
              <a:t>jpg&amp;w=640&amp;h=480&amp;ei=mcgPUcI0hI21BoCrgOAM&amp;zoom=1&amp;biw=1920&amp;bih=842&amp;iact=rc&amp;dur=110&amp;sig=100793792951815924901&amp;page=1&amp;tbnh=145&amp;tbnw=182&amp;start=0&amp;ndsp=47&amp;ved=1t:429,r:1,s:0,i:85&amp;tx=81&amp;ty=57</a:t>
            </a:r>
            <a:endParaRPr lang="cs-CZ" u="sng" dirty="0" smtClean="0"/>
          </a:p>
          <a:p>
            <a:r>
              <a:rPr lang="cs-CZ" dirty="0"/>
              <a:t>25.</a:t>
            </a:r>
          </a:p>
          <a:p>
            <a:r>
              <a:rPr lang="cs-CZ" u="sng" dirty="0">
                <a:hlinkClick r:id="rId6"/>
              </a:rPr>
              <a:t>http://www.google.cz/imgres?q=havran+poln%C3%AD&amp;um=1&amp;hl=cs&amp;tbo=d&amp;rlz=1T4PRFB_csCZ469CZ477&amp;tbm=isch&amp;tbnid=XGvlGdsGwVmiLM:&amp;imgrefurl=http://zvireci-forum.webnode.cz/ptaci/divoka-zvirata-cr/pevci/havrani/&amp;docid=JLe0UByZVHXZCM&amp;imgurl=http://files.zvireci-forum.webnode.cz/200000118-e1afae2a93/Havran-polni.jpg&amp;w=640&amp;h=480&amp;ei=zMgPUcP_B8WItQbh0YC4BA&amp;zoom=1&amp;biw=1920&amp;bih=842&amp;iact=rc&amp;dur=94&amp;sig=100793792951815924901&amp;page=1&amp;tbnh=139&amp;tbnw=191&amp;start=0&amp;ndsp=43&amp;ved=1t:429,r:3,s:0,i:105&amp;tx=105&amp;ty=70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63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/>
              <a:t>26.</a:t>
            </a:r>
          </a:p>
          <a:p>
            <a:r>
              <a:rPr lang="cs-CZ" u="sng" dirty="0">
                <a:hlinkClick r:id="rId2"/>
              </a:rPr>
              <a:t>http://www.google.cz/imgres?q=kavka+obecn%C3%A1&amp;um=1&amp;hl=cs&amp;tbo=d&amp;rlz=1T4PRFB_csCZ469CZ477&amp;tbm=isch&amp;tbnid=RqldI6wsHkmo7M:&amp;imgrefurl=http://www.nature-photogallery.eu/cz/foto/1124-kavka-obecna/%3Fpuvod%3D213&amp;docid=TeZxYUWsei8CBM&amp;imgurl=http://www.nature-photogallery.eu/cz/__userdata/photos/1124.jpg&amp;w=900&amp;h=600&amp;ei=GckPUbPFIsTFtQaOiYGQCw&amp;zoom=1&amp;iact=hc&amp;vpx=2&amp;vpy=311&amp;dur=156&amp;hovh=183&amp;hovw=275&amp;tx=147&amp;ty=82&amp;sig=100793792951815924901&amp;page=1&amp;tbnh=145&amp;tbnw=219&amp;start=0&amp;ndsp=49&amp;ved=1t:429,r:20,s:0,i:147&amp;biw=1920&amp;bih=842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27.</a:t>
            </a:r>
          </a:p>
          <a:p>
            <a:r>
              <a:rPr lang="cs-CZ" u="sng" dirty="0">
                <a:hlinkClick r:id="rId3"/>
              </a:rPr>
              <a:t>http://www.google.cz/imgres?imgurl=http://files.zvireci-forum.webnode.cz/200000078-4daa64ea46/Konipas-bily.jpg&amp;imgrefurl=http://zvireci-forum.webnode.cz/ptaci/divoka-zvirata-cr/pevci/konipasove/&amp;usg=__Z1i6J7V0afQ2iHzMhkzfyzkamVA=&amp;h=480&amp;w=640&amp;sz=85&amp;hl=cs&amp;start=1&amp;zoom=1&amp;tbnid=urY18kqhWO2cCM:&amp;tbnh=103&amp;tbnw=137&amp;ei=SQYQUZr2NoSL4gSR1IGAAg&amp;prev=/search%3Fq%3Dkonipas%2Bb%25C3%25ADl%25C3%25BD%26hl%3Dcs%26gbv%3D2%26tbm%3Disch&amp;itbs=1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28.</a:t>
            </a:r>
          </a:p>
          <a:p>
            <a:r>
              <a:rPr lang="cs-CZ" u="sng" dirty="0">
                <a:hlinkClick r:id="rId4"/>
              </a:rPr>
              <a:t>http://img4.rajce.idnes.cz/d0410/1/1325/1325230_17607a0957a434b93095222fb56ef7f1/images/Kos_cerny_III.jpg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29.</a:t>
            </a:r>
          </a:p>
          <a:p>
            <a:r>
              <a:rPr lang="cs-CZ" dirty="0"/>
              <a:t> </a:t>
            </a:r>
            <a:r>
              <a:rPr lang="cs-CZ" u="sng" dirty="0">
                <a:hlinkClick r:id="rId5"/>
              </a:rPr>
              <a:t>http://species.wikimedia.org/wiki/File:Chaffinch_(Fringilla_coelebs).jpg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30.</a:t>
            </a:r>
          </a:p>
          <a:p>
            <a:r>
              <a:rPr lang="cs-CZ" u="sng" dirty="0">
                <a:hlinkClick r:id="rId6"/>
              </a:rPr>
              <a:t>http://species.wikimedia.org/wiki/File:Garrulus_glandarius3.jpg</a:t>
            </a:r>
            <a:r>
              <a:rPr lang="cs-CZ" dirty="0"/>
              <a:t>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31.</a:t>
            </a:r>
          </a:p>
          <a:p>
            <a:r>
              <a:rPr lang="cs-CZ" dirty="0"/>
              <a:t> </a:t>
            </a:r>
            <a:r>
              <a:rPr lang="cs-CZ" u="sng" dirty="0">
                <a:hlinkClick r:id="rId7"/>
              </a:rPr>
              <a:t>http://species.wikimedia.org/wiki/File:Toulouse_-_Sturnus_vulgaris_-_2012-02-26_-_3.jpg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32.</a:t>
            </a:r>
          </a:p>
          <a:p>
            <a:r>
              <a:rPr lang="cs-CZ" dirty="0"/>
              <a:t>http://species.wikimedia.org/wiki/File:Sroka_Pica_Pica_II.jpg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33.</a:t>
            </a:r>
          </a:p>
          <a:p>
            <a:r>
              <a:rPr lang="cs-CZ" dirty="0"/>
              <a:t> </a:t>
            </a:r>
            <a:r>
              <a:rPr lang="cs-CZ" u="sng" dirty="0">
                <a:hlinkClick r:id="rId8"/>
              </a:rPr>
              <a:t>http://species.wikimedia.org/wiki/File:Yellowhammer.jpg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en-US" dirty="0"/>
              <a:t>http://upload.wikimedia.org/wikipedia/commons/c/c5/Greylag-Goose.jpg  //Andreas </a:t>
            </a:r>
            <a:r>
              <a:rPr lang="en-US" dirty="0" err="1"/>
              <a:t>Trepte</a:t>
            </a:r>
            <a:endParaRPr lang="en-US" dirty="0"/>
          </a:p>
          <a:p>
            <a:r>
              <a:rPr lang="en-US" dirty="0"/>
              <a:t>http://upload.wikimedia.org/wikipedia/commons/8/84/Aquila_chrysaetos_Flickr.jpg  //Rocky</a:t>
            </a:r>
          </a:p>
          <a:p>
            <a:r>
              <a:rPr lang="en-US" dirty="0"/>
              <a:t>http://cs.wikipedia.org/wiki/Soubor:Eagle.owl.arp.750pix.jpg  //</a:t>
            </a:r>
            <a:r>
              <a:rPr lang="en-US"/>
              <a:t>Arpingstone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63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Potápky, Brodiví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Potápka </a:t>
            </a:r>
            <a:r>
              <a:rPr lang="cs-CZ" dirty="0" smtClean="0"/>
              <a:t>roháč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Čáp bílý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G:\ZOOLOGIE PTÁCI\potapka_roh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888432" cy="2595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G:\ZOOLOGIE PTÁCI\čáp bí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2123"/>
            <a:ext cx="4071737" cy="4071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Brodiví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Volavka popelavá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Volavka popelavá – detail krku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G:\ZOOLOGIE PTÁCI\volavka popela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3088"/>
            <a:ext cx="3860349" cy="317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G:\ZOOLOGIE PTÁCI\volavka popelavá_detail kr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9052"/>
            <a:ext cx="4356992" cy="2902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Brodiví, Vrubozobí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Volavka popelavá - hnízdo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Husa velká</a:t>
            </a:r>
            <a:endParaRPr lang="cs-CZ" dirty="0"/>
          </a:p>
        </p:txBody>
      </p:sp>
      <p:pic>
        <p:nvPicPr>
          <p:cNvPr id="3075" name="Picture 3" descr="G:\ZOOLOGIE PTÁCI\volavka popelavá_hnízd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1130"/>
            <a:ext cx="4040188" cy="344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Vrubozobí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Kachna divoká - samice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Kachna divoká - samec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G:\ZOOLOGIE PTÁCI\kachna divoká sam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9" y="1961982"/>
            <a:ext cx="3890897" cy="2764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ZOOLOGIE PTÁCI\kachnadivoka-samic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1333"/>
            <a:ext cx="4040188" cy="3028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Vrubozobí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Labuť velká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Labuť velká - mládě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G:\ZOOLOGIE PTÁCI\labut-ve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01836" cy="3076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3" name="Picture 3" descr="G:\ZOOLOGIE PTÁCI\labut-velka mlád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2889"/>
            <a:ext cx="4023977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Vrubozobí, Dravci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Polák velký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Káně lesní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G:\ZOOLOGIE PTÁCI\polák velk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4657"/>
            <a:ext cx="4283968" cy="2863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 descr="G:\ZOOLOGIE PTÁCI\káně lesn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6632"/>
            <a:ext cx="4100063" cy="2744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397</Words>
  <Application>Microsoft Office PowerPoint</Application>
  <PresentationFormat>Předvádění na obrazovce (4:3)</PresentationFormat>
  <Paragraphs>280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Shluk</vt:lpstr>
      <vt:lpstr>PŘÍRODOPIS</vt:lpstr>
      <vt:lpstr>PTÁCI</vt:lpstr>
      <vt:lpstr>Znaky</vt:lpstr>
      <vt:lpstr>Potápky, Brodiví</vt:lpstr>
      <vt:lpstr>Brodiví</vt:lpstr>
      <vt:lpstr>Brodiví, Vrubozobí</vt:lpstr>
      <vt:lpstr>Vrubozobí</vt:lpstr>
      <vt:lpstr>Vrubozobí</vt:lpstr>
      <vt:lpstr>Vrubozobí, Dravci</vt:lpstr>
      <vt:lpstr>Dravci</vt:lpstr>
      <vt:lpstr>Dravci, Sovy</vt:lpstr>
      <vt:lpstr>Sovy, Hrabaví</vt:lpstr>
      <vt:lpstr>Hrabaví, Šplhavci</vt:lpstr>
      <vt:lpstr>Šplhavci</vt:lpstr>
      <vt:lpstr>Šplhavci, Pěvci</vt:lpstr>
      <vt:lpstr>Pěvci</vt:lpstr>
      <vt:lpstr>Pěvci</vt:lpstr>
      <vt:lpstr>Pěvci</vt:lpstr>
      <vt:lpstr>Pěvci</vt:lpstr>
      <vt:lpstr>Pěvci</vt:lpstr>
      <vt:lpstr>Pěvci</vt:lpstr>
      <vt:lpstr>Co jsme si zapamatovali?</vt:lpstr>
      <vt:lpstr>Snímek 23</vt:lpstr>
      <vt:lpstr>6. Napiš jména těchto ptáků:</vt:lpstr>
      <vt:lpstr>Snímek 25</vt:lpstr>
      <vt:lpstr>Snímek 26</vt:lpstr>
      <vt:lpstr>Snímek 27</vt:lpstr>
      <vt:lpstr>Snímek 28</vt:lpstr>
      <vt:lpstr>Snímek 29</vt:lpstr>
      <vt:lpstr>Zdroje obrázků:</vt:lpstr>
      <vt:lpstr>Snímek 31</vt:lpstr>
      <vt:lpstr>Snímek 32</vt:lpstr>
      <vt:lpstr>Snímek 33</vt:lpstr>
      <vt:lpstr>Snímek 34</vt:lpstr>
      <vt:lpstr>Snímek 35</vt:lpstr>
      <vt:lpstr>Snímek 36</vt:lpstr>
    </vt:vector>
  </TitlesOfParts>
  <Company>Naše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Mamka</dc:creator>
  <cp:lastModifiedBy>Mamka</cp:lastModifiedBy>
  <cp:revision>47</cp:revision>
  <dcterms:created xsi:type="dcterms:W3CDTF">2011-08-23T20:02:17Z</dcterms:created>
  <dcterms:modified xsi:type="dcterms:W3CDTF">2013-02-06T21:16:35Z</dcterms:modified>
</cp:coreProperties>
</file>