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72DD1-64CE-4A05-84A3-5F4EC2D6E583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9FA1C-CA00-4C14-9D67-1FA5A3B068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6118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FA1C-CA00-4C14-9D67-1FA5A3B0687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6864210-1222-4DF7-B06B-762A38487B15}" type="datetimeFigureOut">
              <a:rPr lang="cs-CZ" smtClean="0"/>
              <a:pPr/>
              <a:t>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5D6E8F-6CAD-4641-87E6-36E5E13178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Natrix_natrix_(Karl_L).jpg" TargetMode="External"/><Relationship Id="rId3" Type="http://schemas.openxmlformats.org/officeDocument/2006/relationships/hyperlink" Target="http://cs.wikipedia.org/wiki/Soubor:Lacerta_agilis_2006_05_06cq.jpg" TargetMode="External"/><Relationship Id="rId7" Type="http://schemas.openxmlformats.org/officeDocument/2006/relationships/hyperlink" Target="http://cs.wikipedia.org/wiki/Soubor:Anguidae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JesterkaZelena.jpg" TargetMode="External"/><Relationship Id="rId11" Type="http://schemas.openxmlformats.org/officeDocument/2006/relationships/hyperlink" Target="file:///\\de.wikipedia.org\wiki\benutzer:Der_Irbis" TargetMode="External"/><Relationship Id="rId5" Type="http://schemas.openxmlformats.org/officeDocument/2006/relationships/hyperlink" Target="http://commons.wikimedia.org/wiki/File:Jesterka_1.JPG?uselang=cs" TargetMode="External"/><Relationship Id="rId10" Type="http://schemas.openxmlformats.org/officeDocument/2006/relationships/hyperlink" Target="http://upload.wikimedia.org/wikipedia/commons/1/17/Schlingnatter.jpg" TargetMode="External"/><Relationship Id="rId4" Type="http://schemas.openxmlformats.org/officeDocument/2006/relationships/hyperlink" Target="http://commons.wikimedia.org/wiki/User:Rolfg" TargetMode="External"/><Relationship Id="rId9" Type="http://schemas.openxmlformats.org/officeDocument/2006/relationships/hyperlink" Target="http://cs.wikipedia.org/wiki/Soubor:Viperaberus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cs-CZ" dirty="0" smtClean="0"/>
              <a:t>6. Ročník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PLAZI</a:t>
            </a:r>
            <a:endParaRPr lang="cs-CZ" sz="13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Přírodopis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rot="10800000" flipV="1">
            <a:off x="2286000" y="607432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Autorem materiálu je Mgr. Jiřina </a:t>
            </a:r>
            <a:r>
              <a:rPr lang="cs-CZ" sz="1200" dirty="0" err="1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Hamzová</a:t>
            </a: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,</a:t>
            </a:r>
            <a:r>
              <a:rPr lang="cs-CZ" sz="1200" dirty="0" smtClean="0">
                <a:latin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</a:rPr>
            </a:b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ZŠ Dobříš, Komenského nám. 35, okres Příbram</a:t>
            </a:r>
            <a:r>
              <a:rPr lang="cs-CZ" sz="1200" dirty="0" smtClean="0">
                <a:latin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</a:rPr>
            </a:br>
            <a:r>
              <a:rPr lang="cs-CZ" sz="1200" dirty="0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Inovace školy – Dobříš, </a:t>
            </a:r>
            <a:r>
              <a:rPr lang="cs-CZ" sz="1200" dirty="0" err="1" smtClean="0">
                <a:solidFill>
                  <a:srgbClr val="808080"/>
                </a:solidFill>
                <a:latin typeface="Arial" pitchFamily="34" charset="0"/>
                <a:ea typeface="Times New Roman" pitchFamily="18" charset="0"/>
              </a:rPr>
              <a:t>EUpenizeskolam.cz</a:t>
            </a:r>
            <a:r>
              <a:rPr lang="cs-CZ" dirty="0" smtClean="0">
                <a:latin typeface="Arial" pitchFamily="34" charset="0"/>
              </a:rPr>
              <a:t/>
            </a:r>
            <a:br>
              <a:rPr lang="cs-CZ" dirty="0" smtClean="0">
                <a:latin typeface="Arial" pitchFamily="34" charset="0"/>
              </a:rPr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cs.wikipedia.org/wiki/Soubor:Lacerta_agilis_2006_05_06cq.jpg</a:t>
            </a:r>
            <a:r>
              <a:rPr lang="cs-CZ" sz="1600" dirty="0" smtClean="0"/>
              <a:t>  //</a:t>
            </a:r>
            <a:r>
              <a:rPr lang="cs-CZ" sz="1600" u="sng" dirty="0">
                <a:solidFill>
                  <a:srgbClr val="FAA700"/>
                </a:solidFill>
                <a:latin typeface="Arial"/>
                <a:hlinkClick r:id="rId4" tooltip="User:Rolfg"/>
              </a:rPr>
              <a:t>Rolf </a:t>
            </a:r>
            <a:r>
              <a:rPr lang="cs-CZ" sz="1600" u="sng" dirty="0" err="1">
                <a:solidFill>
                  <a:srgbClr val="FAA700"/>
                </a:solidFill>
                <a:latin typeface="Arial"/>
                <a:hlinkClick r:id="rId4" tooltip="User:Rolfg"/>
              </a:rPr>
              <a:t>Gebhardt</a:t>
            </a:r>
            <a:endParaRPr lang="cs-CZ" sz="1600" dirty="0" smtClean="0"/>
          </a:p>
          <a:p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commons.wikimedia.org/wiki/File:Jesterka_1.JPG?uselang=cs</a:t>
            </a:r>
            <a:r>
              <a:rPr lang="cs-CZ" sz="1600" dirty="0"/>
              <a:t> </a:t>
            </a:r>
            <a:r>
              <a:rPr lang="cs-CZ" sz="1600" dirty="0" smtClean="0"/>
              <a:t>   //</a:t>
            </a:r>
            <a:r>
              <a:rPr lang="cs-CZ" sz="1600" dirty="0" err="1" smtClean="0"/>
              <a:t>Andy.vac</a:t>
            </a:r>
            <a:endParaRPr lang="cs-CZ" sz="1600" dirty="0"/>
          </a:p>
          <a:p>
            <a:r>
              <a:rPr lang="cs-CZ" sz="1600" dirty="0">
                <a:hlinkClick r:id="rId6"/>
              </a:rPr>
              <a:t>http://</a:t>
            </a:r>
            <a:r>
              <a:rPr lang="cs-CZ" sz="1600" dirty="0" smtClean="0">
                <a:hlinkClick r:id="rId6"/>
              </a:rPr>
              <a:t>cs.wikipedia.org/wiki/Soubor:JesterkaZelena.jpg</a:t>
            </a:r>
            <a:r>
              <a:rPr lang="cs-CZ" sz="1600" dirty="0" smtClean="0"/>
              <a:t> // </a:t>
            </a:r>
            <a:r>
              <a:rPr lang="cs-CZ" sz="1600" dirty="0">
                <a:solidFill>
                  <a:srgbClr val="000000"/>
                </a:solidFill>
                <a:latin typeface="Arial"/>
              </a:rPr>
              <a:t>Martin Vavřík</a:t>
            </a:r>
            <a:endParaRPr lang="cs-CZ" sz="1600" dirty="0" smtClean="0"/>
          </a:p>
          <a:p>
            <a:r>
              <a:rPr lang="cs-CZ" sz="1600" dirty="0">
                <a:hlinkClick r:id="rId7"/>
              </a:rPr>
              <a:t>http://</a:t>
            </a:r>
            <a:r>
              <a:rPr lang="cs-CZ" sz="1600" dirty="0" smtClean="0">
                <a:hlinkClick r:id="rId7"/>
              </a:rPr>
              <a:t>cs.wikipedia.org/wiki/Soubor:Anguidae.jpg</a:t>
            </a:r>
            <a:r>
              <a:rPr lang="cs-CZ" sz="1600" dirty="0" smtClean="0"/>
              <a:t>  //  </a:t>
            </a:r>
            <a:r>
              <a:rPr lang="cs-CZ" sz="1600" dirty="0" err="1"/>
              <a:t>Marek_bydg</a:t>
            </a:r>
            <a:r>
              <a:rPr lang="cs-CZ" sz="1600" dirty="0"/>
              <a:t> </a:t>
            </a:r>
            <a:r>
              <a:rPr lang="cs-CZ" sz="1600" dirty="0" smtClean="0"/>
              <a:t> </a:t>
            </a:r>
          </a:p>
          <a:p>
            <a:r>
              <a:rPr lang="cs-CZ" sz="1600" dirty="0">
                <a:hlinkClick r:id="rId8"/>
              </a:rPr>
              <a:t>http://cs.wikipedia.org/wiki/Soubor:Natrix_natrix_(Karl_L).</a:t>
            </a:r>
            <a:r>
              <a:rPr lang="cs-CZ" sz="1600" dirty="0" smtClean="0">
                <a:hlinkClick r:id="rId8"/>
              </a:rPr>
              <a:t>jpg</a:t>
            </a:r>
            <a:r>
              <a:rPr lang="cs-CZ" sz="1600" dirty="0" smtClean="0"/>
              <a:t>  //  </a:t>
            </a:r>
            <a:r>
              <a:rPr lang="cs-CZ" sz="1600" dirty="0">
                <a:solidFill>
                  <a:srgbClr val="000000"/>
                </a:solidFill>
                <a:latin typeface="Arial"/>
              </a:rPr>
              <a:t>Karl </a:t>
            </a:r>
            <a:r>
              <a:rPr lang="cs-CZ" sz="1600" dirty="0" err="1" smtClean="0">
                <a:solidFill>
                  <a:srgbClr val="000000"/>
                </a:solidFill>
                <a:latin typeface="Arial"/>
              </a:rPr>
              <a:t>Larsaeus</a:t>
            </a:r>
            <a:r>
              <a:rPr lang="cs-CZ" sz="16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r>
              <a:rPr lang="cs-CZ" sz="1600" dirty="0"/>
              <a:t>http://cs.wikipedia.org/wiki/Soubor:Viperaberus2.jpg  </a:t>
            </a:r>
            <a:r>
              <a:rPr lang="cs-CZ" sz="1600" dirty="0" smtClean="0"/>
              <a:t>//  Zdeněk </a:t>
            </a:r>
            <a:r>
              <a:rPr lang="cs-CZ" sz="1600" dirty="0"/>
              <a:t>Fric </a:t>
            </a:r>
            <a:r>
              <a:rPr lang="cs-CZ" sz="1600" dirty="0" smtClean="0"/>
              <a:t> </a:t>
            </a:r>
          </a:p>
          <a:p>
            <a:r>
              <a:rPr lang="cs-CZ" sz="1600" dirty="0">
                <a:solidFill>
                  <a:srgbClr val="000000"/>
                </a:solidFill>
                <a:latin typeface="Arial"/>
                <a:hlinkClick r:id="rId9"/>
              </a:rPr>
              <a:t>http://</a:t>
            </a:r>
            <a:r>
              <a:rPr lang="cs-CZ" sz="1600" dirty="0" smtClean="0">
                <a:solidFill>
                  <a:srgbClr val="000000"/>
                </a:solidFill>
                <a:latin typeface="Arial"/>
                <a:hlinkClick r:id="rId9"/>
              </a:rPr>
              <a:t>cs.wikipedia.org/wiki/Soubor:Viperaberus1.jpg</a:t>
            </a:r>
            <a:r>
              <a:rPr lang="cs-CZ" sz="1600" dirty="0" smtClean="0">
                <a:solidFill>
                  <a:srgbClr val="000000"/>
                </a:solidFill>
                <a:latin typeface="Arial"/>
              </a:rPr>
              <a:t>  //  </a:t>
            </a:r>
            <a:r>
              <a:rPr lang="cs-CZ" sz="1600" dirty="0"/>
              <a:t>Zdeněk Fric </a:t>
            </a:r>
            <a:r>
              <a:rPr lang="cs-CZ" sz="1600" dirty="0" smtClean="0"/>
              <a:t> </a:t>
            </a:r>
          </a:p>
          <a:p>
            <a:r>
              <a:rPr lang="cs-CZ" sz="1600" dirty="0" smtClean="0">
                <a:hlinkClick r:id="rId10"/>
              </a:rPr>
              <a:t>http://upload.wikimedia.org/wikipedia/commons/1/17/Schlingnatter.jpg</a:t>
            </a:r>
            <a:r>
              <a:rPr lang="cs-CZ" sz="1600" dirty="0" smtClean="0"/>
              <a:t> //</a:t>
            </a:r>
            <a:r>
              <a:rPr lang="cs-CZ" sz="1600" dirty="0" smtClean="0">
                <a:hlinkClick r:id="rId11" action="ppaction://hlinkfile" tooltip="de:benutzer:Der Irbis"/>
              </a:rPr>
              <a:t>Der Irbis</a:t>
            </a:r>
            <a:endParaRPr lang="cs-CZ" sz="1600" dirty="0" smtClean="0"/>
          </a:p>
          <a:p>
            <a:endParaRPr lang="cs-CZ" sz="1600" dirty="0" smtClean="0">
              <a:solidFill>
                <a:srgbClr val="000000"/>
              </a:solidFill>
              <a:latin typeface="Arial"/>
            </a:endParaRPr>
          </a:p>
          <a:p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PLAZI</a:t>
            </a:r>
            <a:endParaRPr lang="cs-CZ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479635" y="-5819207"/>
            <a:ext cx="184730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solidFill>
                <a:srgbClr val="80808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obývají vodu i souš</a:t>
            </a:r>
          </a:p>
          <a:p>
            <a:r>
              <a:rPr lang="cs-CZ" dirty="0"/>
              <a:t> </a:t>
            </a:r>
            <a:r>
              <a:rPr lang="cs-CZ" dirty="0" smtClean="0"/>
              <a:t>studenokrevní</a:t>
            </a:r>
          </a:p>
          <a:p>
            <a:r>
              <a:rPr lang="cs-CZ" dirty="0" smtClean="0"/>
              <a:t>pokožka suchá, šupinatá</a:t>
            </a:r>
          </a:p>
          <a:p>
            <a:r>
              <a:rPr lang="cs-CZ" dirty="0"/>
              <a:t> </a:t>
            </a:r>
            <a:r>
              <a:rPr lang="cs-CZ" dirty="0" smtClean="0"/>
              <a:t>dýchají plícemi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JEŠTĚRKY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Ještěrka obecná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Ještěrka obecná - pár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F:\MAMKY ZÁLOHA FASH\Vyměnitelný disk\ZOOLOGIE PLAZI\JEŠTĚRKA OBECNÁ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3212973" cy="2140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Lacerta agilis 2006 05 06c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JEŠTĚRKY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Ještěrka zelená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Slepýš křehký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JesterkaZelena.jpg (800×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197152" cy="31478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Anguidae.jpg (700×52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09079"/>
            <a:ext cx="3067100" cy="2291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HADI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Užovka obojková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Užovka hladká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Natrix_natrix_(Karl_L).jpg (2272×1704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upload.wikimedia.org/wikipedia/commons/1/17/Schlingna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928934"/>
            <a:ext cx="42862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HADI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Zmije obecná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smtClean="0"/>
              <a:t>Zmije obecná - detail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Viperaberus2.jpg (1600×12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peraberus1.jpg (1600×1200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45733"/>
            <a:ext cx="3629199" cy="2721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si zapamatovali?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Slepýš křehký patří mezi hady nebo ještěrky?</a:t>
            </a:r>
          </a:p>
          <a:p>
            <a:pPr lvl="2"/>
            <a:r>
              <a:rPr lang="cs-CZ" dirty="0" smtClean="0"/>
              <a:t>Patří mezi ještěrky.</a:t>
            </a:r>
          </a:p>
          <a:p>
            <a:endParaRPr lang="cs-CZ" dirty="0" smtClean="0"/>
          </a:p>
          <a:p>
            <a:r>
              <a:rPr lang="cs-CZ" dirty="0" smtClean="0"/>
              <a:t>2. Popiš zbarvení ještěrky zelené.</a:t>
            </a:r>
          </a:p>
          <a:p>
            <a:pPr lvl="2"/>
            <a:r>
              <a:rPr lang="cs-CZ" dirty="0" smtClean="0"/>
              <a:t>Tělo zelené, hrdlo namodralé.</a:t>
            </a:r>
          </a:p>
          <a:p>
            <a:endParaRPr lang="cs-CZ" dirty="0" smtClean="0"/>
          </a:p>
          <a:p>
            <a:r>
              <a:rPr lang="cs-CZ" dirty="0" smtClean="0"/>
              <a:t>3. Jak se jmenuje náš jedovatý had?</a:t>
            </a:r>
          </a:p>
          <a:p>
            <a:pPr lvl="2"/>
            <a:r>
              <a:rPr lang="cs-CZ" dirty="0" smtClean="0"/>
              <a:t>Zmije obecná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4. Na jakých stanovištích často nacházíme hady a ještěrky, vysvětli.</a:t>
            </a:r>
          </a:p>
          <a:p>
            <a:pPr lvl="2"/>
            <a:r>
              <a:rPr lang="cs-CZ" dirty="0" smtClean="0"/>
              <a:t>Vyhřívají se na kamenech, pasekách, protože jsou studenokrevní.</a:t>
            </a:r>
          </a:p>
          <a:p>
            <a:endParaRPr lang="cs-CZ" dirty="0" smtClean="0"/>
          </a:p>
          <a:p>
            <a:r>
              <a:rPr lang="cs-CZ" dirty="0" smtClean="0"/>
              <a:t>5. Jaká zbarvení může mít zmije obecná? </a:t>
            </a:r>
            <a:endParaRPr lang="cs-CZ" smtClean="0"/>
          </a:p>
          <a:p>
            <a:pPr lvl="2"/>
            <a:r>
              <a:rPr lang="cs-CZ" smtClean="0"/>
              <a:t>Hnědé </a:t>
            </a:r>
            <a:r>
              <a:rPr lang="cs-CZ" dirty="0" smtClean="0"/>
              <a:t>nebo šedé s černou kresbou.</a:t>
            </a:r>
          </a:p>
          <a:p>
            <a:endParaRPr lang="cs-CZ" dirty="0" smtClean="0"/>
          </a:p>
          <a:p>
            <a:r>
              <a:rPr lang="cs-CZ" dirty="0" smtClean="0"/>
              <a:t>6. Užovka obojková má za hlavou žlutou kresbu ve tvaru……….</a:t>
            </a:r>
          </a:p>
          <a:p>
            <a:pPr lvl="2"/>
            <a:r>
              <a:rPr lang="cs-CZ" dirty="0" smtClean="0"/>
              <a:t>Půlměsíce.</a:t>
            </a:r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131</TotalTime>
  <Words>175</Words>
  <Application>Microsoft Office PowerPoint</Application>
  <PresentationFormat>Předvádění na obrazovce (4:3)</PresentationFormat>
  <Paragraphs>111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Modul</vt:lpstr>
      <vt:lpstr>6. Ročník PLAZI</vt:lpstr>
      <vt:lpstr>PLAZI</vt:lpstr>
      <vt:lpstr>Znaky</vt:lpstr>
      <vt:lpstr>JEŠTĚRKY</vt:lpstr>
      <vt:lpstr>JEŠTĚRKY</vt:lpstr>
      <vt:lpstr>HADI</vt:lpstr>
      <vt:lpstr>HADI</vt:lpstr>
      <vt:lpstr>Co jsme si zapamatovali?</vt:lpstr>
      <vt:lpstr>Snímek 9</vt:lpstr>
      <vt:lpstr>Zdroje obrázků:</vt:lpstr>
    </vt:vector>
  </TitlesOfParts>
  <Company>Naše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PLAZI</dc:title>
  <dc:creator>Mamka</dc:creator>
  <cp:lastModifiedBy>Mamka</cp:lastModifiedBy>
  <cp:revision>25</cp:revision>
  <dcterms:created xsi:type="dcterms:W3CDTF">2011-08-23T09:13:23Z</dcterms:created>
  <dcterms:modified xsi:type="dcterms:W3CDTF">2013-02-06T21:14:52Z</dcterms:modified>
</cp:coreProperties>
</file>