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69" r:id="rId14"/>
    <p:sldId id="270" r:id="rId15"/>
    <p:sldId id="271" r:id="rId16"/>
    <p:sldId id="273" r:id="rId17"/>
    <p:sldId id="272" r:id="rId18"/>
    <p:sldId id="266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73" autoAdjust="0"/>
  </p:normalViewPr>
  <p:slideViewPr>
    <p:cSldViewPr>
      <p:cViewPr varScale="1">
        <p:scale>
          <a:sx n="69" d="100"/>
          <a:sy n="69" d="100"/>
        </p:scale>
        <p:origin x="-5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4F6B-2459-41A1-938E-50378B09217A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7FA2F54-4FD4-4DA7-97DA-62CF90D76F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4F6B-2459-41A1-938E-50378B09217A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2F54-4FD4-4DA7-97DA-62CF90D76F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4F6B-2459-41A1-938E-50378B09217A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2F54-4FD4-4DA7-97DA-62CF90D76F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4F6B-2459-41A1-938E-50378B09217A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7FA2F54-4FD4-4DA7-97DA-62CF90D76F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4F6B-2459-41A1-938E-50378B09217A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2F54-4FD4-4DA7-97DA-62CF90D76FB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4F6B-2459-41A1-938E-50378B09217A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2F54-4FD4-4DA7-97DA-62CF90D76F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4F6B-2459-41A1-938E-50378B09217A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7FA2F54-4FD4-4DA7-97DA-62CF90D76FB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4F6B-2459-41A1-938E-50378B09217A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2F54-4FD4-4DA7-97DA-62CF90D76F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4F6B-2459-41A1-938E-50378B09217A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2F54-4FD4-4DA7-97DA-62CF90D76F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4F6B-2459-41A1-938E-50378B09217A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2F54-4FD4-4DA7-97DA-62CF90D76F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4F6B-2459-41A1-938E-50378B09217A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2F54-4FD4-4DA7-97DA-62CF90D76FB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EA4F6B-2459-41A1-938E-50378B09217A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7FA2F54-4FD4-4DA7-97DA-62CF90D76FB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//upload.wikimedia.org/wikipedia/commons/0/09/Chroust.jpg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cs.wikipedia.org/wiki/Soubor:Calosoma_sycophanta.JPG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6. Ročník</a:t>
            </a:r>
            <a:br>
              <a:rPr lang="cs-CZ" dirty="0" smtClean="0"/>
            </a:br>
            <a:r>
              <a:rPr lang="cs-CZ" dirty="0" smtClean="0"/>
              <a:t>HMYZ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Přírodopis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 rot="10800000" flipV="1">
            <a:off x="2786050" y="5765498"/>
            <a:ext cx="41433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1200" dirty="0" smtClean="0">
                <a:solidFill>
                  <a:srgbClr val="808080"/>
                </a:solidFill>
                <a:latin typeface="Arial" pitchFamily="34" charset="0"/>
                <a:ea typeface="Times New Roman" pitchFamily="18" charset="0"/>
              </a:rPr>
              <a:t>Autorem materiálu je Mgr. Jiřina </a:t>
            </a:r>
            <a:r>
              <a:rPr lang="cs-CZ" sz="1200" dirty="0" err="1" smtClean="0">
                <a:solidFill>
                  <a:srgbClr val="808080"/>
                </a:solidFill>
                <a:latin typeface="Arial" pitchFamily="34" charset="0"/>
                <a:ea typeface="Times New Roman" pitchFamily="18" charset="0"/>
              </a:rPr>
              <a:t>Hamzová</a:t>
            </a:r>
            <a:r>
              <a:rPr lang="cs-CZ" sz="1200" dirty="0" smtClean="0">
                <a:solidFill>
                  <a:srgbClr val="808080"/>
                </a:solidFill>
                <a:latin typeface="Arial" pitchFamily="34" charset="0"/>
                <a:ea typeface="Times New Roman" pitchFamily="18" charset="0"/>
              </a:rPr>
              <a:t>,</a:t>
            </a:r>
            <a:endParaRPr lang="cs-CZ" sz="1200" dirty="0" smtClean="0"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200" dirty="0" smtClean="0">
                <a:solidFill>
                  <a:srgbClr val="808080"/>
                </a:solidFill>
                <a:latin typeface="Arial" pitchFamily="34" charset="0"/>
                <a:ea typeface="Times New Roman" pitchFamily="18" charset="0"/>
              </a:rPr>
              <a:t>ZŠ Dobříš, Komenského nám. 35, okres Příbram</a:t>
            </a:r>
            <a:endParaRPr lang="cs-CZ" sz="1200" dirty="0" smtClean="0"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200" dirty="0" smtClean="0">
                <a:solidFill>
                  <a:srgbClr val="808080"/>
                </a:solidFill>
                <a:latin typeface="Arial" pitchFamily="34" charset="0"/>
                <a:ea typeface="Times New Roman" pitchFamily="18" charset="0"/>
              </a:rPr>
              <a:t>Inovace školy – Dobříš, </a:t>
            </a:r>
            <a:r>
              <a:rPr lang="cs-CZ" sz="1200" dirty="0" err="1" smtClean="0">
                <a:solidFill>
                  <a:srgbClr val="808080"/>
                </a:solidFill>
                <a:latin typeface="Arial" pitchFamily="34" charset="0"/>
                <a:ea typeface="Times New Roman" pitchFamily="18" charset="0"/>
              </a:rPr>
              <a:t>EUpenizeskolam.cz</a:t>
            </a:r>
            <a:endParaRPr lang="cs-CZ" sz="2800" dirty="0" smtClean="0">
              <a:latin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Tesařík obecný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Zlatohlávek zlatý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95" y="1340768"/>
            <a:ext cx="3770465" cy="3770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112" y="1307675"/>
            <a:ext cx="4187374" cy="3489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Slunéčko sedmitečné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Potápník vroubený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4067944" cy="262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58996"/>
            <a:ext cx="3990426" cy="2660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jsme </a:t>
            </a:r>
            <a:r>
              <a:rPr lang="cs-CZ" smtClean="0"/>
              <a:t>si zapamatovali?</a:t>
            </a:r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1. Uveď 5 znaků typických pro hmyz.</a:t>
            </a:r>
          </a:p>
          <a:p>
            <a:pPr lvl="2"/>
            <a:r>
              <a:rPr lang="cs-CZ" dirty="0" smtClean="0"/>
              <a:t>Hlava, hruď, zadeček, 2 páry křídel, 3 páry článkovaných končetin, ústní ústrojí </a:t>
            </a:r>
            <a:r>
              <a:rPr lang="cs-CZ" dirty="0" err="1" smtClean="0"/>
              <a:t>lízací</a:t>
            </a:r>
            <a:r>
              <a:rPr lang="cs-CZ" dirty="0" smtClean="0"/>
              <a:t>, 1 </a:t>
            </a:r>
            <a:r>
              <a:rPr lang="cs-CZ" smtClean="0"/>
              <a:t>pár tykadel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2. Popiš vývin mandelinky bramborové.</a:t>
            </a:r>
          </a:p>
          <a:p>
            <a:pPr lvl="2"/>
            <a:r>
              <a:rPr lang="cs-CZ" dirty="0" smtClean="0"/>
              <a:t>Vajíčko, larva, kukla, dospělý jedinec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3. Krovky jsou ………</a:t>
            </a:r>
          </a:p>
          <a:p>
            <a:pPr lvl="2"/>
            <a:r>
              <a:rPr lang="cs-CZ" dirty="0" smtClean="0"/>
              <a:t>Přeměněný 1. pár křídel</a:t>
            </a:r>
          </a:p>
          <a:p>
            <a:endParaRPr lang="cs-CZ" dirty="0" smtClean="0"/>
          </a:p>
          <a:p>
            <a:r>
              <a:rPr lang="cs-CZ" dirty="0" smtClean="0"/>
              <a:t>4. Jmenuj 2 škůdce z řádu brouci.</a:t>
            </a:r>
          </a:p>
          <a:p>
            <a:pPr lvl="2"/>
            <a:r>
              <a:rPr lang="cs-CZ" dirty="0" smtClean="0"/>
              <a:t>Lýkožrout smrkový, mandelinka bramborová</a:t>
            </a:r>
          </a:p>
          <a:p>
            <a:endParaRPr lang="cs-CZ" dirty="0" smtClean="0"/>
          </a:p>
          <a:p>
            <a:r>
              <a:rPr lang="cs-CZ" dirty="0" smtClean="0"/>
              <a:t>5. Slunéčko sedmitečné je biologickým predátorem ………</a:t>
            </a:r>
          </a:p>
          <a:p>
            <a:pPr lvl="2"/>
            <a:r>
              <a:rPr lang="cs-CZ" dirty="0" smtClean="0"/>
              <a:t>Mšice</a:t>
            </a:r>
          </a:p>
          <a:p>
            <a:pPr lvl="3"/>
            <a:endParaRPr lang="cs-CZ" dirty="0" smtClean="0"/>
          </a:p>
          <a:p>
            <a:pPr lvl="3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5. Pro tesaříky jsou typická dlouhá ………</a:t>
            </a:r>
          </a:p>
          <a:p>
            <a:pPr lvl="2"/>
            <a:r>
              <a:rPr lang="cs-CZ" dirty="0" smtClean="0"/>
              <a:t>Tykadla</a:t>
            </a:r>
          </a:p>
          <a:p>
            <a:endParaRPr lang="cs-CZ" dirty="0" smtClean="0"/>
          </a:p>
          <a:p>
            <a:r>
              <a:rPr lang="cs-CZ" dirty="0" smtClean="0"/>
              <a:t>6. Chrobák lesní je znám jako ………..</a:t>
            </a:r>
          </a:p>
          <a:p>
            <a:pPr lvl="2"/>
            <a:r>
              <a:rPr lang="cs-CZ" dirty="0" smtClean="0"/>
              <a:t>„Hovnivál“</a:t>
            </a:r>
          </a:p>
          <a:p>
            <a:pPr lvl="1">
              <a:buNone/>
            </a:pPr>
            <a:endParaRPr lang="cs-CZ" dirty="0" smtClean="0"/>
          </a:p>
          <a:p>
            <a:r>
              <a:rPr lang="cs-CZ" dirty="0" smtClean="0"/>
              <a:t>7. Mezi naše největší brouky patří……….</a:t>
            </a:r>
          </a:p>
          <a:p>
            <a:pPr lvl="2"/>
            <a:r>
              <a:rPr lang="cs-CZ" dirty="0" smtClean="0"/>
              <a:t>Roháč  obecný</a:t>
            </a:r>
          </a:p>
          <a:p>
            <a:pPr lvl="1">
              <a:buNone/>
            </a:pPr>
            <a:endParaRPr lang="cs-CZ" dirty="0" smtClean="0"/>
          </a:p>
          <a:p>
            <a:pPr lvl="1"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8. Napiš jména těchto brouků</a:t>
            </a:r>
            <a:endParaRPr lang="cs-CZ" dirty="0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A/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B/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Soubor:Chrous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857364"/>
            <a:ext cx="4090068" cy="2643206"/>
          </a:xfrm>
          <a:prstGeom prst="rect">
            <a:avLst/>
          </a:prstGeom>
          <a:noFill/>
        </p:spPr>
      </p:pic>
      <p:sp>
        <p:nvSpPr>
          <p:cNvPr id="9" name="Zástupný symbol pro obsah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4" name="Picture 4" descr="http://upload.wikimedia.org/wikipedia/commons/9/95/Carabus_auratus_with_pre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785926"/>
            <a:ext cx="4008434" cy="29936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C/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D/</a:t>
            </a:r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Krajník pižmový (Calosoma sycophanta Linné, 1758)">
            <a:hlinkClick r:id="rId2" tooltip="Krajník pižmový (Calosoma sycophanta Linné, 1758)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857364"/>
            <a:ext cx="3337301" cy="3143272"/>
          </a:xfrm>
          <a:prstGeom prst="rect">
            <a:avLst/>
          </a:prstGeom>
          <a:noFill/>
        </p:spPr>
      </p:pic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100" name="Picture 4" descr="http://upload.wikimedia.org/wikipedia/commons/a/ad/Cetonia-aura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000240"/>
            <a:ext cx="3571900" cy="29775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A/ Chroust obecný</a:t>
            </a:r>
          </a:p>
          <a:p>
            <a:r>
              <a:rPr lang="cs-CZ" dirty="0" smtClean="0"/>
              <a:t>B/ Střevlík zlatý</a:t>
            </a:r>
          </a:p>
          <a:p>
            <a:r>
              <a:rPr lang="cs-CZ" dirty="0" smtClean="0"/>
              <a:t>C/ Krajník pižmový</a:t>
            </a:r>
          </a:p>
          <a:p>
            <a:r>
              <a:rPr lang="cs-CZ" dirty="0" smtClean="0"/>
              <a:t>D/ Zlatohlávek zlatý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 obrázků: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sz="2600" dirty="0" smtClean="0"/>
              <a:t>http://upload.wikimedia.org/wikipedia/commons/1/12/Ips.typographus.jpg  //</a:t>
            </a:r>
            <a:r>
              <a:rPr lang="cs-CZ" sz="2600" dirty="0" err="1" smtClean="0"/>
              <a:t>James</a:t>
            </a:r>
            <a:r>
              <a:rPr lang="cs-CZ" sz="2600" dirty="0" smtClean="0"/>
              <a:t> K. </a:t>
            </a:r>
            <a:r>
              <a:rPr lang="cs-CZ" sz="2600" dirty="0" err="1" smtClean="0"/>
              <a:t>Lindsey</a:t>
            </a:r>
            <a:endParaRPr lang="cs-CZ" sz="2600" dirty="0" smtClean="0"/>
          </a:p>
          <a:p>
            <a:pPr>
              <a:buNone/>
            </a:pPr>
            <a:r>
              <a:rPr lang="cs-CZ" sz="2600" dirty="0" smtClean="0"/>
              <a:t>	http://cs.wikipedia.org/wiki/Soubor:Chroust.jpg  //Roman Horník</a:t>
            </a:r>
          </a:p>
          <a:p>
            <a:pPr>
              <a:buNone/>
            </a:pPr>
            <a:r>
              <a:rPr lang="cs-CZ" sz="2600" dirty="0" smtClean="0"/>
              <a:t>	http://upload.wikimedia.org/wikipedia/commons/3/3b/Engerling_%28Melolontha_melolontha%29.jpg  //Roman Horník</a:t>
            </a:r>
          </a:p>
          <a:p>
            <a:r>
              <a:rPr lang="cs-CZ" sz="2600" dirty="0" smtClean="0"/>
              <a:t>http://cs.wikipedia.org/wiki/Soubor:Colorado_potato_beetle.jpg  //</a:t>
            </a:r>
            <a:r>
              <a:rPr lang="cs-CZ" sz="2600" dirty="0" err="1" smtClean="0"/>
              <a:t>Scott</a:t>
            </a:r>
            <a:r>
              <a:rPr lang="cs-CZ" sz="2600" dirty="0" smtClean="0"/>
              <a:t> Bauer</a:t>
            </a:r>
          </a:p>
          <a:p>
            <a:pPr>
              <a:buNone/>
            </a:pPr>
            <a:r>
              <a:rPr lang="cs-CZ" sz="2600" dirty="0" smtClean="0"/>
              <a:t>	http://cs.wikipedia.org/wiki/Soubor:Potato_beetle_larvae.jpg</a:t>
            </a:r>
          </a:p>
          <a:p>
            <a:r>
              <a:rPr lang="cs-CZ" sz="2600" dirty="0" smtClean="0"/>
              <a:t>http://upload.wikimedia.org/wikipedia/commons/c/c6/Geotrupidae_-_Anoplotrupes_stercorosus.JPG  //</a:t>
            </a:r>
            <a:r>
              <a:rPr lang="cs-CZ" sz="2600" dirty="0" err="1" smtClean="0"/>
              <a:t>Hectonichus</a:t>
            </a:r>
            <a:endParaRPr lang="cs-CZ" sz="2600" dirty="0" smtClean="0"/>
          </a:p>
          <a:p>
            <a:r>
              <a:rPr lang="cs-CZ" sz="2600" dirty="0" smtClean="0"/>
              <a:t>http://upload.wikimedia.org/wikipedia/commons/1/1c/Calosoma_sycophanta.JPG</a:t>
            </a:r>
          </a:p>
          <a:p>
            <a:r>
              <a:rPr lang="cs-CZ" sz="2600" dirty="0" smtClean="0"/>
              <a:t>http://cs.wikipedia.org/wiki/Soubor:Lucanus_cervus.jpg  //	J.F. </a:t>
            </a:r>
            <a:r>
              <a:rPr lang="cs-CZ" sz="2600" dirty="0" err="1" smtClean="0"/>
              <a:t>Gaffard</a:t>
            </a:r>
            <a:endParaRPr lang="cs-CZ" sz="2600" dirty="0" smtClean="0"/>
          </a:p>
          <a:p>
            <a:r>
              <a:rPr lang="cs-CZ" sz="2600" dirty="0" smtClean="0"/>
              <a:t>http://cs.wikipedia.org/wiki/Soubor:Carabus_auratus_with_prey.jpg // </a:t>
            </a:r>
            <a:r>
              <a:rPr lang="cs-CZ" sz="2600" dirty="0" err="1" smtClean="0"/>
              <a:t>Soebe</a:t>
            </a:r>
            <a:endParaRPr lang="cs-CZ" sz="2600" dirty="0" smtClean="0"/>
          </a:p>
          <a:p>
            <a:r>
              <a:rPr lang="cs-CZ" sz="2600" dirty="0" smtClean="0"/>
              <a:t>http://cs.wikipedia.org/wiki/Soubor:XN_Stictoleptura_rubra_00.jpg  // </a:t>
            </a:r>
            <a:r>
              <a:rPr lang="cs-CZ" sz="2600" dirty="0" err="1" smtClean="0"/>
              <a:t>Guido</a:t>
            </a:r>
            <a:r>
              <a:rPr lang="cs-CZ" sz="2600" dirty="0" smtClean="0"/>
              <a:t> </a:t>
            </a:r>
            <a:r>
              <a:rPr lang="cs-CZ" sz="2600" dirty="0" err="1" smtClean="0"/>
              <a:t>Gerding</a:t>
            </a:r>
            <a:endParaRPr lang="cs-CZ" sz="2600" dirty="0" smtClean="0"/>
          </a:p>
          <a:p>
            <a:r>
              <a:rPr lang="cs-CZ" sz="2600" dirty="0" smtClean="0"/>
              <a:t>http://cs.wikipedia.org/wiki/Soubor:Cetonia-aurata.jpg //</a:t>
            </a:r>
            <a:r>
              <a:rPr lang="cs-CZ" sz="2600" dirty="0" err="1" smtClean="0"/>
              <a:t>Chrumps</a:t>
            </a:r>
            <a:endParaRPr lang="cs-CZ" sz="2600" dirty="0" smtClean="0"/>
          </a:p>
          <a:p>
            <a:r>
              <a:rPr lang="cs-CZ" sz="2600" dirty="0" smtClean="0"/>
              <a:t>http://upload.wikimedia.org/wikipedia/commons/7/78/Lady_beetle.jpg //	User:</a:t>
            </a:r>
            <a:r>
              <a:rPr lang="cs-CZ" sz="2600" dirty="0" err="1" smtClean="0"/>
              <a:t>Lovecz</a:t>
            </a:r>
            <a:endParaRPr lang="cs-CZ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HMYZ</a:t>
            </a:r>
            <a:br>
              <a:rPr lang="cs-CZ" b="1" dirty="0" smtClean="0"/>
            </a:br>
            <a:endParaRPr lang="cs-CZ" b="1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428596" y="3929066"/>
            <a:ext cx="8458200" cy="914400"/>
          </a:xfrm>
        </p:spPr>
        <p:txBody>
          <a:bodyPr/>
          <a:lstStyle/>
          <a:p>
            <a:r>
              <a:rPr lang="cs-CZ" dirty="0" smtClean="0">
                <a:latin typeface="+mj-lt"/>
              </a:rPr>
              <a:t>BROUCI</a:t>
            </a:r>
            <a:endParaRPr lang="cs-CZ" dirty="0">
              <a:latin typeface="+mj-lt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479635" y="-5911540"/>
            <a:ext cx="184730" cy="1228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Znaky hmyzu: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Bodoni MT" pitchFamily="18" charset="0"/>
              </a:rPr>
              <a:t> </a:t>
            </a:r>
            <a:r>
              <a:rPr lang="cs-CZ" dirty="0" smtClean="0">
                <a:latin typeface="Bodoni MT" pitchFamily="18" charset="0"/>
              </a:rPr>
              <a:t>článkované tělo (hlava, hruď, zadeček)</a:t>
            </a:r>
          </a:p>
          <a:p>
            <a:r>
              <a:rPr lang="cs-CZ">
                <a:latin typeface="Bodoni MT" pitchFamily="18" charset="0"/>
              </a:rPr>
              <a:t> </a:t>
            </a:r>
            <a:r>
              <a:rPr lang="cs-CZ" smtClean="0">
                <a:latin typeface="Bodoni MT" pitchFamily="18" charset="0"/>
              </a:rPr>
              <a:t>1 pár </a:t>
            </a:r>
            <a:r>
              <a:rPr lang="cs-CZ" dirty="0" smtClean="0">
                <a:latin typeface="Bodoni MT" pitchFamily="18" charset="0"/>
              </a:rPr>
              <a:t>tykadel</a:t>
            </a:r>
          </a:p>
          <a:p>
            <a:r>
              <a:rPr lang="cs-CZ" dirty="0">
                <a:latin typeface="Bodoni MT" pitchFamily="18" charset="0"/>
              </a:rPr>
              <a:t> </a:t>
            </a:r>
            <a:r>
              <a:rPr lang="cs-CZ" dirty="0" smtClean="0">
                <a:latin typeface="Bodoni MT" pitchFamily="18" charset="0"/>
              </a:rPr>
              <a:t>složené oči</a:t>
            </a:r>
          </a:p>
          <a:p>
            <a:r>
              <a:rPr lang="cs-CZ" dirty="0">
                <a:latin typeface="Bodoni MT" pitchFamily="18" charset="0"/>
              </a:rPr>
              <a:t> </a:t>
            </a:r>
            <a:r>
              <a:rPr lang="cs-CZ" dirty="0" smtClean="0">
                <a:latin typeface="Bodoni MT" pitchFamily="18" charset="0"/>
              </a:rPr>
              <a:t>ústní ústrojí sací, </a:t>
            </a:r>
            <a:r>
              <a:rPr lang="cs-CZ" dirty="0" err="1" smtClean="0">
                <a:latin typeface="Bodoni MT" pitchFamily="18" charset="0"/>
              </a:rPr>
              <a:t>lízací</a:t>
            </a:r>
            <a:r>
              <a:rPr lang="cs-CZ" dirty="0" smtClean="0">
                <a:latin typeface="Bodoni MT" pitchFamily="18" charset="0"/>
              </a:rPr>
              <a:t>, kousací, bodavě sací</a:t>
            </a:r>
          </a:p>
          <a:p>
            <a:r>
              <a:rPr lang="cs-CZ" dirty="0" smtClean="0">
                <a:latin typeface="Bodoni MT" pitchFamily="18" charset="0"/>
              </a:rPr>
              <a:t>2 páry křídel</a:t>
            </a:r>
          </a:p>
          <a:p>
            <a:r>
              <a:rPr lang="cs-CZ" dirty="0">
                <a:latin typeface="Bodoni MT" pitchFamily="18" charset="0"/>
              </a:rPr>
              <a:t> </a:t>
            </a:r>
            <a:r>
              <a:rPr lang="cs-CZ" dirty="0" smtClean="0">
                <a:latin typeface="Bodoni MT" pitchFamily="18" charset="0"/>
              </a:rPr>
              <a:t>3 páry článkovaných končetin</a:t>
            </a:r>
          </a:p>
          <a:p>
            <a:pPr>
              <a:buNone/>
            </a:pPr>
            <a:endParaRPr lang="cs-CZ" dirty="0" smtClean="0">
              <a:latin typeface="Bodoni MT" pitchFamily="18" charset="0"/>
            </a:endParaRPr>
          </a:p>
          <a:p>
            <a:pPr>
              <a:buNone/>
            </a:pPr>
            <a:endParaRPr lang="cs-CZ" dirty="0">
              <a:latin typeface="Bodoni M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Znaky brouků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latin typeface="Bodoni MT" pitchFamily="18" charset="0"/>
              </a:rPr>
              <a:t> 1. pár křídel přeměněný v krovky</a:t>
            </a:r>
          </a:p>
          <a:p>
            <a:r>
              <a:rPr lang="cs-CZ" dirty="0">
                <a:latin typeface="Bodoni MT" pitchFamily="18" charset="0"/>
              </a:rPr>
              <a:t> </a:t>
            </a:r>
            <a:r>
              <a:rPr lang="cs-CZ" dirty="0" smtClean="0">
                <a:latin typeface="Bodoni MT" pitchFamily="18" charset="0"/>
              </a:rPr>
              <a:t>ústní ústrojí kousací</a:t>
            </a:r>
          </a:p>
          <a:p>
            <a:r>
              <a:rPr lang="cs-CZ" dirty="0">
                <a:latin typeface="Bodoni MT" pitchFamily="18" charset="0"/>
              </a:rPr>
              <a:t> </a:t>
            </a:r>
            <a:r>
              <a:rPr lang="cs-CZ" dirty="0" smtClean="0">
                <a:latin typeface="Bodoni MT" pitchFamily="18" charset="0"/>
              </a:rPr>
              <a:t>vývin:</a:t>
            </a:r>
          </a:p>
          <a:p>
            <a:pPr>
              <a:buNone/>
            </a:pPr>
            <a:r>
              <a:rPr lang="cs-CZ" dirty="0" smtClean="0">
                <a:latin typeface="Bodoni MT" pitchFamily="18" charset="0"/>
              </a:rPr>
              <a:t>vajíčko 	</a:t>
            </a:r>
            <a:r>
              <a:rPr lang="cs-CZ" dirty="0">
                <a:latin typeface="Bodoni MT" pitchFamily="18" charset="0"/>
              </a:rPr>
              <a:t> </a:t>
            </a:r>
            <a:r>
              <a:rPr lang="cs-CZ" dirty="0" smtClean="0">
                <a:latin typeface="Bodoni MT" pitchFamily="18" charset="0"/>
              </a:rPr>
              <a:t>    larva 	       kukla		dospělec</a:t>
            </a:r>
            <a:endParaRPr lang="cs-CZ" dirty="0">
              <a:latin typeface="Bodoni MT" pitchFamily="18" charset="0"/>
            </a:endParaRPr>
          </a:p>
        </p:txBody>
      </p:sp>
      <p:sp>
        <p:nvSpPr>
          <p:cNvPr id="9" name="Šipka doprava 8"/>
          <p:cNvSpPr/>
          <p:nvPr/>
        </p:nvSpPr>
        <p:spPr>
          <a:xfrm>
            <a:off x="3786182" y="34290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prava 9"/>
          <p:cNvSpPr/>
          <p:nvPr/>
        </p:nvSpPr>
        <p:spPr>
          <a:xfrm>
            <a:off x="1785918" y="34290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prava 10"/>
          <p:cNvSpPr/>
          <p:nvPr/>
        </p:nvSpPr>
        <p:spPr>
          <a:xfrm>
            <a:off x="5857884" y="34290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ástupný symbol pro text 1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Lýkožrout smrkový</a:t>
            </a:r>
            <a:endParaRPr lang="cs-CZ" dirty="0"/>
          </a:p>
        </p:txBody>
      </p:sp>
      <p:sp>
        <p:nvSpPr>
          <p:cNvPr id="20" name="Zástupný symbol pro text 19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Lýkožrout  smrkový - kukly</a:t>
            </a:r>
            <a:endParaRPr lang="cs-CZ" dirty="0"/>
          </a:p>
        </p:txBody>
      </p:sp>
      <p:pic>
        <p:nvPicPr>
          <p:cNvPr id="23" name="Zástupný symbol pro obsah 22" descr="lykozrout-smrkovy larvy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678384"/>
            <a:ext cx="4289425" cy="3217069"/>
          </a:xfrm>
        </p:spPr>
      </p:pic>
      <p:sp>
        <p:nvSpPr>
          <p:cNvPr id="2" name="Zástupný symbol pro obsah 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5"/>
            <a:ext cx="4032448" cy="268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Chroust obecný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Ponrava chrousta obecného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3954016" cy="2555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2722942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Mandelinka bramborová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mtClean="0"/>
              <a:t>Mandelinka </a:t>
            </a:r>
            <a:r>
              <a:rPr lang="cs-CZ" dirty="0" smtClean="0"/>
              <a:t>bramborová </a:t>
            </a:r>
          </a:p>
          <a:p>
            <a:r>
              <a:rPr lang="cs-CZ" dirty="0"/>
              <a:t>	</a:t>
            </a:r>
            <a:r>
              <a:rPr lang="cs-CZ" dirty="0" smtClean="0"/>
              <a:t>	– mladí jedinci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3956611" cy="287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1256"/>
            <a:ext cx="3960440" cy="3181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Chrobák lesní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Krajník pižmový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4067944" cy="3050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437" y="1521654"/>
            <a:ext cx="3919691" cy="369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Roháč obecný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Střevlík zlatý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5"/>
            <a:ext cx="2952328" cy="393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44605"/>
            <a:ext cx="4299538" cy="320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212</TotalTime>
  <Words>273</Words>
  <Application>Microsoft Office PowerPoint</Application>
  <PresentationFormat>Předvádění na obrazovce (4:3)</PresentationFormat>
  <Paragraphs>142</Paragraphs>
  <Slides>18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Cesta</vt:lpstr>
      <vt:lpstr>6. Ročník HMYZ</vt:lpstr>
      <vt:lpstr>HMYZ </vt:lpstr>
      <vt:lpstr>Znaky hmyzu:</vt:lpstr>
      <vt:lpstr>Znaky brouků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Co jsme si zapamatovali?</vt:lpstr>
      <vt:lpstr>Snímek 13</vt:lpstr>
      <vt:lpstr>Snímek 14</vt:lpstr>
      <vt:lpstr>8. Napiš jména těchto brouků</vt:lpstr>
      <vt:lpstr>Snímek 16</vt:lpstr>
      <vt:lpstr>Snímek 17</vt:lpstr>
      <vt:lpstr>Zdroje obrázků:</vt:lpstr>
    </vt:vector>
  </TitlesOfParts>
  <Company>Naše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HMYZ</dc:title>
  <dc:creator>Mamka</dc:creator>
  <cp:lastModifiedBy>Mamka</cp:lastModifiedBy>
  <cp:revision>45</cp:revision>
  <dcterms:created xsi:type="dcterms:W3CDTF">2011-08-23T08:06:58Z</dcterms:created>
  <dcterms:modified xsi:type="dcterms:W3CDTF">2013-02-06T21:09:59Z</dcterms:modified>
</cp:coreProperties>
</file>